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300" r:id="rId5"/>
    <p:sldId id="302" r:id="rId6"/>
    <p:sldId id="304" r:id="rId7"/>
    <p:sldId id="305" r:id="rId8"/>
    <p:sldId id="303" r:id="rId9"/>
    <p:sldId id="301" r:id="rId10"/>
    <p:sldId id="264" r:id="rId11"/>
    <p:sldId id="263" r:id="rId12"/>
    <p:sldId id="265" r:id="rId13"/>
    <p:sldId id="269" r:id="rId14"/>
    <p:sldId id="271" r:id="rId15"/>
    <p:sldId id="273" r:id="rId16"/>
    <p:sldId id="274" r:id="rId17"/>
    <p:sldId id="275" r:id="rId18"/>
    <p:sldId id="287" r:id="rId19"/>
    <p:sldId id="288" r:id="rId20"/>
    <p:sldId id="289" r:id="rId21"/>
    <p:sldId id="290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9712" autoAdjust="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19'!$C$28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19'!$D$28:$O$28</c:f>
              <c:numCache>
                <c:formatCode>0.0%</c:formatCode>
                <c:ptCount val="12"/>
                <c:pt idx="0">
                  <c:v>1.5065376390784918E-2</c:v>
                </c:pt>
                <c:pt idx="1">
                  <c:v>5.8930328321616821E-2</c:v>
                </c:pt>
                <c:pt idx="2">
                  <c:v>7.1029115365360315E-2</c:v>
                </c:pt>
                <c:pt idx="3">
                  <c:v>7.6151529843188293E-2</c:v>
                </c:pt>
                <c:pt idx="4">
                  <c:v>6.1230176097515653E-2</c:v>
                </c:pt>
                <c:pt idx="5">
                  <c:v>9.2337654058376142E-2</c:v>
                </c:pt>
                <c:pt idx="6">
                  <c:v>6.2502313537493262E-2</c:v>
                </c:pt>
                <c:pt idx="7">
                  <c:v>6.0281270429477153E-2</c:v>
                </c:pt>
                <c:pt idx="8">
                  <c:v>0.1265574560369512</c:v>
                </c:pt>
                <c:pt idx="9">
                  <c:v>6.4938107981436802E-2</c:v>
                </c:pt>
                <c:pt idx="10">
                  <c:v>7.3215648015271029E-2</c:v>
                </c:pt>
                <c:pt idx="11">
                  <c:v>0.2273350432333931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D-425E-BB98-D745261B8E7A}"/>
            </c:ext>
          </c:extLst>
        </c:ser>
        <c:ser>
          <c:idx val="0"/>
          <c:order val="1"/>
          <c:tx>
            <c:strRef>
              <c:f>'Partida 19'!$C$29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D-425E-BB98-D745261B8E7A}"/>
            </c:ext>
          </c:extLst>
        </c:ser>
        <c:ser>
          <c:idx val="1"/>
          <c:order val="2"/>
          <c:tx>
            <c:strRef>
              <c:f>'Partida 19'!$C$30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19'!$D$30:$F$30</c:f>
              <c:numCache>
                <c:formatCode>0.0%</c:formatCode>
                <c:ptCount val="3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5D-425E-BB98-D745261B8E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19'!$C$21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19'!$D$21:$O$21</c:f>
              <c:numCache>
                <c:formatCode>0.0%</c:formatCode>
                <c:ptCount val="12"/>
                <c:pt idx="0">
                  <c:v>1.5065376390784918E-2</c:v>
                </c:pt>
                <c:pt idx="1">
                  <c:v>7.3993173093282988E-2</c:v>
                </c:pt>
                <c:pt idx="2">
                  <c:v>0.14436892600497392</c:v>
                </c:pt>
                <c:pt idx="3">
                  <c:v>0.22052045584816221</c:v>
                </c:pt>
                <c:pt idx="4">
                  <c:v>0.28175063194567784</c:v>
                </c:pt>
                <c:pt idx="5">
                  <c:v>0.37303602099892441</c:v>
                </c:pt>
                <c:pt idx="6">
                  <c:v>0.43353653239665074</c:v>
                </c:pt>
                <c:pt idx="7">
                  <c:v>0.49381780282612786</c:v>
                </c:pt>
                <c:pt idx="8">
                  <c:v>0.62037525886307909</c:v>
                </c:pt>
                <c:pt idx="9">
                  <c:v>0.68373347622474223</c:v>
                </c:pt>
                <c:pt idx="10">
                  <c:v>0.75694912424001326</c:v>
                </c:pt>
                <c:pt idx="11">
                  <c:v>0.9758462337900945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73-4A82-BBCB-F9F2CF2E2017}"/>
            </c:ext>
          </c:extLst>
        </c:ser>
        <c:ser>
          <c:idx val="0"/>
          <c:order val="1"/>
          <c:tx>
            <c:strRef>
              <c:f>'Partida 19'!$C$22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73-4A82-BBCB-F9F2CF2E2017}"/>
            </c:ext>
          </c:extLst>
        </c:ser>
        <c:ser>
          <c:idx val="1"/>
          <c:order val="2"/>
          <c:tx>
            <c:strRef>
              <c:f>'Partida 19'!$C$23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573-4A82-BBCB-F9F2CF2E2017}"/>
              </c:ext>
            </c:extLst>
          </c:dPt>
          <c:dLbls>
            <c:dLbl>
              <c:idx val="0"/>
              <c:layout>
                <c:manualLayout>
                  <c:x val="-5.544942396219165E-2"/>
                  <c:y val="1.8621525445119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73-4A82-BBCB-F9F2CF2E2017}"/>
                </c:ext>
              </c:extLst>
            </c:dLbl>
            <c:dLbl>
              <c:idx val="1"/>
              <c:layout>
                <c:manualLayout>
                  <c:x val="-7.4766355140186938E-2"/>
                  <c:y val="-1.3998246361420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73-4A82-BBCB-F9F2CF2E2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19'!$D$23:$F$23</c:f>
              <c:numCache>
                <c:formatCode>0.0%</c:formatCode>
                <c:ptCount val="3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73-4A82-BBCB-F9F2CF2E2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6288" name="Picture 14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409" y="75067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1" name="Picture 17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67" y="3651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9104" y="4249491"/>
            <a:ext cx="8134827" cy="18762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703820-1BFD-4072-9FE2-D9BF02235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49478"/>
              </p:ext>
            </p:extLst>
          </p:nvPr>
        </p:nvGraphicFramePr>
        <p:xfrm>
          <a:off x="509105" y="1579578"/>
          <a:ext cx="7886701" cy="2658639"/>
        </p:xfrm>
        <a:graphic>
          <a:graphicData uri="http://schemas.openxmlformats.org/drawingml/2006/table">
            <a:tbl>
              <a:tblPr/>
              <a:tblGrid>
                <a:gridCol w="297275">
                  <a:extLst>
                    <a:ext uri="{9D8B030D-6E8A-4147-A177-3AD203B41FA5}">
                      <a16:colId xmlns:a16="http://schemas.microsoft.com/office/drawing/2014/main" val="2529035306"/>
                    </a:ext>
                  </a:extLst>
                </a:gridCol>
                <a:gridCol w="297275">
                  <a:extLst>
                    <a:ext uri="{9D8B030D-6E8A-4147-A177-3AD203B41FA5}">
                      <a16:colId xmlns:a16="http://schemas.microsoft.com/office/drawing/2014/main" val="2863680294"/>
                    </a:ext>
                  </a:extLst>
                </a:gridCol>
                <a:gridCol w="2666556">
                  <a:extLst>
                    <a:ext uri="{9D8B030D-6E8A-4147-A177-3AD203B41FA5}">
                      <a16:colId xmlns:a16="http://schemas.microsoft.com/office/drawing/2014/main" val="130233399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4042128061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2802705481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540661329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1283913458"/>
                    </a:ext>
                  </a:extLst>
                </a:gridCol>
                <a:gridCol w="725351">
                  <a:extLst>
                    <a:ext uri="{9D8B030D-6E8A-4147-A177-3AD203B41FA5}">
                      <a16:colId xmlns:a16="http://schemas.microsoft.com/office/drawing/2014/main" val="2894522488"/>
                    </a:ext>
                  </a:extLst>
                </a:gridCol>
                <a:gridCol w="713460">
                  <a:extLst>
                    <a:ext uri="{9D8B030D-6E8A-4147-A177-3AD203B41FA5}">
                      <a16:colId xmlns:a16="http://schemas.microsoft.com/office/drawing/2014/main" val="2972134511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027756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40907"/>
                  </a:ext>
                </a:extLst>
              </a:tr>
              <a:tr h="294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1.061.303.264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1.061.388.540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85.276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188.200.348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6583"/>
                  </a:ext>
                </a:extLst>
              </a:tr>
              <a:tr h="19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14.607.272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85.276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3.616.412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78806"/>
                  </a:ext>
                </a:extLst>
              </a:tr>
              <a:tr h="205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17.431.053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51694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3.718.284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852607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1.237.935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44052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2.415.503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54104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158.674.121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431970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221.465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03577"/>
                  </a:ext>
                </a:extLst>
              </a:tr>
              <a:tr h="19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885.575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01237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50.634.466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61.055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2.450.631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95747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248.121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1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65" y="5131527"/>
            <a:ext cx="8004263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A5205CA-3E1B-43EE-8D6E-908A8ED04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624840"/>
              </p:ext>
            </p:extLst>
          </p:nvPr>
        </p:nvGraphicFramePr>
        <p:xfrm>
          <a:off x="528176" y="1769930"/>
          <a:ext cx="7886700" cy="3361597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110062579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56638708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166091304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93947993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62033216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62702937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518068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1673389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301540571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25667184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6579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0224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14.607.272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8915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12.240.502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12.221.621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3.158.820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4241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2.153.906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319.160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5345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2332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33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8350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464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0355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646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0297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593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1208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713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105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9886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40.251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903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64185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7961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6526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31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4857" y="4160703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CE57C8-4DA3-4E48-A5C5-E50295FE8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06158"/>
              </p:ext>
            </p:extLst>
          </p:nvPr>
        </p:nvGraphicFramePr>
        <p:xfrm>
          <a:off x="414338" y="1604407"/>
          <a:ext cx="7886700" cy="2527646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77790107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96293999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31147315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63189964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5130793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0319446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1683206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7353330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25043519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377456413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9690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39258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17.431.053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795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9694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020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para Indemnizaciones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4389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173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518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288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2017-2019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35.096.776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35.096.776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2273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27.704.913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27.704.913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5263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16.103.136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16.103.136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516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57.334.888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57.334.888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13.422.219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79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1.775.694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826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11.646.525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28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6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713" y="4974629"/>
            <a:ext cx="8406135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0F0E87-E6CA-49D1-9733-A407C48B5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413416"/>
              </p:ext>
            </p:extLst>
          </p:nvPr>
        </p:nvGraphicFramePr>
        <p:xfrm>
          <a:off x="528176" y="1748013"/>
          <a:ext cx="7886700" cy="3215440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400820069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42830749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083866015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49511479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8733089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1875262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19391316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422787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604668366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160215253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329780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76321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3.718.284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854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4.053.446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4.053.446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790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5.986.096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5.986.096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740.875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18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110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030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310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184.705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8782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1.455.458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184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3882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46.253.809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-133.614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1.419.258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658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045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19783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Desarrollo (PNUD)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021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567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1788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0155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777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5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3470" y="4279604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EFDB078-857E-466D-A886-038730CAD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6150"/>
              </p:ext>
            </p:extLst>
          </p:nvPr>
        </p:nvGraphicFramePr>
        <p:xfrm>
          <a:off x="441032" y="1751821"/>
          <a:ext cx="7886700" cy="2527646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16484833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38622479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040142409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412721775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2949837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86845489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26359687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69451585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83402606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908847889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266670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3344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1.237.935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4873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2.497.874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2.497.874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614.264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7097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833.355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833.355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3908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0692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748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8556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495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4984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407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507.707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97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507.707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005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723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830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45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73436"/>
            <a:ext cx="8229600" cy="23171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0A4A97E-D9EE-4B67-B14C-1EA747CC7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11937"/>
              </p:ext>
            </p:extLst>
          </p:nvPr>
        </p:nvGraphicFramePr>
        <p:xfrm>
          <a:off x="414338" y="1583349"/>
          <a:ext cx="7886700" cy="2390087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4183775163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90202664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462204030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7087915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1976538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118397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72690548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896481051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622241345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631302410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10339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0656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2.415.503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518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7.895.818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7.895.818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1.962.742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4687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2.797.255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390.268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0689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16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266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06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363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715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2839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7679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7019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88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525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796" y="5766541"/>
            <a:ext cx="8242408" cy="19481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BC6BBB-5FBA-468C-83ED-0F35AE011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8971"/>
              </p:ext>
            </p:extLst>
          </p:nvPr>
        </p:nvGraphicFramePr>
        <p:xfrm>
          <a:off x="444392" y="1574235"/>
          <a:ext cx="7886700" cy="418695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22526586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68345233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931259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63199997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45289089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8813317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04700143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9360205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30086324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756610338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32903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8318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158.674.121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325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2.475.957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2.475.957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601.739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3807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676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108.450.695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94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108.450.695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5113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16.055.920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1.658.617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3285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166.711.788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166.711.788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33.781.707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458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 Transitorio - Transantiago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215.757.608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215.757.608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563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227.744.142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227.744.142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73.010.371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89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131.040.720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131.040.720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385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9639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563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5683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3666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579.900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50615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579.900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606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55.773.175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55.773.175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000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6.821.951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6.821.951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7304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1.980.625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517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1.063.370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1.063.370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4596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3.777.956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3.777.956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915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237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555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49.002.020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092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49.002.020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4247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11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466" y="3957802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BA976D-B87B-4903-9C5E-14B609436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05577"/>
              </p:ext>
            </p:extLst>
          </p:nvPr>
        </p:nvGraphicFramePr>
        <p:xfrm>
          <a:off x="512465" y="1705274"/>
          <a:ext cx="7886700" cy="2252528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72290973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68520923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138753041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71356090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00383929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7313188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50056127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763997996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552068865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70002963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631497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28162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6343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861.085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830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960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6369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445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783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7401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367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5688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6834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46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54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439385"/>
            <a:ext cx="8406135" cy="21375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382AC2-A785-4A13-B5AA-40DDA8FFC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72352"/>
              </p:ext>
            </p:extLst>
          </p:nvPr>
        </p:nvGraphicFramePr>
        <p:xfrm>
          <a:off x="414338" y="1732752"/>
          <a:ext cx="7886700" cy="2684767"/>
        </p:xfrm>
        <a:graphic>
          <a:graphicData uri="http://schemas.openxmlformats.org/drawingml/2006/table">
            <a:tbl>
              <a:tblPr/>
              <a:tblGrid>
                <a:gridCol w="718435">
                  <a:extLst>
                    <a:ext uri="{9D8B030D-6E8A-4147-A177-3AD203B41FA5}">
                      <a16:colId xmlns:a16="http://schemas.microsoft.com/office/drawing/2014/main" val="1701793841"/>
                    </a:ext>
                  </a:extLst>
                </a:gridCol>
                <a:gridCol w="265392">
                  <a:extLst>
                    <a:ext uri="{9D8B030D-6E8A-4147-A177-3AD203B41FA5}">
                      <a16:colId xmlns:a16="http://schemas.microsoft.com/office/drawing/2014/main" val="3040383590"/>
                    </a:ext>
                  </a:extLst>
                </a:gridCol>
                <a:gridCol w="265392">
                  <a:extLst>
                    <a:ext uri="{9D8B030D-6E8A-4147-A177-3AD203B41FA5}">
                      <a16:colId xmlns:a16="http://schemas.microsoft.com/office/drawing/2014/main" val="92334847"/>
                    </a:ext>
                  </a:extLst>
                </a:gridCol>
                <a:gridCol w="2466269">
                  <a:extLst>
                    <a:ext uri="{9D8B030D-6E8A-4147-A177-3AD203B41FA5}">
                      <a16:colId xmlns:a16="http://schemas.microsoft.com/office/drawing/2014/main" val="2712263572"/>
                    </a:ext>
                  </a:extLst>
                </a:gridCol>
                <a:gridCol w="718435">
                  <a:extLst>
                    <a:ext uri="{9D8B030D-6E8A-4147-A177-3AD203B41FA5}">
                      <a16:colId xmlns:a16="http://schemas.microsoft.com/office/drawing/2014/main" val="463436834"/>
                    </a:ext>
                  </a:extLst>
                </a:gridCol>
                <a:gridCol w="718435">
                  <a:extLst>
                    <a:ext uri="{9D8B030D-6E8A-4147-A177-3AD203B41FA5}">
                      <a16:colId xmlns:a16="http://schemas.microsoft.com/office/drawing/2014/main" val="3531999658"/>
                    </a:ext>
                  </a:extLst>
                </a:gridCol>
                <a:gridCol w="718435">
                  <a:extLst>
                    <a:ext uri="{9D8B030D-6E8A-4147-A177-3AD203B41FA5}">
                      <a16:colId xmlns:a16="http://schemas.microsoft.com/office/drawing/2014/main" val="2200758955"/>
                    </a:ext>
                  </a:extLst>
                </a:gridCol>
                <a:gridCol w="718435">
                  <a:extLst>
                    <a:ext uri="{9D8B030D-6E8A-4147-A177-3AD203B41FA5}">
                      <a16:colId xmlns:a16="http://schemas.microsoft.com/office/drawing/2014/main" val="116842759"/>
                    </a:ext>
                  </a:extLst>
                </a:gridCol>
                <a:gridCol w="654097">
                  <a:extLst>
                    <a:ext uri="{9D8B030D-6E8A-4147-A177-3AD203B41FA5}">
                      <a16:colId xmlns:a16="http://schemas.microsoft.com/office/drawing/2014/main" val="2143135266"/>
                    </a:ext>
                  </a:extLst>
                </a:gridCol>
                <a:gridCol w="643375">
                  <a:extLst>
                    <a:ext uri="{9D8B030D-6E8A-4147-A177-3AD203B41FA5}">
                      <a16:colId xmlns:a16="http://schemas.microsoft.com/office/drawing/2014/main" val="3952112921"/>
                    </a:ext>
                  </a:extLst>
                </a:gridCol>
              </a:tblGrid>
              <a:tr h="1363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440799"/>
                  </a:ext>
                </a:extLst>
              </a:tr>
              <a:tr h="4176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052184"/>
                  </a:ext>
                </a:extLst>
              </a:tr>
              <a:tr h="178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885.575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958653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3.237.494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3.237.494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789.207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10397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872.217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872.217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78.849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61696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89.508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89.508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2785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15710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11109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842369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11.767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98583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39.805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258277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2.350.570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2.350.570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63333"/>
                  </a:ext>
                </a:extLst>
              </a:tr>
              <a:tr h="178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1.377.936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1.377.936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2936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972.634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972.634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78835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22895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93042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60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905" y="5247357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962C76-A7B7-4F1B-A604-7DC7F788D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93268"/>
              </p:ext>
            </p:extLst>
          </p:nvPr>
        </p:nvGraphicFramePr>
        <p:xfrm>
          <a:off x="420905" y="1610642"/>
          <a:ext cx="7886700" cy="363671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95689178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41901479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293175212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50716039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1452158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6003684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0318763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95770320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987144576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687368135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551212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6624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50.634.466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2.450.631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090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8.192.444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8.174.637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2.019.027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483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958.258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958.258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9200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849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7349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103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933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628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988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709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9998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3672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57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3749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76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6048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306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911276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4786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5074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346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85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acumulada al mes de MARZO ascendió a </a:t>
            </a:r>
            <a:r>
              <a:rPr lang="es-CL" sz="1600" b="1" dirty="0">
                <a:latin typeface="+mn-lt"/>
              </a:rPr>
              <a:t>$1.054.937 millones</a:t>
            </a:r>
            <a:r>
              <a:rPr lang="es-CL" sz="1600" dirty="0">
                <a:latin typeface="+mn-lt"/>
              </a:rPr>
              <a:t>, que equivale a un </a:t>
            </a:r>
            <a:r>
              <a:rPr lang="es-CL" sz="1600" b="1" dirty="0">
                <a:latin typeface="+mn-lt"/>
              </a:rPr>
              <a:t>99%</a:t>
            </a:r>
            <a:r>
              <a:rPr lang="es-CL" sz="1600" dirty="0">
                <a:latin typeface="+mn-lt"/>
              </a:rPr>
              <a:t> respecto de la ley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Las </a:t>
            </a:r>
            <a:r>
              <a:rPr lang="es-CL" sz="1600" b="1" dirty="0"/>
              <a:t>iniciativas de inversión </a:t>
            </a:r>
            <a:r>
              <a:rPr lang="es-CL" sz="1600" dirty="0"/>
              <a:t>alcanzaron un gasto total de $56.149 millones (97% de ejecución presupuestaria) y las </a:t>
            </a:r>
            <a:r>
              <a:rPr lang="es-CL" sz="1600" b="1" dirty="0"/>
              <a:t>transferencias de capital</a:t>
            </a:r>
            <a:r>
              <a:rPr lang="es-CL" sz="1600" dirty="0"/>
              <a:t>, $118.348 millones (97% de ejecución presupuestaria).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gasto en </a:t>
            </a:r>
            <a:r>
              <a:rPr lang="es-CL" sz="1600" b="1" dirty="0"/>
              <a:t>iniciativas de inversión </a:t>
            </a:r>
            <a:r>
              <a:rPr lang="es-CL" sz="1600" dirty="0"/>
              <a:t>se presenta a continuación</a:t>
            </a:r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la </a:t>
            </a:r>
            <a:r>
              <a:rPr lang="es-CL" sz="1600" b="1" dirty="0"/>
              <a:t>Unidad Operativa de Control de Tránsito</a:t>
            </a:r>
            <a:r>
              <a:rPr lang="es-CL" sz="1600" dirty="0"/>
              <a:t> alcanzó un total de $7.198 millones (94% de avance presupuestario).</a:t>
            </a:r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el programa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, se ejecutaron un total de $3.463 millones, que equivalen a un 87% de la disponibilidad vigente.</a:t>
            </a:r>
          </a:p>
          <a:p>
            <a:pPr marL="349250" algn="just">
              <a:spcBef>
                <a:spcPts val="600"/>
              </a:spcBef>
              <a:spcAft>
                <a:spcPts val="600"/>
              </a:spcAft>
            </a:pPr>
            <a:endParaRPr lang="es-CL" sz="1600" dirty="0"/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s-CL" sz="1600" dirty="0"/>
          </a:p>
          <a:p>
            <a:pPr marL="349250" algn="just">
              <a:spcBef>
                <a:spcPts val="600"/>
              </a:spcBef>
              <a:spcAft>
                <a:spcPts val="6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202882"/>
            <a:ext cx="8308071" cy="2508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97AD95-2847-4F12-85F3-F1CCA01AB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94667"/>
              </p:ext>
            </p:extLst>
          </p:nvPr>
        </p:nvGraphicFramePr>
        <p:xfrm>
          <a:off x="440393" y="1777377"/>
          <a:ext cx="7886698" cy="2411111"/>
        </p:xfrm>
        <a:graphic>
          <a:graphicData uri="http://schemas.openxmlformats.org/drawingml/2006/table">
            <a:tbl>
              <a:tblPr/>
              <a:tblGrid>
                <a:gridCol w="730098">
                  <a:extLst>
                    <a:ext uri="{9D8B030D-6E8A-4147-A177-3AD203B41FA5}">
                      <a16:colId xmlns:a16="http://schemas.microsoft.com/office/drawing/2014/main" val="2991685920"/>
                    </a:ext>
                  </a:extLst>
                </a:gridCol>
                <a:gridCol w="269701">
                  <a:extLst>
                    <a:ext uri="{9D8B030D-6E8A-4147-A177-3AD203B41FA5}">
                      <a16:colId xmlns:a16="http://schemas.microsoft.com/office/drawing/2014/main" val="4120143899"/>
                    </a:ext>
                  </a:extLst>
                </a:gridCol>
                <a:gridCol w="269701">
                  <a:extLst>
                    <a:ext uri="{9D8B030D-6E8A-4147-A177-3AD203B41FA5}">
                      <a16:colId xmlns:a16="http://schemas.microsoft.com/office/drawing/2014/main" val="1562120832"/>
                    </a:ext>
                  </a:extLst>
                </a:gridCol>
                <a:gridCol w="2378269">
                  <a:extLst>
                    <a:ext uri="{9D8B030D-6E8A-4147-A177-3AD203B41FA5}">
                      <a16:colId xmlns:a16="http://schemas.microsoft.com/office/drawing/2014/main" val="1335740325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106465360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2823561242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3055123421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3872039904"/>
                    </a:ext>
                  </a:extLst>
                </a:gridCol>
                <a:gridCol w="664717">
                  <a:extLst>
                    <a:ext uri="{9D8B030D-6E8A-4147-A177-3AD203B41FA5}">
                      <a16:colId xmlns:a16="http://schemas.microsoft.com/office/drawing/2014/main" val="1849472509"/>
                    </a:ext>
                  </a:extLst>
                </a:gridCol>
                <a:gridCol w="653820">
                  <a:extLst>
                    <a:ext uri="{9D8B030D-6E8A-4147-A177-3AD203B41FA5}">
                      <a16:colId xmlns:a16="http://schemas.microsoft.com/office/drawing/2014/main" val="2126216292"/>
                    </a:ext>
                  </a:extLst>
                </a:gridCol>
              </a:tblGrid>
              <a:tr h="1387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229951"/>
                  </a:ext>
                </a:extLst>
              </a:tr>
              <a:tr h="424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66685"/>
                  </a:ext>
                </a:extLst>
              </a:tr>
              <a:tr h="182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248.121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84377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930.061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930.061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205.375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423805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147.880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41035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558411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30324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02686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54674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72743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498539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6756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440239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53913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89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714375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El programa </a:t>
            </a:r>
            <a:r>
              <a:rPr lang="es-CL" sz="1600" b="1" dirty="0"/>
              <a:t>Transantiago</a:t>
            </a:r>
            <a:r>
              <a:rPr lang="es-CL" sz="1600" dirty="0"/>
              <a:t> devengó un total de $43.206 millones, alcanzado un ejecución presupuestaria de 98%.</a:t>
            </a:r>
          </a:p>
          <a:p>
            <a:pPr marL="714375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el capítulo </a:t>
            </a:r>
            <a:r>
              <a:rPr lang="es-CL" sz="1600" b="1" dirty="0"/>
              <a:t>SECTRA</a:t>
            </a:r>
            <a:r>
              <a:rPr lang="es-CL" sz="1600" dirty="0"/>
              <a:t> se gastaron un total de $1.218 millones (53% de ejecución presupuestaria), destinando $502 millones a estudios y $715 millones a proyectos de inversión.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Respecto al Programa Subsidio Nacional al Transporte Público, el Subsidio al Transantiago da cuenta lo que sigue: 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Permanente</a:t>
            </a:r>
            <a:r>
              <a:rPr lang="es-CL" sz="1600" dirty="0"/>
              <a:t>, un gasto total de $221.110  millones (100% de ejecución).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Transitorio</a:t>
            </a:r>
            <a:r>
              <a:rPr lang="es-CL" sz="1600" dirty="0"/>
              <a:t>, 100% de ejecución presupuestaria, con un gasto de $209.473 millones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Adicional</a:t>
            </a:r>
            <a:r>
              <a:rPr lang="es-CL" sz="1600" dirty="0"/>
              <a:t>, 100% de ejecución presupuestaria, con un tasto total de $137.223 millones (se han agregado recursos por $10.000 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Respecto al Programa Subsidio Nacional al Transporte Público, el subsidio permanente a regiones, da cuenta lo que sigue: 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La asignación 24.01.512 Subsidio Nacional al Transporte Público</a:t>
            </a:r>
            <a:r>
              <a:rPr lang="es-CL" sz="1600" dirty="0"/>
              <a:t> (Tarifas a Regiones) presenta un gasto de $154.020 millones con un 99% de ejecución.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600" b="1" dirty="0">
                <a:ea typeface="Verdana" pitchFamily="34" charset="0"/>
                <a:cs typeface="Verdana" pitchFamily="34" charset="0"/>
              </a:rPr>
              <a:t>Metro Regional de Valparaíso S.A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, 99% de ejecución presupuestaria ($1.498 millones).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Trenes Metropolitanos S.A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99% de ejecución presupuestaria ($1.046 millones).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FESUB Concepción S.A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99% de ejecución presupuestaria ($3.716 millones).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Transferencia al Fondo de Apoyo Regional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100% de ejecución presupuestaria, com um total transferido de $55.845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CL" sz="1600" dirty="0"/>
              <a:t>Respecto Subsidios al Transporte Regional (Asignación 24.01.511) se desembolsaron recursos por $13.525 millones, que equivales a un 99% de los recursos vigentes.</a:t>
            </a:r>
          </a:p>
          <a:p>
            <a:pPr marL="358775" algn="just">
              <a:spcBef>
                <a:spcPts val="1200"/>
              </a:spcBef>
              <a:spcAft>
                <a:spcPts val="1200"/>
              </a:spcAft>
            </a:pPr>
            <a:endParaRPr lang="pt-BR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348439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5055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58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038941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25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516" y="5583433"/>
            <a:ext cx="8210800" cy="29545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608042"/>
              </p:ext>
            </p:extLst>
          </p:nvPr>
        </p:nvGraphicFramePr>
        <p:xfrm>
          <a:off x="471516" y="1628801"/>
          <a:ext cx="8060924" cy="393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83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604472"/>
            <a:ext cx="813690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110941"/>
              </p:ext>
            </p:extLst>
          </p:nvPr>
        </p:nvGraphicFramePr>
        <p:xfrm>
          <a:off x="467544" y="1650916"/>
          <a:ext cx="7920880" cy="3953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1260" y="4099571"/>
            <a:ext cx="8210799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176DD4-4A7A-4782-A5E2-20789915F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85085"/>
              </p:ext>
            </p:extLst>
          </p:nvPr>
        </p:nvGraphicFramePr>
        <p:xfrm>
          <a:off x="531260" y="1772816"/>
          <a:ext cx="7543798" cy="23050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276832743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34667498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26329201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79599407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06520680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781806942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641573760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294066869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0858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980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1.112.992.297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1.113.138.628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190.899.100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835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42.384.681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42.347.993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10.537.786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3195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7086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139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757.776.116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757.776.116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108.525.509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561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99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0321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62.443.173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62.443.173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520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177.664.068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177.664.068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4029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57.537.318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57.537.318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62.994.602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218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964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3480</TotalTime>
  <Words>3789</Words>
  <Application>Microsoft Office PowerPoint</Application>
  <PresentationFormat>Presentación en pantalla (4:3)</PresentationFormat>
  <Paragraphs>2069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1_Tema de Office</vt:lpstr>
      <vt:lpstr>Tema de Office</vt:lpstr>
      <vt:lpstr>EJECUCIÓN ACUMULADA DE GASTOS PRESUPUESTARIOS AL MES DE MARZO DE 2019 PARTIDA 19: MINISTERIO DE TRANSPORTES Y TELECOMUNICACIONES</vt:lpstr>
      <vt:lpstr>EJECUCIÓN ACUMULADA DE GASTOS A MARZO DE 2019  PARTIDA 19 MINISTERIO DE TRANSPORTES Y TELECOMUNICACIONES</vt:lpstr>
      <vt:lpstr>EJECUCIÓN ACUMULADA DE GASTOS A MARZO DE 2019  PARTIDA 19 MINISTERIO DE TRANSPORTES Y TELECOMUNICACIONES</vt:lpstr>
      <vt:lpstr>EJECUCIÓN ACUMULADA DE GASTOS A MARZO DE 2019  PARTIDA 19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2019  PARTIDA 19 MINISTERIO DE TRANSPORTES Y TELECOMUNICACIONES</vt:lpstr>
      <vt:lpstr>EJECUCIÓN ACUMULADA DE GASTOS A MARZO DE 2019  PARTIDA 19 RESUMEN POR CAPÍTULOS</vt:lpstr>
      <vt:lpstr>EJECUCIÓN ACUMULADA DE GASTOS A MARZO DE 2019  PARTIDA 19. CAPÍTULO 01. PROGRAMA 01: SECRETARÍA Y ADMINISTRACIÓN GENERAL DE TRANSPORTE</vt:lpstr>
      <vt:lpstr>EJECUCIÓN ACUMULADA DE GASTOS A MARZO DE 2019  PARTIDA 19. CAPÍTULO 01. PROGRAMA 02: EMPRESA DE LOS FERROCARRILES DEL ESTADO</vt:lpstr>
      <vt:lpstr>EJECUCIÓN ACUMULADA DE GASTOS A MARZO DE 2019  PARTIDA 19. CAPÍTULO 01. PROGRAMA 03: TRANSANTIAGO</vt:lpstr>
      <vt:lpstr>EJECUCIÓN ACUMULADA DE GASTOS A MARZO DE 2019  PARTIDA 19. CAPÍTULO 01. PROGRAMA 04: UNIDAD OPERATIVA DE CONTROL DE TRÁNSITO</vt:lpstr>
      <vt:lpstr>EJECUCIÓN ACUMULADA DE GASTOS A MARZO DE 2019  PARTIDA 19. CAPÍTULO 01. PROGRAMA 05: FISCALIZACIÓN Y CONTROL</vt:lpstr>
      <vt:lpstr>EJECUCIÓN ACUMULADA DE GASTOS A MARZO DE 2019  PARTIDA 19. CAPÍTULO 01. PROGRAMA 06: SUBSIDIO NACIONAL AL TRANSPORTE PÚBLICO</vt:lpstr>
      <vt:lpstr>EJECUCIÓN ACUMULADA DE GASTOS A MARZO DE 2019  PARTIDA 19. CAPÍTULO 01. PROGRAMA 07: PROGRAMA DESARROLLO LOGÍSTICO</vt:lpstr>
      <vt:lpstr>EJECUCIÓN ACUMULADA DE GASTOS A MARZO DE 2019  PARTIDA 19. CAPÍTULO 01. PROGRAMA 08: PROGRAMA DE VIALIDAD Y TRANSPORTE URBANO: SECTRA</vt:lpstr>
      <vt:lpstr>EJECUCIÓN ACUMULADA DE GASTOS A MARZO DE 2019  PARTIDA 19. CAPÍTULO 02. PROGRAMA 01: SUBSECRETARÍA DE TELECOMUNICACIONES</vt:lpstr>
      <vt:lpstr>EJECUCIÓN ACUMULADA DE GASTOS A MARZO DE 2019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230</cp:revision>
  <cp:lastPrinted>2017-05-12T12:49:10Z</cp:lastPrinted>
  <dcterms:created xsi:type="dcterms:W3CDTF">2016-06-23T13:38:47Z</dcterms:created>
  <dcterms:modified xsi:type="dcterms:W3CDTF">2019-05-24T20:33:02Z</dcterms:modified>
</cp:coreProperties>
</file>