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98" r:id="rId4"/>
    <p:sldId id="300" r:id="rId5"/>
    <p:sldId id="302" r:id="rId6"/>
    <p:sldId id="304" r:id="rId7"/>
    <p:sldId id="305" r:id="rId8"/>
    <p:sldId id="303" r:id="rId9"/>
    <p:sldId id="301" r:id="rId10"/>
    <p:sldId id="264" r:id="rId11"/>
    <p:sldId id="263" r:id="rId12"/>
    <p:sldId id="265" r:id="rId13"/>
    <p:sldId id="269" r:id="rId14"/>
    <p:sldId id="271" r:id="rId15"/>
    <p:sldId id="273" r:id="rId16"/>
    <p:sldId id="274" r:id="rId17"/>
    <p:sldId id="275" r:id="rId18"/>
    <p:sldId id="287" r:id="rId19"/>
    <p:sldId id="288" r:id="rId20"/>
    <p:sldId id="289" r:id="rId21"/>
    <p:sldId id="290" r:id="rId2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9712" autoAdjust="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748662227107957E-2"/>
          <c:y val="0.19712635175731538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7BD-42A7-B410-D9959DBE3E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7BD-42A7-B410-D9959DBE3E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7BD-42A7-B410-D9959DBE3E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7BD-42A7-B410-D9959DBE3E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7BD-42A7-B410-D9959DBE3E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7BD-42A7-B410-D9959DBE3E7A}"/>
              </c:ext>
            </c:extLst>
          </c:dPt>
          <c:dLbls>
            <c:dLbl>
              <c:idx val="0"/>
              <c:layout>
                <c:manualLayout>
                  <c:x val="9.2463901372699761E-4"/>
                  <c:y val="-3.761960611125094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BD-42A7-B410-D9959DBE3E7A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BD-42A7-B410-D9959DBE3E7A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19'!$C$61:$C$66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19'!$D$61:$D$66</c:f>
              <c:numCache>
                <c:formatCode>#,##0</c:formatCode>
                <c:ptCount val="6"/>
                <c:pt idx="0">
                  <c:v>42384681</c:v>
                </c:pt>
                <c:pt idx="1">
                  <c:v>757776116</c:v>
                </c:pt>
                <c:pt idx="2">
                  <c:v>62443173</c:v>
                </c:pt>
                <c:pt idx="3">
                  <c:v>177664068</c:v>
                </c:pt>
                <c:pt idx="4">
                  <c:v>57537318</c:v>
                </c:pt>
                <c:pt idx="5">
                  <c:v>15186941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7BD-42A7-B410-D9959DBE3E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9581474684521808"/>
          <c:y val="0.72728173505817373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4426727223360403"/>
          <c:y val="9.81686020568117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19'!$L$60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19'!$K$61:$K$63</c:f>
              <c:strCache>
                <c:ptCount val="3"/>
                <c:pt idx="0">
                  <c:v>SEC. Y ADM. GRAL. DE TRAN</c:v>
                </c:pt>
                <c:pt idx="1">
                  <c:v>SUB. DE TELEC</c:v>
                </c:pt>
                <c:pt idx="2">
                  <c:v>JUNTA DE AERONÁUTICA CIVIL</c:v>
                </c:pt>
              </c:strCache>
            </c:strRef>
          </c:cat>
          <c:val>
            <c:numRef>
              <c:f>'Partida 19'!$L$61:$L$63</c:f>
              <c:numCache>
                <c:formatCode>#,##0</c:formatCode>
                <c:ptCount val="3"/>
                <c:pt idx="0">
                  <c:v>1061303264</c:v>
                </c:pt>
                <c:pt idx="1">
                  <c:v>50573411</c:v>
                </c:pt>
                <c:pt idx="2">
                  <c:v>1115622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C-49D1-965C-8762F799703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4965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19'!$C$28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'Partida 19'!$D$28:$O$28</c:f>
              <c:numCache>
                <c:formatCode>0.0%</c:formatCode>
                <c:ptCount val="12"/>
                <c:pt idx="0">
                  <c:v>1.5065376390784918E-2</c:v>
                </c:pt>
                <c:pt idx="1">
                  <c:v>5.8930328321616821E-2</c:v>
                </c:pt>
                <c:pt idx="2">
                  <c:v>7.1029115365360315E-2</c:v>
                </c:pt>
                <c:pt idx="3">
                  <c:v>7.6151529843188293E-2</c:v>
                </c:pt>
                <c:pt idx="4">
                  <c:v>6.1230176097515653E-2</c:v>
                </c:pt>
                <c:pt idx="5">
                  <c:v>9.2337654058376142E-2</c:v>
                </c:pt>
                <c:pt idx="6">
                  <c:v>6.2502313537493262E-2</c:v>
                </c:pt>
                <c:pt idx="7">
                  <c:v>6.0281270429477153E-2</c:v>
                </c:pt>
                <c:pt idx="8">
                  <c:v>0.1265574560369512</c:v>
                </c:pt>
                <c:pt idx="9">
                  <c:v>6.4938107981436802E-2</c:v>
                </c:pt>
                <c:pt idx="10">
                  <c:v>7.3215648015271029E-2</c:v>
                </c:pt>
                <c:pt idx="11">
                  <c:v>0.2273350432333931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5D-425E-BB98-D745261B8E7A}"/>
            </c:ext>
          </c:extLst>
        </c:ser>
        <c:ser>
          <c:idx val="0"/>
          <c:order val="1"/>
          <c:tx>
            <c:strRef>
              <c:f>'Partida 19'!$C$29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19'!$D$29:$O$29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7.3526678671776369E-2</c:v>
                </c:pt>
                <c:pt idx="2">
                  <c:v>8.9129304540418466E-2</c:v>
                </c:pt>
                <c:pt idx="3">
                  <c:v>9.0435502202660209E-2</c:v>
                </c:pt>
                <c:pt idx="4">
                  <c:v>6.7398394467530362E-2</c:v>
                </c:pt>
                <c:pt idx="5">
                  <c:v>8.0597572168019993E-2</c:v>
                </c:pt>
                <c:pt idx="6">
                  <c:v>6.9898710879534795E-2</c:v>
                </c:pt>
                <c:pt idx="7">
                  <c:v>6.7226411271847697E-2</c:v>
                </c:pt>
                <c:pt idx="8">
                  <c:v>0.12209019736443479</c:v>
                </c:pt>
                <c:pt idx="9">
                  <c:v>6.7952295897146159E-2</c:v>
                </c:pt>
                <c:pt idx="10">
                  <c:v>7.0517792721152578E-2</c:v>
                </c:pt>
                <c:pt idx="11">
                  <c:v>0.17440913071448971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5D-425E-BB98-D745261B8E7A}"/>
            </c:ext>
          </c:extLst>
        </c:ser>
        <c:ser>
          <c:idx val="1"/>
          <c:order val="2"/>
          <c:tx>
            <c:strRef>
              <c:f>'Partida 19'!$C$30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19'!$D$30:$F$30</c:f>
              <c:numCache>
                <c:formatCode>0.0%</c:formatCode>
                <c:ptCount val="3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5D-425E-BB98-D745261B8E7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19'!$C$21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'Partida 19'!$D$21:$O$21</c:f>
              <c:numCache>
                <c:formatCode>0.0%</c:formatCode>
                <c:ptCount val="12"/>
                <c:pt idx="0">
                  <c:v>1.5065376390784918E-2</c:v>
                </c:pt>
                <c:pt idx="1">
                  <c:v>7.3993173093282988E-2</c:v>
                </c:pt>
                <c:pt idx="2">
                  <c:v>0.14436892600497392</c:v>
                </c:pt>
                <c:pt idx="3">
                  <c:v>0.22052045584816221</c:v>
                </c:pt>
                <c:pt idx="4">
                  <c:v>0.28175063194567784</c:v>
                </c:pt>
                <c:pt idx="5">
                  <c:v>0.37303602099892441</c:v>
                </c:pt>
                <c:pt idx="6">
                  <c:v>0.43353653239665074</c:v>
                </c:pt>
                <c:pt idx="7">
                  <c:v>0.49381780282612786</c:v>
                </c:pt>
                <c:pt idx="8">
                  <c:v>0.62037525886307909</c:v>
                </c:pt>
                <c:pt idx="9">
                  <c:v>0.68373347622474223</c:v>
                </c:pt>
                <c:pt idx="10">
                  <c:v>0.75694912424001326</c:v>
                </c:pt>
                <c:pt idx="11">
                  <c:v>0.9758462337900945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73-4A82-BBCB-F9F2CF2E2017}"/>
            </c:ext>
          </c:extLst>
        </c:ser>
        <c:ser>
          <c:idx val="0"/>
          <c:order val="1"/>
          <c:tx>
            <c:strRef>
              <c:f>'Partida 19'!$C$22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19'!$D$22:$O$22</c:f>
              <c:numCache>
                <c:formatCode>0.0%</c:formatCode>
                <c:ptCount val="12"/>
                <c:pt idx="0">
                  <c:v>5.2407244770723343E-3</c:v>
                </c:pt>
                <c:pt idx="1">
                  <c:v>7.8766578492643485E-2</c:v>
                </c:pt>
                <c:pt idx="2">
                  <c:v>0.16664578429208379</c:v>
                </c:pt>
                <c:pt idx="3">
                  <c:v>0.2553096266554668</c:v>
                </c:pt>
                <c:pt idx="4">
                  <c:v>0.32270802112299718</c:v>
                </c:pt>
                <c:pt idx="5">
                  <c:v>0.4032925677354911</c:v>
                </c:pt>
                <c:pt idx="6">
                  <c:v>0.47633264064743197</c:v>
                </c:pt>
                <c:pt idx="7">
                  <c:v>0.54354023013170716</c:v>
                </c:pt>
                <c:pt idx="8">
                  <c:v>0.66563042749614199</c:v>
                </c:pt>
                <c:pt idx="9">
                  <c:v>0.73356882516130451</c:v>
                </c:pt>
                <c:pt idx="10">
                  <c:v>0.8039101248323075</c:v>
                </c:pt>
                <c:pt idx="11">
                  <c:v>0.98995159049860704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73-4A82-BBCB-F9F2CF2E2017}"/>
            </c:ext>
          </c:extLst>
        </c:ser>
        <c:ser>
          <c:idx val="1"/>
          <c:order val="2"/>
          <c:tx>
            <c:strRef>
              <c:f>'Partida 19'!$C$23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573-4A82-BBCB-F9F2CF2E2017}"/>
              </c:ext>
            </c:extLst>
          </c:dPt>
          <c:dLbls>
            <c:dLbl>
              <c:idx val="0"/>
              <c:layout>
                <c:manualLayout>
                  <c:x val="-5.544942396219165E-2"/>
                  <c:y val="1.8621525445119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573-4A82-BBCB-F9F2CF2E2017}"/>
                </c:ext>
              </c:extLst>
            </c:dLbl>
            <c:dLbl>
              <c:idx val="1"/>
              <c:layout>
                <c:manualLayout>
                  <c:x val="-7.4766355140186938E-2"/>
                  <c:y val="-1.3998246361420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73-4A82-BBCB-F9F2CF2E20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19'!$D$20:$O$20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19'!$D$23:$F$23</c:f>
              <c:numCache>
                <c:formatCode>0.0%</c:formatCode>
                <c:ptCount val="3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573-4A82-BBCB-F9F2CF2E20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24-05-2019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24-05-2019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24-05-2019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24-05-2019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24-05-2019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24-05-2019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6288" name="Picture 14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3409" y="75067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24-05-2019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1" name="Picture 17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567" y="36513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MARZO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19:</a:t>
            </a:r>
            <a:br>
              <a:rPr lang="es-CL" sz="2400" b="1" cap="all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10" name="Picture 1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09104" y="4249491"/>
            <a:ext cx="8134827" cy="187621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RESUMEN POR CAPÍTULOS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F703820-1BFD-4072-9FE2-D9BF02235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549478"/>
              </p:ext>
            </p:extLst>
          </p:nvPr>
        </p:nvGraphicFramePr>
        <p:xfrm>
          <a:off x="509105" y="1579578"/>
          <a:ext cx="7886701" cy="2658639"/>
        </p:xfrm>
        <a:graphic>
          <a:graphicData uri="http://schemas.openxmlformats.org/drawingml/2006/table">
            <a:tbl>
              <a:tblPr/>
              <a:tblGrid>
                <a:gridCol w="297275">
                  <a:extLst>
                    <a:ext uri="{9D8B030D-6E8A-4147-A177-3AD203B41FA5}">
                      <a16:colId xmlns:a16="http://schemas.microsoft.com/office/drawing/2014/main" val="2529035306"/>
                    </a:ext>
                  </a:extLst>
                </a:gridCol>
                <a:gridCol w="297275">
                  <a:extLst>
                    <a:ext uri="{9D8B030D-6E8A-4147-A177-3AD203B41FA5}">
                      <a16:colId xmlns:a16="http://schemas.microsoft.com/office/drawing/2014/main" val="2863680294"/>
                    </a:ext>
                  </a:extLst>
                </a:gridCol>
                <a:gridCol w="2666556">
                  <a:extLst>
                    <a:ext uri="{9D8B030D-6E8A-4147-A177-3AD203B41FA5}">
                      <a16:colId xmlns:a16="http://schemas.microsoft.com/office/drawing/2014/main" val="130233399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4042128061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2802705481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3540661329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1283913458"/>
                    </a:ext>
                  </a:extLst>
                </a:gridCol>
                <a:gridCol w="725351">
                  <a:extLst>
                    <a:ext uri="{9D8B030D-6E8A-4147-A177-3AD203B41FA5}">
                      <a16:colId xmlns:a16="http://schemas.microsoft.com/office/drawing/2014/main" val="2894522488"/>
                    </a:ext>
                  </a:extLst>
                </a:gridCol>
                <a:gridCol w="713460">
                  <a:extLst>
                    <a:ext uri="{9D8B030D-6E8A-4147-A177-3AD203B41FA5}">
                      <a16:colId xmlns:a16="http://schemas.microsoft.com/office/drawing/2014/main" val="2972134511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027756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40907"/>
                  </a:ext>
                </a:extLst>
              </a:tr>
              <a:tr h="294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1.061.303.264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1.061.388.540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85.276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188.200.348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56583"/>
                  </a:ext>
                </a:extLst>
              </a:tr>
              <a:tr h="19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14.521.996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14.607.272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85.276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3.616.412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078806"/>
                  </a:ext>
                </a:extLst>
              </a:tr>
              <a:tr h="205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138.424.986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138.424.986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17.431.053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751694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57.341.320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57.341.320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3.718.284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852607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11.233.396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11.233.396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1.237.935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344052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10.987.070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10.987.070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2.415.503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354104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821.120.493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821.120.493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158.674.121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3431970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1.122.214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1.122.214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221.465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503577"/>
                  </a:ext>
                </a:extLst>
              </a:tr>
              <a:tr h="19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6.551.789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6.551.789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885.575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501237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50.573.411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50.634.466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61.055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2.450.631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995747"/>
                  </a:ext>
                </a:extLst>
              </a:tr>
              <a:tr h="1784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1.115.622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1.115.622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248.121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5710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65" y="5131527"/>
            <a:ext cx="8004263" cy="26498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A5205CA-3E1B-43EE-8D6E-908A8ED04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624840"/>
              </p:ext>
            </p:extLst>
          </p:nvPr>
        </p:nvGraphicFramePr>
        <p:xfrm>
          <a:off x="528176" y="1769930"/>
          <a:ext cx="7886700" cy="3361597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1100625792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566387080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166091304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293947993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62033216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627029371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2518068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816733893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1301540571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4256671841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665794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90224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14.521.996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14.607.272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3.616.412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8915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12.240.502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12.221.621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-18.881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3.158.820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42413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2.153.906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2.153.906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319.160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5345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2332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7133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8350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7464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0355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3.581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0646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0297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8593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86.322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1208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7713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9105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9886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40.251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0903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17.615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17.615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364185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7961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6526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317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4857" y="4160703"/>
            <a:ext cx="8240279" cy="277793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02: EMPRESA DE LOS FERROCARRILES DEL ESTADO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CCE57C8-4DA3-4E48-A5C5-E50295FE8D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106158"/>
              </p:ext>
            </p:extLst>
          </p:nvPr>
        </p:nvGraphicFramePr>
        <p:xfrm>
          <a:off x="414338" y="1604407"/>
          <a:ext cx="7886700" cy="2527646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2777901072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962939997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31147315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63189964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75130793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03194463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41683206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73533303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1250435198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2377456413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196904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392584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138.424.986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138.424.986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17.431.053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3795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9694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6020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para Indemnizaciones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43896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81.067.825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81.067.825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4.000.000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173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81.067.825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81.067.825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4.000.000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5518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Ferrocarril Arica La Paz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2.163.000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2.163.000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42889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 Plan Trienal 2017-2019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35.096.776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35.096.776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2273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Mantención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27.704.913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27.704.913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4.000.000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5263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en Infraestructura Existente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16.103.136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16.103.136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7516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57.334.888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57.334.888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13.422.219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779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5.880.176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5.880.176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1.775.694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38263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51.454.712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11.646.525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2028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966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713" y="4974629"/>
            <a:ext cx="8406135" cy="1825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90F0E87-E6CA-49D1-9733-A407C48B50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413416"/>
              </p:ext>
            </p:extLst>
          </p:nvPr>
        </p:nvGraphicFramePr>
        <p:xfrm>
          <a:off x="528176" y="1748013"/>
          <a:ext cx="7886700" cy="3215440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4008200696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428307490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083866015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149511479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08733089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71875262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419391316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24227873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1604668366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2160215253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329780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76321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57.341.320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57.341.320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3.718.284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3854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4.053.446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4.053.446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977.322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9790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5.986.096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5.986.096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740.875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118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203.925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203.925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10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2030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1310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184.705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184.705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87828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46.387.423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46.387.423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1.455.458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7184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133.614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3882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46.387.423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46.253.809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-133.614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1.419.258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6658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3045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619783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las Naciones Unidas para el Desarrollo (PNUD)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52021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194.430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4567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1788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0155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520.121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52012,1%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2777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053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3470" y="4279604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EFDB078-857E-466D-A886-038730CAD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46150"/>
              </p:ext>
            </p:extLst>
          </p:nvPr>
        </p:nvGraphicFramePr>
        <p:xfrm>
          <a:off x="441032" y="1751821"/>
          <a:ext cx="7886700" cy="2527646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164848336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386224798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040142409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412721775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729498377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868454894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4263596875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869451585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1834026068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908847889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266670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33344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11.233.396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11.233.396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1.237.935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4873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2.497.874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2.497.874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614.264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7097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833.355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833.355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3908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0692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0748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65.602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85560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4495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49843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53.662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8407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7.828.000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507.707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8397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7.828.000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507.707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90057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0723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7830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845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973436"/>
            <a:ext cx="8229600" cy="23171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0A4A97E-D9EE-4B67-B14C-1EA747CC71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711937"/>
              </p:ext>
            </p:extLst>
          </p:nvPr>
        </p:nvGraphicFramePr>
        <p:xfrm>
          <a:off x="414338" y="1583349"/>
          <a:ext cx="7886700" cy="2390087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4183775163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902026640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462204030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70879155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41976538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8118397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72690548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896481051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1622241345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1631302410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610339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50656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10.987.070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10.987.070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2.415.503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9518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7.895.818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7.895.818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1.962.742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4687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2.797.255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2.797.255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390.268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0689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816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4266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162.698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106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4363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5715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28396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44.454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7679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7019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88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525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0796" y="5766541"/>
            <a:ext cx="8242408" cy="19481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4" y="125234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2BC6BBB-5FBA-468C-83ED-0F35AE011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838971"/>
              </p:ext>
            </p:extLst>
          </p:nvPr>
        </p:nvGraphicFramePr>
        <p:xfrm>
          <a:off x="444392" y="1574235"/>
          <a:ext cx="7886700" cy="4186951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2225265860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683452331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931259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63199997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452890899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88813317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04700143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3793602053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3300863240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3756610338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329033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38318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821.120.493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821.120.493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158.674.121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6325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2.475.957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2.475.957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601.739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3807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178.737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676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757.310.178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757.310.178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108.450.695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4941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757.310.178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757.310.178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108.450.695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5113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16.055.920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16.055.920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1.658.617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3285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166.711.788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166.711.788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33.781.707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0458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 Transitorio - Transantiago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215.757.608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215.757.608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2563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227.744.142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227.744.142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73.010.371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6898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131.040.720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131.040.720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2385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121.266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9639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7563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5683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104.621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36660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5.259.180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5.259.180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579.900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350615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5.259.180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5.259.180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579.900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8606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55.773.175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55.773.175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6000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6.821.951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6.821.951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73041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1.980.625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1.980.625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2517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1.063.370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1.063.370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4596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3.777.956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3.777.956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9915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48.951.224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48.951.224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0237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48.951.224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48.951.224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4555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49.002.020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4900202,0%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4900202,0%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1092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49.002.020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4900202,0%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4900202,0%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42479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711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2466" y="3957802"/>
            <a:ext cx="8119070" cy="3088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3BA976D-B87B-4903-9C5E-14B609436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805577"/>
              </p:ext>
            </p:extLst>
          </p:nvPr>
        </p:nvGraphicFramePr>
        <p:xfrm>
          <a:off x="512465" y="1705274"/>
          <a:ext cx="7886700" cy="2252528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2722909731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685209236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138753041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171356090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4003839298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873131887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500561272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763997996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552068865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1700029631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631497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281629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1.122.214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1.122.214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221.465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63430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861.085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861.085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209.290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0830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239.387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239.387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0960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6369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4445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07836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7401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13367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56881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16834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4466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541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439385"/>
            <a:ext cx="8406135" cy="21375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B382AC2-A785-4A13-B5AA-40DDA8FFCC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072352"/>
              </p:ext>
            </p:extLst>
          </p:nvPr>
        </p:nvGraphicFramePr>
        <p:xfrm>
          <a:off x="414338" y="1732752"/>
          <a:ext cx="7886700" cy="2684767"/>
        </p:xfrm>
        <a:graphic>
          <a:graphicData uri="http://schemas.openxmlformats.org/drawingml/2006/table">
            <a:tbl>
              <a:tblPr/>
              <a:tblGrid>
                <a:gridCol w="718435">
                  <a:extLst>
                    <a:ext uri="{9D8B030D-6E8A-4147-A177-3AD203B41FA5}">
                      <a16:colId xmlns:a16="http://schemas.microsoft.com/office/drawing/2014/main" val="1701793841"/>
                    </a:ext>
                  </a:extLst>
                </a:gridCol>
                <a:gridCol w="265392">
                  <a:extLst>
                    <a:ext uri="{9D8B030D-6E8A-4147-A177-3AD203B41FA5}">
                      <a16:colId xmlns:a16="http://schemas.microsoft.com/office/drawing/2014/main" val="3040383590"/>
                    </a:ext>
                  </a:extLst>
                </a:gridCol>
                <a:gridCol w="265392">
                  <a:extLst>
                    <a:ext uri="{9D8B030D-6E8A-4147-A177-3AD203B41FA5}">
                      <a16:colId xmlns:a16="http://schemas.microsoft.com/office/drawing/2014/main" val="92334847"/>
                    </a:ext>
                  </a:extLst>
                </a:gridCol>
                <a:gridCol w="2466269">
                  <a:extLst>
                    <a:ext uri="{9D8B030D-6E8A-4147-A177-3AD203B41FA5}">
                      <a16:colId xmlns:a16="http://schemas.microsoft.com/office/drawing/2014/main" val="2712263572"/>
                    </a:ext>
                  </a:extLst>
                </a:gridCol>
                <a:gridCol w="718435">
                  <a:extLst>
                    <a:ext uri="{9D8B030D-6E8A-4147-A177-3AD203B41FA5}">
                      <a16:colId xmlns:a16="http://schemas.microsoft.com/office/drawing/2014/main" val="463436834"/>
                    </a:ext>
                  </a:extLst>
                </a:gridCol>
                <a:gridCol w="718435">
                  <a:extLst>
                    <a:ext uri="{9D8B030D-6E8A-4147-A177-3AD203B41FA5}">
                      <a16:colId xmlns:a16="http://schemas.microsoft.com/office/drawing/2014/main" val="3531999658"/>
                    </a:ext>
                  </a:extLst>
                </a:gridCol>
                <a:gridCol w="718435">
                  <a:extLst>
                    <a:ext uri="{9D8B030D-6E8A-4147-A177-3AD203B41FA5}">
                      <a16:colId xmlns:a16="http://schemas.microsoft.com/office/drawing/2014/main" val="2200758955"/>
                    </a:ext>
                  </a:extLst>
                </a:gridCol>
                <a:gridCol w="718435">
                  <a:extLst>
                    <a:ext uri="{9D8B030D-6E8A-4147-A177-3AD203B41FA5}">
                      <a16:colId xmlns:a16="http://schemas.microsoft.com/office/drawing/2014/main" val="116842759"/>
                    </a:ext>
                  </a:extLst>
                </a:gridCol>
                <a:gridCol w="654097">
                  <a:extLst>
                    <a:ext uri="{9D8B030D-6E8A-4147-A177-3AD203B41FA5}">
                      <a16:colId xmlns:a16="http://schemas.microsoft.com/office/drawing/2014/main" val="2143135266"/>
                    </a:ext>
                  </a:extLst>
                </a:gridCol>
                <a:gridCol w="643375">
                  <a:extLst>
                    <a:ext uri="{9D8B030D-6E8A-4147-A177-3AD203B41FA5}">
                      <a16:colId xmlns:a16="http://schemas.microsoft.com/office/drawing/2014/main" val="3952112921"/>
                    </a:ext>
                  </a:extLst>
                </a:gridCol>
              </a:tblGrid>
              <a:tr h="1363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23" marR="8523" marT="85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440799"/>
                  </a:ext>
                </a:extLst>
              </a:tr>
              <a:tr h="4176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052184"/>
                  </a:ext>
                </a:extLst>
              </a:tr>
              <a:tr h="1789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6.551.789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6.551.789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885.575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958653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3.237.494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3.237.494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789.207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710397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872.217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872.217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78.849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616960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89.508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89.508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17.519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327850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13.905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157100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1111090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842369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27.860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27.860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11.767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498583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39.805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39.805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5.752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258277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2.350.570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2.350.570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363333"/>
                  </a:ext>
                </a:extLst>
              </a:tr>
              <a:tr h="178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1.377.936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1.377.936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62936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972.634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972.634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178835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22895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493042"/>
                  </a:ext>
                </a:extLst>
              </a:tr>
              <a:tr h="136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23" marR="8523" marT="85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23" marR="8523" marT="852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601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0905" y="5247357"/>
            <a:ext cx="8163508" cy="2796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6962C76-A7B7-4F1B-A604-7DC7F788D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793268"/>
              </p:ext>
            </p:extLst>
          </p:nvPr>
        </p:nvGraphicFramePr>
        <p:xfrm>
          <a:off x="420905" y="1610642"/>
          <a:ext cx="7886700" cy="3636715"/>
        </p:xfrm>
        <a:graphic>
          <a:graphicData uri="http://schemas.openxmlformats.org/drawingml/2006/table">
            <a:tbl>
              <a:tblPr/>
              <a:tblGrid>
                <a:gridCol w="724096">
                  <a:extLst>
                    <a:ext uri="{9D8B030D-6E8A-4147-A177-3AD203B41FA5}">
                      <a16:colId xmlns:a16="http://schemas.microsoft.com/office/drawing/2014/main" val="3956891784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3419014796"/>
                    </a:ext>
                  </a:extLst>
                </a:gridCol>
                <a:gridCol w="267483">
                  <a:extLst>
                    <a:ext uri="{9D8B030D-6E8A-4147-A177-3AD203B41FA5}">
                      <a16:colId xmlns:a16="http://schemas.microsoft.com/office/drawing/2014/main" val="1293175212"/>
                    </a:ext>
                  </a:extLst>
                </a:gridCol>
                <a:gridCol w="2423559">
                  <a:extLst>
                    <a:ext uri="{9D8B030D-6E8A-4147-A177-3AD203B41FA5}">
                      <a16:colId xmlns:a16="http://schemas.microsoft.com/office/drawing/2014/main" val="350716039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1014521586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460036840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403187637"/>
                    </a:ext>
                  </a:extLst>
                </a:gridCol>
                <a:gridCol w="724096">
                  <a:extLst>
                    <a:ext uri="{9D8B030D-6E8A-4147-A177-3AD203B41FA5}">
                      <a16:colId xmlns:a16="http://schemas.microsoft.com/office/drawing/2014/main" val="2957703203"/>
                    </a:ext>
                  </a:extLst>
                </a:gridCol>
                <a:gridCol w="659251">
                  <a:extLst>
                    <a:ext uri="{9D8B030D-6E8A-4147-A177-3AD203B41FA5}">
                      <a16:colId xmlns:a16="http://schemas.microsoft.com/office/drawing/2014/main" val="2987144576"/>
                    </a:ext>
                  </a:extLst>
                </a:gridCol>
                <a:gridCol w="648444">
                  <a:extLst>
                    <a:ext uri="{9D8B030D-6E8A-4147-A177-3AD203B41FA5}">
                      <a16:colId xmlns:a16="http://schemas.microsoft.com/office/drawing/2014/main" val="3687368135"/>
                    </a:ext>
                  </a:extLst>
                </a:gridCol>
              </a:tblGrid>
              <a:tr h="137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551212"/>
                  </a:ext>
                </a:extLst>
              </a:tr>
              <a:tr h="4212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966246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50.573.411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50.634.466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2.450.631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90905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8.192.444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8.174.637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-17.807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2.019.027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9483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958.258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958.258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165.673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99200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28499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78.862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7349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31030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7933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Digitaliza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377.800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628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6988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0709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116.831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116.831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9998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3672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57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3749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8767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6048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13068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911276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40.308.068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221.586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4786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5074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8346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858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acumulada al mes de MARZO ascendió a </a:t>
            </a:r>
            <a:r>
              <a:rPr lang="es-CL" sz="1600" b="1" dirty="0">
                <a:latin typeface="+mn-lt"/>
              </a:rPr>
              <a:t>$1.054.937 millones</a:t>
            </a:r>
            <a:r>
              <a:rPr lang="es-CL" sz="1600" dirty="0">
                <a:latin typeface="+mn-lt"/>
              </a:rPr>
              <a:t>, que equivale a un </a:t>
            </a:r>
            <a:r>
              <a:rPr lang="es-CL" sz="1600" b="1" dirty="0">
                <a:latin typeface="+mn-lt"/>
              </a:rPr>
              <a:t>99%</a:t>
            </a:r>
            <a:r>
              <a:rPr lang="es-CL" sz="1600" dirty="0">
                <a:latin typeface="+mn-lt"/>
              </a:rPr>
              <a:t> respecto de la ley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Las </a:t>
            </a:r>
            <a:r>
              <a:rPr lang="es-CL" sz="1600" b="1" dirty="0"/>
              <a:t>iniciativas de inversión </a:t>
            </a:r>
            <a:r>
              <a:rPr lang="es-CL" sz="1600" dirty="0"/>
              <a:t>alcanzaron un gasto total de $56.149 millones (97% de ejecución presupuestaria) y las </a:t>
            </a:r>
            <a:r>
              <a:rPr lang="es-CL" sz="1600" b="1" dirty="0"/>
              <a:t>transferencias de capital</a:t>
            </a:r>
            <a:r>
              <a:rPr lang="es-CL" sz="1600" dirty="0"/>
              <a:t>, $118.348 millones (97% de ejecución presupuestaria).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gasto en </a:t>
            </a:r>
            <a:r>
              <a:rPr lang="es-CL" sz="1600" b="1" dirty="0"/>
              <a:t>iniciativas de inversión </a:t>
            </a:r>
            <a:r>
              <a:rPr lang="es-CL" sz="1600" dirty="0"/>
              <a:t>se presenta a continuación</a:t>
            </a:r>
          </a:p>
          <a:p>
            <a:pPr marL="63500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1600" dirty="0"/>
              <a:t>En la </a:t>
            </a:r>
            <a:r>
              <a:rPr lang="es-CL" sz="1600" b="1" dirty="0"/>
              <a:t>Unidad Operativa de Control de Tránsito</a:t>
            </a:r>
            <a:r>
              <a:rPr lang="es-CL" sz="1600" dirty="0"/>
              <a:t> alcanzó un total de $7.198 millones (94% de avance presupuestario).</a:t>
            </a:r>
          </a:p>
          <a:p>
            <a:pPr marL="63500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1600" dirty="0"/>
              <a:t>En el programa </a:t>
            </a:r>
            <a:r>
              <a:rPr lang="es-CL" sz="1600" b="1" dirty="0"/>
              <a:t>Subsidio Nacional al Transporte Público</a:t>
            </a:r>
            <a:r>
              <a:rPr lang="es-CL" sz="1600" dirty="0"/>
              <a:t>, se ejecutaron un total de $3.463 millones, que equivalen a un 87% de la disponibilidad vigente.</a:t>
            </a:r>
          </a:p>
          <a:p>
            <a:pPr marL="349250" algn="just">
              <a:spcBef>
                <a:spcPts val="600"/>
              </a:spcBef>
              <a:spcAft>
                <a:spcPts val="600"/>
              </a:spcAft>
            </a:pPr>
            <a:endParaRPr lang="es-CL" sz="1600" dirty="0"/>
          </a:p>
          <a:p>
            <a:pPr marL="63500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s-CL" sz="1600" dirty="0"/>
          </a:p>
          <a:p>
            <a:pPr marL="349250" algn="just">
              <a:spcBef>
                <a:spcPts val="600"/>
              </a:spcBef>
              <a:spcAft>
                <a:spcPts val="600"/>
              </a:spcAft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202882"/>
            <a:ext cx="8308071" cy="25087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C97AD95-2847-4F12-85F3-F1CCA01AB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094667"/>
              </p:ext>
            </p:extLst>
          </p:nvPr>
        </p:nvGraphicFramePr>
        <p:xfrm>
          <a:off x="440393" y="1777377"/>
          <a:ext cx="7886698" cy="2411111"/>
        </p:xfrm>
        <a:graphic>
          <a:graphicData uri="http://schemas.openxmlformats.org/drawingml/2006/table">
            <a:tbl>
              <a:tblPr/>
              <a:tblGrid>
                <a:gridCol w="730098">
                  <a:extLst>
                    <a:ext uri="{9D8B030D-6E8A-4147-A177-3AD203B41FA5}">
                      <a16:colId xmlns:a16="http://schemas.microsoft.com/office/drawing/2014/main" val="2991685920"/>
                    </a:ext>
                  </a:extLst>
                </a:gridCol>
                <a:gridCol w="269701">
                  <a:extLst>
                    <a:ext uri="{9D8B030D-6E8A-4147-A177-3AD203B41FA5}">
                      <a16:colId xmlns:a16="http://schemas.microsoft.com/office/drawing/2014/main" val="4120143899"/>
                    </a:ext>
                  </a:extLst>
                </a:gridCol>
                <a:gridCol w="269701">
                  <a:extLst>
                    <a:ext uri="{9D8B030D-6E8A-4147-A177-3AD203B41FA5}">
                      <a16:colId xmlns:a16="http://schemas.microsoft.com/office/drawing/2014/main" val="1562120832"/>
                    </a:ext>
                  </a:extLst>
                </a:gridCol>
                <a:gridCol w="2378269">
                  <a:extLst>
                    <a:ext uri="{9D8B030D-6E8A-4147-A177-3AD203B41FA5}">
                      <a16:colId xmlns:a16="http://schemas.microsoft.com/office/drawing/2014/main" val="1335740325"/>
                    </a:ext>
                  </a:extLst>
                </a:gridCol>
                <a:gridCol w="730098">
                  <a:extLst>
                    <a:ext uri="{9D8B030D-6E8A-4147-A177-3AD203B41FA5}">
                      <a16:colId xmlns:a16="http://schemas.microsoft.com/office/drawing/2014/main" val="106465360"/>
                    </a:ext>
                  </a:extLst>
                </a:gridCol>
                <a:gridCol w="730098">
                  <a:extLst>
                    <a:ext uri="{9D8B030D-6E8A-4147-A177-3AD203B41FA5}">
                      <a16:colId xmlns:a16="http://schemas.microsoft.com/office/drawing/2014/main" val="2823561242"/>
                    </a:ext>
                  </a:extLst>
                </a:gridCol>
                <a:gridCol w="730098">
                  <a:extLst>
                    <a:ext uri="{9D8B030D-6E8A-4147-A177-3AD203B41FA5}">
                      <a16:colId xmlns:a16="http://schemas.microsoft.com/office/drawing/2014/main" val="3055123421"/>
                    </a:ext>
                  </a:extLst>
                </a:gridCol>
                <a:gridCol w="730098">
                  <a:extLst>
                    <a:ext uri="{9D8B030D-6E8A-4147-A177-3AD203B41FA5}">
                      <a16:colId xmlns:a16="http://schemas.microsoft.com/office/drawing/2014/main" val="3872039904"/>
                    </a:ext>
                  </a:extLst>
                </a:gridCol>
                <a:gridCol w="664717">
                  <a:extLst>
                    <a:ext uri="{9D8B030D-6E8A-4147-A177-3AD203B41FA5}">
                      <a16:colId xmlns:a16="http://schemas.microsoft.com/office/drawing/2014/main" val="1849472509"/>
                    </a:ext>
                  </a:extLst>
                </a:gridCol>
                <a:gridCol w="653820">
                  <a:extLst>
                    <a:ext uri="{9D8B030D-6E8A-4147-A177-3AD203B41FA5}">
                      <a16:colId xmlns:a16="http://schemas.microsoft.com/office/drawing/2014/main" val="2126216292"/>
                    </a:ext>
                  </a:extLst>
                </a:gridCol>
              </a:tblGrid>
              <a:tr h="1387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229951"/>
                  </a:ext>
                </a:extLst>
              </a:tr>
              <a:tr h="4249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1466685"/>
                  </a:ext>
                </a:extLst>
              </a:tr>
              <a:tr h="1821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1.115.622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1.115.622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248.121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384377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930.061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930.061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205.375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7423805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147.880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147.880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28.614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741035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558411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830324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14.132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402686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7.417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354674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072743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1.854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1.854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498539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56756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440239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653913"/>
                  </a:ext>
                </a:extLst>
              </a:tr>
              <a:tr h="1387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89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714375" indent="-3556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1600" dirty="0"/>
              <a:t>El programa </a:t>
            </a:r>
            <a:r>
              <a:rPr lang="es-CL" sz="1600" b="1" dirty="0"/>
              <a:t>Transantiago</a:t>
            </a:r>
            <a:r>
              <a:rPr lang="es-CL" sz="1600" dirty="0"/>
              <a:t> devengó un total de $43.206 millones, alcanzado un ejecución presupuestaria de 98%.</a:t>
            </a:r>
          </a:p>
          <a:p>
            <a:pPr marL="714375" indent="-3556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s-CL" sz="1600" dirty="0"/>
              <a:t>En el capítulo </a:t>
            </a:r>
            <a:r>
              <a:rPr lang="es-CL" sz="1600" b="1" dirty="0"/>
              <a:t>SECTRA</a:t>
            </a:r>
            <a:r>
              <a:rPr lang="es-CL" sz="1600" dirty="0"/>
              <a:t> se gastaron un total de $1.218 millones (53% de ejecución presupuestaria), destinando $502 millones a estudios y $715 millones a proyectos de inversión.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Respecto al Programa Subsidio Nacional al Transporte Público, el Subsidio al Transantiago da cuenta lo que sigue: </a:t>
            </a:r>
          </a:p>
          <a:p>
            <a:pPr marL="719138" indent="-360363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/>
              <a:t>Subsidio Permanente</a:t>
            </a:r>
            <a:r>
              <a:rPr lang="es-CL" sz="1600" dirty="0"/>
              <a:t>, un gasto total de $221.110  millones (100% de ejecución).</a:t>
            </a:r>
          </a:p>
          <a:p>
            <a:pPr marL="719138" indent="-360363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/>
              <a:t>Subsidio Transitorio</a:t>
            </a:r>
            <a:r>
              <a:rPr lang="es-CL" sz="1600" dirty="0"/>
              <a:t>, 100% de ejecución presupuestaria, con un gasto de $209.473 millones</a:t>
            </a:r>
          </a:p>
          <a:p>
            <a:pPr marL="719138" indent="-360363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/>
              <a:t>Subsidio Adicional</a:t>
            </a:r>
            <a:r>
              <a:rPr lang="es-CL" sz="1600" dirty="0"/>
              <a:t>, 100% de ejecución presupuestaria, con un tasto total de $137.223 millones (se han agregado recursos por $10.000  millones).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600" dirty="0"/>
              <a:t>Respecto al Programa Subsidio Nacional al Transporte Público, el subsidio permanente a regiones, da cuenta lo que sigue: </a:t>
            </a: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/>
              <a:t>La asignación 24.01.512 Subsidio Nacional al Transporte Público</a:t>
            </a:r>
            <a:r>
              <a:rPr lang="es-CL" sz="1600" dirty="0"/>
              <a:t> (Tarifas a Regiones) presenta un gasto de $154.020 millones con un 99% de ejecución.</a:t>
            </a: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t-BR" sz="1600" b="1" dirty="0">
                <a:ea typeface="Verdana" pitchFamily="34" charset="0"/>
                <a:cs typeface="Verdana" pitchFamily="34" charset="0"/>
              </a:rPr>
              <a:t>Metro Regional de Valparaíso S.A</a:t>
            </a:r>
            <a:r>
              <a:rPr lang="pt-BR" sz="1600" dirty="0">
                <a:ea typeface="Verdana" pitchFamily="34" charset="0"/>
                <a:cs typeface="Verdana" pitchFamily="34" charset="0"/>
              </a:rPr>
              <a:t>, 99% de ejecución presupuestaria ($1.498 millones).</a:t>
            </a: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ea typeface="Verdana" pitchFamily="34" charset="0"/>
                <a:cs typeface="Verdana" pitchFamily="34" charset="0"/>
              </a:rPr>
              <a:t>Trenes Metropolitanos S.A</a:t>
            </a:r>
            <a:r>
              <a:rPr lang="es-CL" sz="1600" dirty="0">
                <a:ea typeface="Verdana" pitchFamily="34" charset="0"/>
                <a:cs typeface="Verdana" pitchFamily="34" charset="0"/>
              </a:rPr>
              <a:t>, </a:t>
            </a:r>
            <a:r>
              <a:rPr lang="pt-BR" sz="1600" dirty="0">
                <a:ea typeface="Verdana" pitchFamily="34" charset="0"/>
                <a:cs typeface="Verdana" pitchFamily="34" charset="0"/>
              </a:rPr>
              <a:t>99% de ejecución presupuestaria ($1.046 millones).</a:t>
            </a: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ea typeface="Verdana" pitchFamily="34" charset="0"/>
                <a:cs typeface="Verdana" pitchFamily="34" charset="0"/>
              </a:rPr>
              <a:t>FESUB Concepción S.A</a:t>
            </a:r>
            <a:r>
              <a:rPr lang="es-CL" sz="1600" dirty="0">
                <a:ea typeface="Verdana" pitchFamily="34" charset="0"/>
                <a:cs typeface="Verdana" pitchFamily="34" charset="0"/>
              </a:rPr>
              <a:t>, </a:t>
            </a:r>
            <a:r>
              <a:rPr lang="pt-BR" sz="1600" dirty="0">
                <a:ea typeface="Verdana" pitchFamily="34" charset="0"/>
                <a:cs typeface="Verdana" pitchFamily="34" charset="0"/>
              </a:rPr>
              <a:t>99% de ejecución presupuestaria ($3.716 millones).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722313" indent="-363538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s-CL" sz="1600" b="1" dirty="0">
                <a:ea typeface="Verdana" pitchFamily="34" charset="0"/>
                <a:cs typeface="Verdana" pitchFamily="34" charset="0"/>
              </a:rPr>
              <a:t>Transferencia al Fondo de Apoyo Regional</a:t>
            </a:r>
            <a:r>
              <a:rPr lang="es-CL" sz="1600" dirty="0">
                <a:ea typeface="Verdana" pitchFamily="34" charset="0"/>
                <a:cs typeface="Verdana" pitchFamily="34" charset="0"/>
              </a:rPr>
              <a:t>,</a:t>
            </a:r>
            <a:r>
              <a:rPr lang="es-CL" sz="1600" b="1" dirty="0">
                <a:ea typeface="Verdana" pitchFamily="34" charset="0"/>
                <a:cs typeface="Verdana" pitchFamily="34" charset="0"/>
              </a:rPr>
              <a:t> </a:t>
            </a:r>
            <a:r>
              <a:rPr lang="pt-BR" sz="1600" dirty="0">
                <a:ea typeface="Verdana" pitchFamily="34" charset="0"/>
                <a:cs typeface="Verdana" pitchFamily="34" charset="0"/>
              </a:rPr>
              <a:t>100% de ejecución presupuestaria, com um total transferido de $55.845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7"/>
            </a:pPr>
            <a:r>
              <a:rPr lang="es-CL" sz="1600" dirty="0"/>
              <a:t>Respecto Subsidios al Transporte Regional (Asignación 24.01.511) se desembolsaron recursos por $13.525 millones, que equivales a un 99% de los recursos vigentes.</a:t>
            </a:r>
          </a:p>
          <a:p>
            <a:pPr marL="358775" algn="just">
              <a:spcBef>
                <a:spcPts val="1200"/>
              </a:spcBef>
              <a:spcAft>
                <a:spcPts val="1200"/>
              </a:spcAft>
            </a:pPr>
            <a:endParaRPr lang="pt-BR" sz="16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</p:spTree>
    <p:extLst>
      <p:ext uri="{BB962C8B-B14F-4D97-AF65-F5344CB8AC3E}">
        <p14:creationId xmlns:p14="http://schemas.microsoft.com/office/powerpoint/2010/main" val="348439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5605544"/>
            <a:ext cx="786955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5055"/>
              </p:ext>
            </p:extLst>
          </p:nvPr>
        </p:nvGraphicFramePr>
        <p:xfrm>
          <a:off x="1187624" y="1808194"/>
          <a:ext cx="6192687" cy="3643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6582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87624" y="5375076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7BBF472B-4940-431F-99AC-6B3AC5D555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4038941"/>
              </p:ext>
            </p:extLst>
          </p:nvPr>
        </p:nvGraphicFramePr>
        <p:xfrm>
          <a:off x="2195736" y="1916832"/>
          <a:ext cx="4896544" cy="3194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7257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1516" y="5583433"/>
            <a:ext cx="8210800" cy="29545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608042"/>
              </p:ext>
            </p:extLst>
          </p:nvPr>
        </p:nvGraphicFramePr>
        <p:xfrm>
          <a:off x="471516" y="1628801"/>
          <a:ext cx="8060924" cy="3936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3835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604472"/>
            <a:ext cx="813690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6110941"/>
              </p:ext>
            </p:extLst>
          </p:nvPr>
        </p:nvGraphicFramePr>
        <p:xfrm>
          <a:off x="467544" y="1650916"/>
          <a:ext cx="7920880" cy="3953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1260" y="4099571"/>
            <a:ext cx="8210799" cy="26553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MARZO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9176DD4-4A7A-4782-A5E2-20789915F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385085"/>
              </p:ext>
            </p:extLst>
          </p:nvPr>
        </p:nvGraphicFramePr>
        <p:xfrm>
          <a:off x="531260" y="1772816"/>
          <a:ext cx="7543798" cy="2305050"/>
        </p:xfrm>
        <a:graphic>
          <a:graphicData uri="http://schemas.openxmlformats.org/drawingml/2006/table">
            <a:tbl>
              <a:tblPr/>
              <a:tblGrid>
                <a:gridCol w="794708">
                  <a:extLst>
                    <a:ext uri="{9D8B030D-6E8A-4147-A177-3AD203B41FA5}">
                      <a16:colId xmlns:a16="http://schemas.microsoft.com/office/drawing/2014/main" val="2276832743"/>
                    </a:ext>
                  </a:extLst>
                </a:gridCol>
                <a:gridCol w="2123176">
                  <a:extLst>
                    <a:ext uri="{9D8B030D-6E8A-4147-A177-3AD203B41FA5}">
                      <a16:colId xmlns:a16="http://schemas.microsoft.com/office/drawing/2014/main" val="2346674986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2263292018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1795994072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4065206807"/>
                    </a:ext>
                  </a:extLst>
                </a:gridCol>
                <a:gridCol w="794708">
                  <a:extLst>
                    <a:ext uri="{9D8B030D-6E8A-4147-A177-3AD203B41FA5}">
                      <a16:colId xmlns:a16="http://schemas.microsoft.com/office/drawing/2014/main" val="781806942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3641573760"/>
                    </a:ext>
                  </a:extLst>
                </a:gridCol>
                <a:gridCol w="723541">
                  <a:extLst>
                    <a:ext uri="{9D8B030D-6E8A-4147-A177-3AD203B41FA5}">
                      <a16:colId xmlns:a16="http://schemas.microsoft.com/office/drawing/2014/main" val="2294066869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508584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99807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1.112.992.297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1.113.138.628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190.899.100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8835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42.384.681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42.347.993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10.537.786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31953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14.167.091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14.167.091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1.858.364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7086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9139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757.776.116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757.776.116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108.525.509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5561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9990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869.191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869.191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0321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62.443.173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62.443.173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2.543.065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7520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177.664.068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177.664.068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4029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57.537.318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57.537.318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62.994.602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6218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964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3480</TotalTime>
  <Words>3789</Words>
  <Application>Microsoft Office PowerPoint</Application>
  <PresentationFormat>Presentación en pantalla (4:3)</PresentationFormat>
  <Paragraphs>2069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Wingdings</vt:lpstr>
      <vt:lpstr>1_Tema de Office</vt:lpstr>
      <vt:lpstr>Tema de Office</vt:lpstr>
      <vt:lpstr>EJECUCIÓN ACUMULADA DE GASTOS PRESUPUESTARIOS AL MES DE MARZO DE 2019 PARTIDA 19: MINISTERIO DE TRANSPORTES Y TELECOMUNICACIONES</vt:lpstr>
      <vt:lpstr>EJECUCIÓN ACUMULADA DE GASTOS A MARZO DE 2019  PARTIDA 19 MINISTERIO DE TRANSPORTES Y TELECOMUNICACIONES</vt:lpstr>
      <vt:lpstr>EJECUCIÓN ACUMULADA DE GASTOS A MARZO DE 2019  PARTIDA 19 MINISTERIO DE TRANSPORTES Y TELECOMUNICACIONES</vt:lpstr>
      <vt:lpstr>EJECUCIÓN ACUMULADA DE GASTOS A MARZO DE 2019  PARTIDA 19 MINISTERIO DE TRANSPORTES Y TELECOMUNICACIONES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MARZO DE 2019  PARTIDA 19 MINISTERIO DE TRANSPORTES Y TELECOMUNICACIONES</vt:lpstr>
      <vt:lpstr>EJECUCIÓN ACUMULADA DE GASTOS A MARZO DE 2019  PARTIDA 19 RESUMEN POR CAPÍTULOS</vt:lpstr>
      <vt:lpstr>EJECUCIÓN ACUMULADA DE GASTOS A MARZO DE 2019  PARTIDA 19. CAPÍTULO 01. PROGRAMA 01: SECRETARÍA Y ADMINISTRACIÓN GENERAL DE TRANSPORTE</vt:lpstr>
      <vt:lpstr>EJECUCIÓN ACUMULADA DE GASTOS A MARZO DE 2019  PARTIDA 19. CAPÍTULO 01. PROGRAMA 02: EMPRESA DE LOS FERROCARRILES DEL ESTADO</vt:lpstr>
      <vt:lpstr>EJECUCIÓN ACUMULADA DE GASTOS A MARZO DE 2019  PARTIDA 19. CAPÍTULO 01. PROGRAMA 03: TRANSANTIAGO</vt:lpstr>
      <vt:lpstr>EJECUCIÓN ACUMULADA DE GASTOS A MARZO DE 2019  PARTIDA 19. CAPÍTULO 01. PROGRAMA 04: UNIDAD OPERATIVA DE CONTROL DE TRÁNSITO</vt:lpstr>
      <vt:lpstr>EJECUCIÓN ACUMULADA DE GASTOS A MARZO DE 2019  PARTIDA 19. CAPÍTULO 01. PROGRAMA 05: FISCALIZACIÓN Y CONTROL</vt:lpstr>
      <vt:lpstr>EJECUCIÓN ACUMULADA DE GASTOS A MARZO DE 2019  PARTIDA 19. CAPÍTULO 01. PROGRAMA 06: SUBSIDIO NACIONAL AL TRANSPORTE PÚBLICO</vt:lpstr>
      <vt:lpstr>EJECUCIÓN ACUMULADA DE GASTOS A MARZO DE 2019  PARTIDA 19. CAPÍTULO 01. PROGRAMA 07: PROGRAMA DESARROLLO LOGÍSTICO</vt:lpstr>
      <vt:lpstr>EJECUCIÓN ACUMULADA DE GASTOS A MARZO DE 2019  PARTIDA 19. CAPÍTULO 01. PROGRAMA 08: PROGRAMA DE VIALIDAD Y TRANSPORTE URBANO: SECTRA</vt:lpstr>
      <vt:lpstr>EJECUCIÓN ACUMULADA DE GASTOS A MARZO DE 2019  PARTIDA 19. CAPÍTULO 02. PROGRAMA 01: SUBSECRETARÍA DE TELECOMUNICACIONES</vt:lpstr>
      <vt:lpstr>EJECUCIÓN ACUMULADA DE GASTOS A MARZO DE 2019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230</cp:revision>
  <cp:lastPrinted>2017-05-12T12:49:10Z</cp:lastPrinted>
  <dcterms:created xsi:type="dcterms:W3CDTF">2016-06-23T13:38:47Z</dcterms:created>
  <dcterms:modified xsi:type="dcterms:W3CDTF">2019-05-24T20:33:02Z</dcterms:modified>
</cp:coreProperties>
</file>