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Lst>
  <p:notesMasterIdLst>
    <p:notesMasterId r:id="rId26"/>
  </p:notesMasterIdLst>
  <p:sldIdLst>
    <p:sldId id="257" r:id="rId8"/>
    <p:sldId id="258" r:id="rId9"/>
    <p:sldId id="272" r:id="rId10"/>
    <p:sldId id="273" r:id="rId11"/>
    <p:sldId id="274" r:id="rId12"/>
    <p:sldId id="270" r:id="rId13"/>
    <p:sldId id="271" r:id="rId14"/>
    <p:sldId id="269" r:id="rId15"/>
    <p:sldId id="259" r:id="rId16"/>
    <p:sldId id="268" r:id="rId17"/>
    <p:sldId id="260" r:id="rId18"/>
    <p:sldId id="261" r:id="rId19"/>
    <p:sldId id="262" r:id="rId20"/>
    <p:sldId id="263" r:id="rId21"/>
    <p:sldId id="264" r:id="rId22"/>
    <p:sldId id="265" r:id="rId23"/>
    <p:sldId id="266" r:id="rId24"/>
    <p:sldId id="267" r:id="rId25"/>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2"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Distribución Presupuesto Inicial por Subtítulos de Gasto</a:t>
            </a:r>
            <a:endParaRPr lang="es-CL" sz="11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L"/>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4697438190232299E-2"/>
          <c:y val="0.23099509002499116"/>
          <c:w val="0.98523081053671302"/>
          <c:h val="0.45858204875195469"/>
        </c:manualLayout>
      </c:layout>
      <c:pie3DChart>
        <c:varyColors val="1"/>
        <c:ser>
          <c:idx val="0"/>
          <c:order val="0"/>
          <c:tx>
            <c:strRef>
              <c:f>'Partida 17'!$D$57</c:f>
              <c:strCache>
                <c:ptCount val="1"/>
                <c:pt idx="0">
                  <c:v>Presupuesto Inicial</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C535-41BC-AA9D-F22587E7FB2B}"/>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C535-41BC-AA9D-F22587E7FB2B}"/>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C535-41BC-AA9D-F22587E7FB2B}"/>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C535-41BC-AA9D-F22587E7FB2B}"/>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s-CL"/>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'Partida 17'!$C$58:$C$61</c:f>
              <c:strCache>
                <c:ptCount val="4"/>
                <c:pt idx="0">
                  <c:v>GASTOS EN PERSONAL                                                              </c:v>
                </c:pt>
                <c:pt idx="1">
                  <c:v>BIENES Y SERVICIOS DE CONSUMO                                                   </c:v>
                </c:pt>
                <c:pt idx="2">
                  <c:v>TRANSFERENCIAS CORRIENTES                                                       </c:v>
                </c:pt>
                <c:pt idx="3">
                  <c:v>ADQUISICIÓN DE ACTIVOS NO FINANCIEROS                                           </c:v>
                </c:pt>
              </c:strCache>
            </c:strRef>
          </c:cat>
          <c:val>
            <c:numRef>
              <c:f>'Partida 17'!$D$58:$D$61</c:f>
              <c:numCache>
                <c:formatCode>#,##0</c:formatCode>
                <c:ptCount val="4"/>
                <c:pt idx="0">
                  <c:v>23536709</c:v>
                </c:pt>
                <c:pt idx="1">
                  <c:v>7589835</c:v>
                </c:pt>
                <c:pt idx="2">
                  <c:v>15652635</c:v>
                </c:pt>
                <c:pt idx="3">
                  <c:v>1613415</c:v>
                </c:pt>
              </c:numCache>
            </c:numRef>
          </c:val>
          <c:extLst>
            <c:ext xmlns:c16="http://schemas.microsoft.com/office/drawing/2014/chart" uri="{C3380CC4-5D6E-409C-BE32-E72D297353CC}">
              <c16:uniqueId val="{00000008-C535-41BC-AA9D-F22587E7FB2B}"/>
            </c:ext>
          </c:extLst>
        </c:ser>
        <c:dLbls>
          <c:showLegendKey val="0"/>
          <c:showVal val="1"/>
          <c:showCatName val="0"/>
          <c:showSerName val="0"/>
          <c:showPercent val="0"/>
          <c:showBubbleSize val="0"/>
          <c:showLeaderLines val="1"/>
        </c:dLbls>
      </c:pie3DChart>
      <c:spPr>
        <a:noFill/>
        <a:ln>
          <a:noFill/>
        </a:ln>
        <a:effectLst/>
      </c:spPr>
    </c:plotArea>
    <c:legend>
      <c:legendPos val="b"/>
      <c:layout>
        <c:manualLayout>
          <c:xMode val="edge"/>
          <c:yMode val="edge"/>
          <c:x val="0.39167920344536244"/>
          <c:y val="0.72216613069122748"/>
          <c:w val="0.26672971128646927"/>
          <c:h val="0.2672368000777691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extLst/>
  </c:chart>
  <c:spPr>
    <a:noFill/>
    <a:ln>
      <a:noFill/>
    </a:ln>
    <a:effectLst/>
  </c:spPr>
  <c:txPr>
    <a:bodyPr/>
    <a:lstStyle/>
    <a:p>
      <a:pPr>
        <a:defRPr/>
      </a:pPr>
      <a:endParaRPr lang="es-CL"/>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en-US" sz="1400" b="1" i="0" baseline="0">
                <a:effectLst/>
              </a:rPr>
              <a:t>Distribución Presupuesto Inicial por Capítulo</a:t>
            </a:r>
            <a:endParaRPr lang="es-CL" sz="1400">
              <a:effectLst/>
            </a:endParaRPr>
          </a:p>
        </c:rich>
      </c:tx>
      <c:layout>
        <c:manualLayout>
          <c:xMode val="edge"/>
          <c:yMode val="edge"/>
          <c:x val="0.23587823822491671"/>
          <c:y val="8.843462513742352E-2"/>
        </c:manualLayout>
      </c:layout>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s-CL"/>
        </a:p>
      </c:txPr>
    </c:title>
    <c:autoTitleDeleted val="0"/>
    <c:plotArea>
      <c:layout>
        <c:manualLayout>
          <c:layoutTarget val="inner"/>
          <c:xMode val="edge"/>
          <c:yMode val="edge"/>
          <c:x val="0.20085419775273633"/>
          <c:y val="0.18573430353726109"/>
          <c:w val="0.65407960517206598"/>
          <c:h val="0.51081748927725501"/>
        </c:manualLayout>
      </c:layout>
      <c:barChart>
        <c:barDir val="col"/>
        <c:grouping val="clustered"/>
        <c:varyColors val="0"/>
        <c:ser>
          <c:idx val="0"/>
          <c:order val="0"/>
          <c:tx>
            <c:strRef>
              <c:f>'Partida 17'!$L$57</c:f>
              <c:strCache>
                <c:ptCount val="1"/>
                <c:pt idx="0">
                  <c:v>Presupuesto Inicial</c:v>
                </c:pt>
              </c:strCache>
            </c:strRef>
          </c:tx>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s-CL"/>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'Partida 17'!$K$58:$K$60</c:f>
              <c:strCache>
                <c:ptCount val="3"/>
                <c:pt idx="0">
                  <c:v>SEC. Y ADM. GRAL</c:v>
                </c:pt>
                <c:pt idx="1">
                  <c:v>COCHILCO</c:v>
                </c:pt>
                <c:pt idx="2">
                  <c:v>SER. NAC. DE GEO. Y MIN.</c:v>
                </c:pt>
              </c:strCache>
            </c:strRef>
          </c:cat>
          <c:val>
            <c:numRef>
              <c:f>'Partida 17'!$L$58:$L$60</c:f>
              <c:numCache>
                <c:formatCode>#,##0</c:formatCode>
                <c:ptCount val="3"/>
                <c:pt idx="0">
                  <c:v>14753575</c:v>
                </c:pt>
                <c:pt idx="1">
                  <c:v>5052889</c:v>
                </c:pt>
                <c:pt idx="2">
                  <c:v>28612441</c:v>
                </c:pt>
              </c:numCache>
            </c:numRef>
          </c:val>
          <c:extLst>
            <c:ext xmlns:c16="http://schemas.microsoft.com/office/drawing/2014/chart" uri="{C3380CC4-5D6E-409C-BE32-E72D297353CC}">
              <c16:uniqueId val="{00000000-A4BC-409A-9D12-F282F505CA40}"/>
            </c:ext>
          </c:extLst>
        </c:ser>
        <c:dLbls>
          <c:dLblPos val="inEnd"/>
          <c:showLegendKey val="0"/>
          <c:showVal val="1"/>
          <c:showCatName val="0"/>
          <c:showSerName val="0"/>
          <c:showPercent val="0"/>
          <c:showBubbleSize val="0"/>
        </c:dLbls>
        <c:gapWidth val="41"/>
        <c:axId val="449651776"/>
        <c:axId val="446363664"/>
      </c:barChart>
      <c:catAx>
        <c:axId val="44965177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effectLst/>
                <a:latin typeface="+mn-lt"/>
                <a:ea typeface="+mn-ea"/>
                <a:cs typeface="+mn-cs"/>
              </a:defRPr>
            </a:pPr>
            <a:endParaRPr lang="es-CL"/>
          </a:p>
        </c:txPr>
        <c:crossAx val="446363664"/>
        <c:crosses val="autoZero"/>
        <c:auto val="1"/>
        <c:lblAlgn val="ctr"/>
        <c:lblOffset val="100"/>
        <c:noMultiLvlLbl val="0"/>
      </c:catAx>
      <c:valAx>
        <c:axId val="446363664"/>
        <c:scaling>
          <c:orientation val="minMax"/>
        </c:scaling>
        <c:delete val="1"/>
        <c:axPos val="l"/>
        <c:numFmt formatCode="#,##0" sourceLinked="1"/>
        <c:majorTickMark val="none"/>
        <c:minorTickMark val="none"/>
        <c:tickLblPos val="nextTo"/>
        <c:crossAx val="449651776"/>
        <c:crosses val="autoZero"/>
        <c:crossBetween val="between"/>
      </c:valAx>
      <c:spPr>
        <a:noFill/>
        <a:ln>
          <a:noFill/>
        </a:ln>
        <a:effectLst/>
      </c:spPr>
    </c:plotArea>
    <c:plotVisOnly val="1"/>
    <c:dispBlanksAs val="gap"/>
    <c:showDLblsOverMax val="0"/>
    <c:extLst/>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ysClr val="window" lastClr="FFFFFF"/>
      </a:solidFill>
      <a:round/>
    </a:ln>
    <a:effectLst/>
  </c:spPr>
  <c:txPr>
    <a:bodyPr/>
    <a:lstStyle/>
    <a:p>
      <a:pPr>
        <a:defRPr/>
      </a:pPr>
      <a:endParaRPr lang="es-CL"/>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000" b="1" i="0" u="none" strike="noStrike" kern="1200" spc="0" baseline="0">
                <a:solidFill>
                  <a:schemeClr val="tx1">
                    <a:lumMod val="65000"/>
                    <a:lumOff val="35000"/>
                  </a:schemeClr>
                </a:solidFill>
                <a:latin typeface="+mn-lt"/>
                <a:ea typeface="+mn-ea"/>
                <a:cs typeface="+mn-cs"/>
              </a:defRPr>
            </a:pPr>
            <a:r>
              <a:rPr lang="es-CL" sz="1000" b="1"/>
              <a:t>% Ejecución Mensual 2017- 2018 - 2019</a:t>
            </a:r>
          </a:p>
        </c:rich>
      </c:tx>
      <c:layout>
        <c:manualLayout>
          <c:xMode val="edge"/>
          <c:yMode val="edge"/>
          <c:x val="0.32193750000000004"/>
          <c:y val="3.9526448852853786E-2"/>
        </c:manualLayout>
      </c:layout>
      <c:overlay val="0"/>
      <c:spPr>
        <a:noFill/>
        <a:ln>
          <a:noFill/>
        </a:ln>
        <a:effectLst/>
      </c:spPr>
      <c:txPr>
        <a:bodyPr rot="0" spcFirstLastPara="1" vertOverflow="ellipsis" vert="horz" wrap="square" anchor="ctr" anchorCtr="1"/>
        <a:lstStyle/>
        <a:p>
          <a:pPr algn="ctr">
            <a:defRPr sz="1000" b="1" i="0" u="none" strike="noStrike" kern="1200" spc="0" baseline="0">
              <a:solidFill>
                <a:schemeClr val="tx1">
                  <a:lumMod val="65000"/>
                  <a:lumOff val="35000"/>
                </a:schemeClr>
              </a:solidFill>
              <a:latin typeface="+mn-lt"/>
              <a:ea typeface="+mn-ea"/>
              <a:cs typeface="+mn-cs"/>
            </a:defRPr>
          </a:pPr>
          <a:endParaRPr lang="es-CL"/>
        </a:p>
      </c:txPr>
    </c:title>
    <c:autoTitleDeleted val="0"/>
    <c:plotArea>
      <c:layout/>
      <c:barChart>
        <c:barDir val="col"/>
        <c:grouping val="clustered"/>
        <c:varyColors val="0"/>
        <c:ser>
          <c:idx val="2"/>
          <c:order val="0"/>
          <c:tx>
            <c:strRef>
              <c:f>'Partida 17'!$C$25</c:f>
              <c:strCache>
                <c:ptCount val="1"/>
                <c:pt idx="0">
                  <c:v>% Ejecución Ppto. Vigente 2017</c:v>
                </c:pt>
              </c:strCache>
            </c:strRef>
          </c:tx>
          <c:spPr>
            <a:solidFill>
              <a:schemeClr val="accent3"/>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'Partida 17'!$D$25:$O$25</c:f>
              <c:numCache>
                <c:formatCode>0.0%</c:formatCode>
                <c:ptCount val="12"/>
                <c:pt idx="0">
                  <c:v>6.3729754754014642E-2</c:v>
                </c:pt>
                <c:pt idx="1">
                  <c:v>3.0341159002383804E-2</c:v>
                </c:pt>
                <c:pt idx="2">
                  <c:v>0.15620902261162789</c:v>
                </c:pt>
                <c:pt idx="3">
                  <c:v>3.0521034396795797E-2</c:v>
                </c:pt>
                <c:pt idx="4">
                  <c:v>3.1869234647421918E-2</c:v>
                </c:pt>
                <c:pt idx="5">
                  <c:v>6.3922951660619065E-2</c:v>
                </c:pt>
                <c:pt idx="6">
                  <c:v>3.2935317561226994E-2</c:v>
                </c:pt>
                <c:pt idx="7">
                  <c:v>3.6876803713242187E-2</c:v>
                </c:pt>
                <c:pt idx="8">
                  <c:v>5.7369225800277784E-2</c:v>
                </c:pt>
                <c:pt idx="9">
                  <c:v>4.5420929616919251E-2</c:v>
                </c:pt>
                <c:pt idx="10">
                  <c:v>3.4371504369268432E-2</c:v>
                </c:pt>
                <c:pt idx="11">
                  <c:v>0.10029167868265546</c:v>
                </c:pt>
              </c:numCache>
            </c:numRef>
          </c:val>
          <c:extLst>
            <c:ext xmlns:c16="http://schemas.microsoft.com/office/drawing/2014/chart" uri="{C3380CC4-5D6E-409C-BE32-E72D297353CC}">
              <c16:uniqueId val="{00000000-063C-4ED7-9E8B-DDC0E3839668}"/>
            </c:ext>
          </c:extLst>
        </c:ser>
        <c:ser>
          <c:idx val="0"/>
          <c:order val="1"/>
          <c:tx>
            <c:strRef>
              <c:f>'Partida 17'!$C$26</c:f>
              <c:strCache>
                <c:ptCount val="1"/>
                <c:pt idx="0">
                  <c:v>% Ejecución Ppto. Vigente 2018</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17'!$D$24:$O$24</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17'!$D$26:$O$26</c:f>
              <c:numCache>
                <c:formatCode>0.0%</c:formatCode>
                <c:ptCount val="12"/>
                <c:pt idx="0">
                  <c:v>9.2351552571117004E-2</c:v>
                </c:pt>
                <c:pt idx="1">
                  <c:v>5.3160478386391895E-2</c:v>
                </c:pt>
                <c:pt idx="2">
                  <c:v>8.1144682528944204E-2</c:v>
                </c:pt>
                <c:pt idx="3">
                  <c:v>0.152430451134484</c:v>
                </c:pt>
                <c:pt idx="4">
                  <c:v>-6.4376318909534829E-3</c:v>
                </c:pt>
                <c:pt idx="5">
                  <c:v>7.6446520607736129E-2</c:v>
                </c:pt>
                <c:pt idx="6">
                  <c:v>0.10658946644540759</c:v>
                </c:pt>
                <c:pt idx="7">
                  <c:v>6.1076786007794086E-2</c:v>
                </c:pt>
                <c:pt idx="8">
                  <c:v>7.8809967545149656E-2</c:v>
                </c:pt>
                <c:pt idx="9">
                  <c:v>0.10486097776175277</c:v>
                </c:pt>
                <c:pt idx="10">
                  <c:v>6.1937836437948299E-2</c:v>
                </c:pt>
                <c:pt idx="11">
                  <c:v>0.13530479219754493</c:v>
                </c:pt>
              </c:numCache>
            </c:numRef>
          </c:val>
          <c:extLst>
            <c:ext xmlns:c16="http://schemas.microsoft.com/office/drawing/2014/chart" uri="{C3380CC4-5D6E-409C-BE32-E72D297353CC}">
              <c16:uniqueId val="{00000001-063C-4ED7-9E8B-DDC0E3839668}"/>
            </c:ext>
          </c:extLst>
        </c:ser>
        <c:ser>
          <c:idx val="1"/>
          <c:order val="2"/>
          <c:tx>
            <c:strRef>
              <c:f>'Partida 17'!$C$27</c:f>
              <c:strCache>
                <c:ptCount val="1"/>
                <c:pt idx="0">
                  <c:v>% Ejecución Ppto. Vigente 2019</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17'!$D$24:$O$24</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17'!$D$27:$F$27</c:f>
              <c:numCache>
                <c:formatCode>0.0%</c:formatCode>
                <c:ptCount val="3"/>
                <c:pt idx="0">
                  <c:v>8.1199275365686191E-2</c:v>
                </c:pt>
                <c:pt idx="1">
                  <c:v>4.6722886442805762E-2</c:v>
                </c:pt>
                <c:pt idx="2">
                  <c:v>8.0788699446576295E-2</c:v>
                </c:pt>
              </c:numCache>
            </c:numRef>
          </c:val>
          <c:extLst>
            <c:ext xmlns:c16="http://schemas.microsoft.com/office/drawing/2014/chart" uri="{C3380CC4-5D6E-409C-BE32-E72D297353CC}">
              <c16:uniqueId val="{00000002-063C-4ED7-9E8B-DDC0E3839668}"/>
            </c:ext>
          </c:extLst>
        </c:ser>
        <c:dLbls>
          <c:dLblPos val="outEnd"/>
          <c:showLegendKey val="0"/>
          <c:showVal val="1"/>
          <c:showCatName val="0"/>
          <c:showSerName val="0"/>
          <c:showPercent val="0"/>
          <c:showBubbleSize val="0"/>
        </c:dLbls>
        <c:gapWidth val="219"/>
        <c:overlap val="-27"/>
        <c:axId val="196401624"/>
        <c:axId val="1"/>
      </c:barChart>
      <c:catAx>
        <c:axId val="196401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6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
        <c:crosses val="autoZero"/>
        <c:auto val="1"/>
        <c:lblAlgn val="ctr"/>
        <c:lblOffset val="100"/>
        <c:noMultiLvlLbl val="0"/>
      </c:catAx>
      <c:valAx>
        <c:axId val="1"/>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6401624"/>
        <c:crosses val="autoZero"/>
        <c:crossBetween val="between"/>
        <c:majorUnit val="5.000000000000001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s-CL" sz="1000"/>
              <a:t>% Ejecución Acumulada  2017 - 2018 - 2019</a:t>
            </a:r>
          </a:p>
        </c:rich>
      </c:tx>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s-CL"/>
        </a:p>
      </c:txPr>
    </c:title>
    <c:autoTitleDeleted val="0"/>
    <c:plotArea>
      <c:layout/>
      <c:lineChart>
        <c:grouping val="standard"/>
        <c:varyColors val="0"/>
        <c:ser>
          <c:idx val="2"/>
          <c:order val="0"/>
          <c:tx>
            <c:strRef>
              <c:f>'Partida 17'!$C$18</c:f>
              <c:strCache>
                <c:ptCount val="1"/>
                <c:pt idx="0">
                  <c:v>% Ejecución Ppto. Vigente 2017</c:v>
                </c:pt>
              </c:strCache>
            </c:strRef>
          </c:tx>
          <c:spPr>
            <a:ln w="28575" cap="rnd">
              <a:solidFill>
                <a:schemeClr val="accent3"/>
              </a:solidFill>
              <a:round/>
            </a:ln>
            <a:effectLst>
              <a:outerShdw blurRad="40000" dist="23000" dir="5400000" rotWithShape="0">
                <a:srgbClr val="000000">
                  <a:alpha val="35000"/>
                </a:srgbClr>
              </a:outerShdw>
            </a:effectLst>
          </c:spPr>
          <c:marker>
            <c:symbol val="none"/>
          </c:marker>
          <c:val>
            <c:numRef>
              <c:f>'Partida 17'!$D$18:$O$18</c:f>
              <c:numCache>
                <c:formatCode>0.0%</c:formatCode>
                <c:ptCount val="12"/>
                <c:pt idx="0">
                  <c:v>6.3729754754014642E-2</c:v>
                </c:pt>
                <c:pt idx="1">
                  <c:v>9.3810528934121118E-2</c:v>
                </c:pt>
                <c:pt idx="2">
                  <c:v>0.24716977631173154</c:v>
                </c:pt>
                <c:pt idx="3">
                  <c:v>0.27735850698141179</c:v>
                </c:pt>
                <c:pt idx="4">
                  <c:v>0.30922774162883371</c:v>
                </c:pt>
                <c:pt idx="5">
                  <c:v>0.37195867599263638</c:v>
                </c:pt>
                <c:pt idx="6">
                  <c:v>0.40489399355386335</c:v>
                </c:pt>
                <c:pt idx="7">
                  <c:v>0.44177079726710555</c:v>
                </c:pt>
                <c:pt idx="8">
                  <c:v>0.49914002306738331</c:v>
                </c:pt>
                <c:pt idx="9">
                  <c:v>0.53780525103168508</c:v>
                </c:pt>
                <c:pt idx="10">
                  <c:v>0.57202582863497575</c:v>
                </c:pt>
                <c:pt idx="11">
                  <c:v>0.66850714632521224</c:v>
                </c:pt>
              </c:numCache>
            </c:numRef>
          </c:val>
          <c:smooth val="0"/>
          <c:extLst>
            <c:ext xmlns:c16="http://schemas.microsoft.com/office/drawing/2014/chart" uri="{C3380CC4-5D6E-409C-BE32-E72D297353CC}">
              <c16:uniqueId val="{00000000-1C24-4D12-A7A9-C965DB430AAC}"/>
            </c:ext>
          </c:extLst>
        </c:ser>
        <c:ser>
          <c:idx val="0"/>
          <c:order val="1"/>
          <c:tx>
            <c:strRef>
              <c:f>'Partida 17'!$C$19</c:f>
              <c:strCache>
                <c:ptCount val="1"/>
                <c:pt idx="0">
                  <c:v>% Ejecución Ppto. Vigente 2018</c:v>
                </c:pt>
              </c:strCache>
            </c:strRef>
          </c:tx>
          <c:spPr>
            <a:ln w="28575" cap="rnd">
              <a:solidFill>
                <a:schemeClr val="accent1"/>
              </a:solidFill>
              <a:round/>
            </a:ln>
            <a:effectLst>
              <a:outerShdw blurRad="40000" dist="23000" dir="5400000" rotWithShape="0">
                <a:srgbClr val="000000">
                  <a:alpha val="35000"/>
                </a:srgbClr>
              </a:outerShdw>
            </a:effectLst>
          </c:spPr>
          <c:marker>
            <c:symbol val="none"/>
          </c:marker>
          <c:cat>
            <c:strRef>
              <c:f>'Partida 17'!$D$17:$O$17</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17'!$D$19:$O$19</c:f>
              <c:numCache>
                <c:formatCode>0.0%</c:formatCode>
                <c:ptCount val="12"/>
                <c:pt idx="0">
                  <c:v>9.2351552571117004E-2</c:v>
                </c:pt>
                <c:pt idx="1">
                  <c:v>0.14487213106501362</c:v>
                </c:pt>
                <c:pt idx="2">
                  <c:v>0.22022634992342635</c:v>
                </c:pt>
                <c:pt idx="3">
                  <c:v>0.37265680105791038</c:v>
                </c:pt>
                <c:pt idx="4">
                  <c:v>0.36527651140290585</c:v>
                </c:pt>
                <c:pt idx="5">
                  <c:v>0.44172303201064195</c:v>
                </c:pt>
                <c:pt idx="6">
                  <c:v>0.55533962744311827</c:v>
                </c:pt>
                <c:pt idx="7">
                  <c:v>0.61641641345091236</c:v>
                </c:pt>
                <c:pt idx="8">
                  <c:v>0.69522638099606204</c:v>
                </c:pt>
                <c:pt idx="9">
                  <c:v>0.80008735875781478</c:v>
                </c:pt>
                <c:pt idx="10">
                  <c:v>0.86167905148134971</c:v>
                </c:pt>
                <c:pt idx="11">
                  <c:v>0.97253837123986331</c:v>
                </c:pt>
              </c:numCache>
            </c:numRef>
          </c:val>
          <c:smooth val="0"/>
          <c:extLst>
            <c:ext xmlns:c16="http://schemas.microsoft.com/office/drawing/2014/chart" uri="{C3380CC4-5D6E-409C-BE32-E72D297353CC}">
              <c16:uniqueId val="{00000001-1C24-4D12-A7A9-C965DB430AAC}"/>
            </c:ext>
          </c:extLst>
        </c:ser>
        <c:ser>
          <c:idx val="1"/>
          <c:order val="2"/>
          <c:tx>
            <c:strRef>
              <c:f>'Partida 17'!$C$20</c:f>
              <c:strCache>
                <c:ptCount val="1"/>
                <c:pt idx="0">
                  <c:v>% Ejecución Ppto. Vigente 2019</c:v>
                </c:pt>
              </c:strCache>
            </c:strRef>
          </c:tx>
          <c:spPr>
            <a:ln w="34925" cap="rnd">
              <a:solidFill>
                <a:schemeClr val="accent2"/>
              </a:solidFill>
              <a:round/>
            </a:ln>
            <a:effectLst>
              <a:outerShdw blurRad="40000" dist="23000" dir="5400000" rotWithShape="0">
                <a:srgbClr val="000000">
                  <a:alpha val="35000"/>
                </a:srgbClr>
              </a:outerShdw>
            </a:effectLst>
          </c:spPr>
          <c:marker>
            <c:symbol val="none"/>
          </c:marker>
          <c:dPt>
            <c:idx val="0"/>
            <c:marker>
              <c:symbol val="circle"/>
              <c:size val="6"/>
              <c:spPr>
                <a:solidFill>
                  <a:srgbClr val="FF0000"/>
                </a:soli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bubble3D val="0"/>
            <c:extLst>
              <c:ext xmlns:c16="http://schemas.microsoft.com/office/drawing/2014/chart" uri="{C3380CC4-5D6E-409C-BE32-E72D297353CC}">
                <c16:uniqueId val="{00000002-1C24-4D12-A7A9-C965DB430AAC}"/>
              </c:ext>
            </c:extLst>
          </c:dPt>
          <c:dLbls>
            <c:dLbl>
              <c:idx val="0"/>
              <c:layout>
                <c:manualLayout>
                  <c:x val="-5.9603110358868699E-2"/>
                  <c:y val="-2.33732136391417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C24-4D12-A7A9-C965DB430AAC}"/>
                </c:ext>
              </c:extLst>
            </c:dLbl>
            <c:dLbl>
              <c:idx val="1"/>
              <c:layout>
                <c:manualLayout>
                  <c:x val="1.246105919003115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C24-4D12-A7A9-C965DB430AAC}"/>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17'!$D$17:$O$17</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17'!$D$20:$F$20</c:f>
              <c:numCache>
                <c:formatCode>0.0%</c:formatCode>
                <c:ptCount val="3"/>
                <c:pt idx="0">
                  <c:v>8.1199275365686191E-2</c:v>
                </c:pt>
                <c:pt idx="1">
                  <c:v>0.12792216180849195</c:v>
                </c:pt>
                <c:pt idx="2">
                  <c:v>0.20811060457261907</c:v>
                </c:pt>
              </c:numCache>
            </c:numRef>
          </c:val>
          <c:smooth val="0"/>
          <c:extLst>
            <c:ext xmlns:c16="http://schemas.microsoft.com/office/drawing/2014/chart" uri="{C3380CC4-5D6E-409C-BE32-E72D297353CC}">
              <c16:uniqueId val="{00000004-1C24-4D12-A7A9-C965DB430AAC}"/>
            </c:ext>
          </c:extLst>
        </c:ser>
        <c:dLbls>
          <c:showLegendKey val="0"/>
          <c:showVal val="0"/>
          <c:showCatName val="0"/>
          <c:showSerName val="0"/>
          <c:showPercent val="0"/>
          <c:showBubbleSize val="0"/>
        </c:dLbls>
        <c:smooth val="0"/>
        <c:axId val="196400640"/>
        <c:axId val="1"/>
      </c:lineChart>
      <c:catAx>
        <c:axId val="1964006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204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
        <c:crosses val="autoZero"/>
        <c:auto val="1"/>
        <c:lblAlgn val="ctr"/>
        <c:lblOffset val="100"/>
        <c:noMultiLvlLbl val="0"/>
      </c:catAx>
      <c:valAx>
        <c:axId val="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96400640"/>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7740" cy="469424"/>
          </a:xfrm>
          <a:prstGeom prst="rect">
            <a:avLst/>
          </a:prstGeom>
        </p:spPr>
        <p:txBody>
          <a:bodyPr vert="horz" lIns="94218" tIns="47109" rIns="94218" bIns="47109" rtlCol="0"/>
          <a:lstStyle>
            <a:lvl1pPr algn="l">
              <a:defRPr sz="1200"/>
            </a:lvl1pPr>
          </a:lstStyle>
          <a:p>
            <a:endParaRPr lang="es-CL"/>
          </a:p>
        </p:txBody>
      </p:sp>
      <p:sp>
        <p:nvSpPr>
          <p:cNvPr id="3" name="2 Marcador de fecha"/>
          <p:cNvSpPr>
            <a:spLocks noGrp="1"/>
          </p:cNvSpPr>
          <p:nvPr>
            <p:ph type="dt" idx="1"/>
          </p:nvPr>
        </p:nvSpPr>
        <p:spPr>
          <a:xfrm>
            <a:off x="4023093" y="0"/>
            <a:ext cx="3077740" cy="469424"/>
          </a:xfrm>
          <a:prstGeom prst="rect">
            <a:avLst/>
          </a:prstGeom>
        </p:spPr>
        <p:txBody>
          <a:bodyPr vert="horz" lIns="94218" tIns="47109" rIns="94218" bIns="47109" rtlCol="0"/>
          <a:lstStyle>
            <a:lvl1pPr algn="r">
              <a:defRPr sz="1200"/>
            </a:lvl1pPr>
          </a:lstStyle>
          <a:p>
            <a:fld id="{623580EB-C2B1-4565-B6B5-5F3BD12A04B4}" type="datetimeFigureOut">
              <a:rPr lang="es-CL" smtClean="0"/>
              <a:t>14-05-2019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18" tIns="47109" rIns="94218" bIns="47109"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4218" tIns="47109" rIns="94218" bIns="4710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917422"/>
            <a:ext cx="3077740" cy="469424"/>
          </a:xfrm>
          <a:prstGeom prst="rect">
            <a:avLst/>
          </a:prstGeom>
        </p:spPr>
        <p:txBody>
          <a:bodyPr vert="horz" lIns="94218" tIns="47109" rIns="94218" bIns="4710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3" y="8917422"/>
            <a:ext cx="3077740" cy="469424"/>
          </a:xfrm>
          <a:prstGeom prst="rect">
            <a:avLst/>
          </a:prstGeom>
        </p:spPr>
        <p:txBody>
          <a:bodyPr vert="horz" lIns="94218" tIns="47109" rIns="94218" bIns="47109" rtlCol="0" anchor="b"/>
          <a:lstStyle>
            <a:lvl1pPr algn="r">
              <a:defRPr sz="1200"/>
            </a:lvl1pPr>
          </a:lstStyle>
          <a:p>
            <a:fld id="{EB753B38-ACBB-48E6-ACB5-905B7B9E39BA}" type="slidenum">
              <a:rPr lang="es-CL" smtClean="0"/>
              <a:t>‹Nº›</a:t>
            </a:fld>
            <a:endParaRPr lang="es-CL"/>
          </a:p>
        </p:txBody>
      </p:sp>
    </p:spTree>
    <p:extLst>
      <p:ext uri="{BB962C8B-B14F-4D97-AF65-F5344CB8AC3E}">
        <p14:creationId xmlns:p14="http://schemas.microsoft.com/office/powerpoint/2010/main" val="178562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EB753B38-ACBB-48E6-ACB5-905B7B9E39BA}" type="slidenum">
              <a:rPr lang="es-CL" smtClean="0"/>
              <a:t>2</a:t>
            </a:fld>
            <a:endParaRPr lang="es-CL"/>
          </a:p>
        </p:txBody>
      </p:sp>
    </p:spTree>
    <p:extLst>
      <p:ext uri="{BB962C8B-B14F-4D97-AF65-F5344CB8AC3E}">
        <p14:creationId xmlns:p14="http://schemas.microsoft.com/office/powerpoint/2010/main" val="4105788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EB753B38-ACBB-48E6-ACB5-905B7B9E39BA}" type="slidenum">
              <a:rPr lang="es-CL" smtClean="0"/>
              <a:t>3</a:t>
            </a:fld>
            <a:endParaRPr lang="es-CL"/>
          </a:p>
        </p:txBody>
      </p:sp>
    </p:spTree>
    <p:extLst>
      <p:ext uri="{BB962C8B-B14F-4D97-AF65-F5344CB8AC3E}">
        <p14:creationId xmlns:p14="http://schemas.microsoft.com/office/powerpoint/2010/main" val="142997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EB753B38-ACBB-48E6-ACB5-905B7B9E39BA}" type="slidenum">
              <a:rPr lang="es-CL" smtClean="0"/>
              <a:t>4</a:t>
            </a:fld>
            <a:endParaRPr lang="es-CL"/>
          </a:p>
        </p:txBody>
      </p:sp>
    </p:spTree>
    <p:extLst>
      <p:ext uri="{BB962C8B-B14F-4D97-AF65-F5344CB8AC3E}">
        <p14:creationId xmlns:p14="http://schemas.microsoft.com/office/powerpoint/2010/main" val="1929601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EB753B38-ACBB-48E6-ACB5-905B7B9E39BA}" type="slidenum">
              <a:rPr lang="es-CL" smtClean="0"/>
              <a:t>5</a:t>
            </a:fld>
            <a:endParaRPr lang="es-CL"/>
          </a:p>
        </p:txBody>
      </p:sp>
    </p:spTree>
    <p:extLst>
      <p:ext uri="{BB962C8B-B14F-4D97-AF65-F5344CB8AC3E}">
        <p14:creationId xmlns:p14="http://schemas.microsoft.com/office/powerpoint/2010/main" val="2054638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EB753B38-ACBB-48E6-ACB5-905B7B9E39BA}" type="slidenum">
              <a:rPr lang="es-CL" smtClean="0"/>
              <a:t>8</a:t>
            </a:fld>
            <a:endParaRPr lang="es-CL"/>
          </a:p>
        </p:txBody>
      </p:sp>
    </p:spTree>
    <p:extLst>
      <p:ext uri="{BB962C8B-B14F-4D97-AF65-F5344CB8AC3E}">
        <p14:creationId xmlns:p14="http://schemas.microsoft.com/office/powerpoint/2010/main" val="2358939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solidFill>
                  <a:prstClr val="black"/>
                </a:solidFill>
              </a:rPr>
              <a:pPr/>
              <a:t>11</a:t>
            </a:fld>
            <a:endParaRPr lang="es-CL">
              <a:solidFill>
                <a:prstClr val="black"/>
              </a:solidFill>
            </a:endParaRPr>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451659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11020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90148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018016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81865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958246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93104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249892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0952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66003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77374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876328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803426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758254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488566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3313716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575684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889655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908405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041944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833621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91668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84266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529583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99834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522406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38563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3718911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854757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89605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56304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405843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51474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749712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889499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748179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428097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082235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6388094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8935707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6094592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819309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1710535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8729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016924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596538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1302770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7076578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535042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2822933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3551779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82789561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4953750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8090745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86991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176940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4598243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7276487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6196514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7317285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233500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7813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1508843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302559273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7604507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0830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9763274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7851871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69060490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2791128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532044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2431827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2606552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908419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58464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44886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11241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9244"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0"/>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942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7196"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88522" y="34999"/>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61868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6172"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41988" y="0"/>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31199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5148"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22378" y="0"/>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50152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4124"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04260" y="20931"/>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466316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3100"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07381" y="0"/>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026719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2076"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49066"/>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312897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solidFill>
                  <a:prstClr val="black"/>
                </a:solidFill>
              </a:rPr>
              <a:t>EJECUCIÓN ACUMULADA DE GASTOS PRESUPUESTARIOS</a:t>
            </a:r>
            <a:br>
              <a:rPr lang="es-CL" sz="2000" b="1" dirty="0">
                <a:solidFill>
                  <a:prstClr val="black"/>
                </a:solidFill>
              </a:rPr>
            </a:br>
            <a:r>
              <a:rPr lang="es-CL" sz="2000" b="1" dirty="0">
                <a:solidFill>
                  <a:prstClr val="black"/>
                </a:solidFill>
              </a:rPr>
              <a:t>AL MES DE MARZO DE 2019</a:t>
            </a:r>
            <a:br>
              <a:rPr lang="es-CL" sz="2000" b="1" dirty="0">
                <a:solidFill>
                  <a:prstClr val="black"/>
                </a:solidFill>
              </a:rPr>
            </a:br>
            <a:r>
              <a:rPr lang="es-CL" sz="2000" b="1" dirty="0">
                <a:solidFill>
                  <a:prstClr val="black"/>
                </a:solidFill>
              </a:rPr>
              <a:t>PARTIDA 17:</a:t>
            </a:r>
            <a:br>
              <a:rPr lang="es-CL" sz="2400" b="1" dirty="0">
                <a:latin typeface="+mn-lt"/>
              </a:rPr>
            </a:br>
            <a:r>
              <a:rPr lang="es-CL" sz="2000" b="1" dirty="0">
                <a:latin typeface="+mn-lt"/>
              </a:rPr>
              <a:t>MINISTERIO DE MINERÍA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b="1" dirty="0">
                <a:solidFill>
                  <a:prstClr val="black"/>
                </a:solidFill>
              </a:rPr>
              <a:t>Valparaíso, mayo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prstClr val="white"/>
              </a:solidFill>
            </a:endParaRPr>
          </a:p>
        </p:txBody>
      </p:sp>
      <p:pic>
        <p:nvPicPr>
          <p:cNvPr id="8220" name="Picture 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678" y="404664"/>
            <a:ext cx="5525038"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2942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25280" y="3636691"/>
            <a:ext cx="7758063" cy="217421"/>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10</a:t>
            </a:fld>
            <a:endParaRPr lang="es-CL">
              <a:solidFill>
                <a:prstClr val="black">
                  <a:tint val="75000"/>
                </a:prstClr>
              </a:solidFill>
            </a:endParaRPr>
          </a:p>
        </p:txBody>
      </p:sp>
      <p:sp>
        <p:nvSpPr>
          <p:cNvPr id="6" name="1 Título"/>
          <p:cNvSpPr txBox="1">
            <a:spLocks/>
          </p:cNvSpPr>
          <p:nvPr/>
        </p:nvSpPr>
        <p:spPr>
          <a:xfrm>
            <a:off x="395536" y="1340768"/>
            <a:ext cx="7493520"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solidFill>
                  <a:prstClr val="black"/>
                </a:solidFill>
                <a:ea typeface="Verdana" pitchFamily="34" charset="0"/>
                <a:cs typeface="Verdana" pitchFamily="34" charset="0"/>
              </a:rPr>
              <a:t>en miles de pesos de 2019</a:t>
            </a: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MINISTERIO DE MINERÍA</a:t>
            </a:r>
          </a:p>
        </p:txBody>
      </p:sp>
      <p:graphicFrame>
        <p:nvGraphicFramePr>
          <p:cNvPr id="2" name="Tabla 1">
            <a:extLst>
              <a:ext uri="{FF2B5EF4-FFF2-40B4-BE49-F238E27FC236}">
                <a16:creationId xmlns:a16="http://schemas.microsoft.com/office/drawing/2014/main" id="{E7D24E2D-5848-44E5-86C1-94CADEB7C8BD}"/>
              </a:ext>
            </a:extLst>
          </p:cNvPr>
          <p:cNvGraphicFramePr>
            <a:graphicFrameLocks noGrp="1"/>
          </p:cNvGraphicFramePr>
          <p:nvPr>
            <p:extLst>
              <p:ext uri="{D42A27DB-BD31-4B8C-83A1-F6EECF244321}">
                <p14:modId xmlns:p14="http://schemas.microsoft.com/office/powerpoint/2010/main" val="2000743113"/>
              </p:ext>
            </p:extLst>
          </p:nvPr>
        </p:nvGraphicFramePr>
        <p:xfrm>
          <a:off x="486345" y="1708108"/>
          <a:ext cx="8157593" cy="1847848"/>
        </p:xfrm>
        <a:graphic>
          <a:graphicData uri="http://schemas.openxmlformats.org/drawingml/2006/table">
            <a:tbl>
              <a:tblPr/>
              <a:tblGrid>
                <a:gridCol w="859369">
                  <a:extLst>
                    <a:ext uri="{9D8B030D-6E8A-4147-A177-3AD203B41FA5}">
                      <a16:colId xmlns:a16="http://schemas.microsoft.com/office/drawing/2014/main" val="3860304162"/>
                    </a:ext>
                  </a:extLst>
                </a:gridCol>
                <a:gridCol w="2295926">
                  <a:extLst>
                    <a:ext uri="{9D8B030D-6E8A-4147-A177-3AD203B41FA5}">
                      <a16:colId xmlns:a16="http://schemas.microsoft.com/office/drawing/2014/main" val="2924770073"/>
                    </a:ext>
                  </a:extLst>
                </a:gridCol>
                <a:gridCol w="859369">
                  <a:extLst>
                    <a:ext uri="{9D8B030D-6E8A-4147-A177-3AD203B41FA5}">
                      <a16:colId xmlns:a16="http://schemas.microsoft.com/office/drawing/2014/main" val="2762203409"/>
                    </a:ext>
                  </a:extLst>
                </a:gridCol>
                <a:gridCol w="859369">
                  <a:extLst>
                    <a:ext uri="{9D8B030D-6E8A-4147-A177-3AD203B41FA5}">
                      <a16:colId xmlns:a16="http://schemas.microsoft.com/office/drawing/2014/main" val="766946932"/>
                    </a:ext>
                  </a:extLst>
                </a:gridCol>
                <a:gridCol w="859369">
                  <a:extLst>
                    <a:ext uri="{9D8B030D-6E8A-4147-A177-3AD203B41FA5}">
                      <a16:colId xmlns:a16="http://schemas.microsoft.com/office/drawing/2014/main" val="426837157"/>
                    </a:ext>
                  </a:extLst>
                </a:gridCol>
                <a:gridCol w="859369">
                  <a:extLst>
                    <a:ext uri="{9D8B030D-6E8A-4147-A177-3AD203B41FA5}">
                      <a16:colId xmlns:a16="http://schemas.microsoft.com/office/drawing/2014/main" val="3263006063"/>
                    </a:ext>
                  </a:extLst>
                </a:gridCol>
                <a:gridCol w="782411">
                  <a:extLst>
                    <a:ext uri="{9D8B030D-6E8A-4147-A177-3AD203B41FA5}">
                      <a16:colId xmlns:a16="http://schemas.microsoft.com/office/drawing/2014/main" val="1103348566"/>
                    </a:ext>
                  </a:extLst>
                </a:gridCol>
                <a:gridCol w="782411">
                  <a:extLst>
                    <a:ext uri="{9D8B030D-6E8A-4147-A177-3AD203B41FA5}">
                      <a16:colId xmlns:a16="http://schemas.microsoft.com/office/drawing/2014/main" val="3574349530"/>
                    </a:ext>
                  </a:extLst>
                </a:gridCol>
              </a:tblGrid>
              <a:tr h="152400">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091167921"/>
                  </a:ext>
                </a:extLst>
              </a:tr>
              <a:tr h="466723">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dirty="0">
                          <a:solidFill>
                            <a:srgbClr val="FFFFFF"/>
                          </a:solidFill>
                          <a:effectLst/>
                          <a:latin typeface="Calibri" panose="020F0502020204030204" pitchFamily="34" charset="0"/>
                        </a:rPr>
                        <a:t> % Ejecución </a:t>
                      </a:r>
                      <a:r>
                        <a:rPr lang="es-CL" sz="900" b="1" i="0" u="none" strike="noStrike" dirty="0" err="1">
                          <a:solidFill>
                            <a:srgbClr val="FFFFFF"/>
                          </a:solidFill>
                          <a:effectLst/>
                          <a:latin typeface="Calibri" panose="020F0502020204030204" pitchFamily="34" charset="0"/>
                        </a:rPr>
                        <a:t>Ppto</a:t>
                      </a:r>
                      <a:r>
                        <a:rPr lang="es-CL" sz="900" b="1" i="0" u="none" strike="noStrike" dirty="0">
                          <a:solidFill>
                            <a:srgbClr val="FFFFFF"/>
                          </a:solidFill>
                          <a:effectLst/>
                          <a:latin typeface="Calibri" panose="020F0502020204030204" pitchFamily="34" charset="0"/>
                        </a:rPr>
                        <a:t>.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762703430"/>
                  </a:ext>
                </a:extLst>
              </a:tr>
              <a:tr h="161925">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48.418.905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48.647.175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228.270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10.123.993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20,9%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20,8%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16179656"/>
                  </a:ext>
                </a:extLst>
              </a:tr>
              <a:tr h="152400">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23.536.709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23.503.012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-33.697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5.789.015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24,6%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24,6%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507857"/>
                  </a:ext>
                </a:extLst>
              </a:tr>
              <a:tr h="152400">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7.589.835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7.589.835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931.111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39101889"/>
                  </a:ext>
                </a:extLst>
              </a:tr>
              <a:tr h="152400">
                <a:tc>
                  <a:txBody>
                    <a:bodyPr/>
                    <a:lstStyle/>
                    <a:p>
                      <a:pPr algn="ctr" fontAlgn="ctr"/>
                      <a:r>
                        <a:rPr lang="es-CL" sz="900" b="0"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33.707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33.697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55019964"/>
                  </a:ext>
                </a:extLst>
              </a:tr>
              <a:tr h="152400">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15.652.635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15.652.635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1.652.633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4096666"/>
                  </a:ext>
                </a:extLst>
              </a:tr>
              <a:tr h="152400">
                <a:tc>
                  <a:txBody>
                    <a:bodyPr/>
                    <a:lstStyle/>
                    <a:p>
                      <a:pPr algn="ctr" fontAlgn="ctr"/>
                      <a:r>
                        <a:rPr lang="es-CL" sz="900" b="0"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INTEGROS AL FISCO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26.301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26.301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8.451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32,1%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32,1%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80280159"/>
                  </a:ext>
                </a:extLst>
              </a:tr>
              <a:tr h="152400">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1.613.415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1.613.415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63.013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96322377"/>
                  </a:ext>
                </a:extLst>
              </a:tr>
              <a:tr h="152400">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dirty="0">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228.270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228.270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1.679.770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735,9%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901478494"/>
                  </a:ext>
                </a:extLst>
              </a:tr>
            </a:tbl>
          </a:graphicData>
        </a:graphic>
      </p:graphicFrame>
    </p:spTree>
    <p:extLst>
      <p:ext uri="{BB962C8B-B14F-4D97-AF65-F5344CB8AC3E}">
        <p14:creationId xmlns:p14="http://schemas.microsoft.com/office/powerpoint/2010/main" val="4168918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11</a:t>
            </a:fld>
            <a:endParaRPr lang="es-CL" dirty="0">
              <a:solidFill>
                <a:prstClr val="black">
                  <a:tint val="75000"/>
                </a:prstClr>
              </a:solidFill>
            </a:endParaRPr>
          </a:p>
        </p:txBody>
      </p:sp>
      <p:sp>
        <p:nvSpPr>
          <p:cNvPr id="8" name="3 Marcador de pie de página"/>
          <p:cNvSpPr txBox="1">
            <a:spLocks/>
          </p:cNvSpPr>
          <p:nvPr/>
        </p:nvSpPr>
        <p:spPr>
          <a:xfrm>
            <a:off x="395536" y="4228052"/>
            <a:ext cx="752179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6" name="1 Título"/>
          <p:cNvSpPr txBox="1">
            <a:spLocks/>
          </p:cNvSpPr>
          <p:nvPr/>
        </p:nvSpPr>
        <p:spPr>
          <a:xfrm>
            <a:off x="395536" y="1365735"/>
            <a:ext cx="7543582" cy="3350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solidFill>
                  <a:prstClr val="black"/>
                </a:solidFill>
                <a:ea typeface="Verdana" pitchFamily="34" charset="0"/>
                <a:cs typeface="Verdana" pitchFamily="34" charset="0"/>
              </a:rPr>
              <a:t>en miles de pesos de 2019</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RESUMEN POR CAPÍTULOS</a:t>
            </a:r>
          </a:p>
        </p:txBody>
      </p:sp>
      <p:graphicFrame>
        <p:nvGraphicFramePr>
          <p:cNvPr id="2" name="Tabla 1">
            <a:extLst>
              <a:ext uri="{FF2B5EF4-FFF2-40B4-BE49-F238E27FC236}">
                <a16:creationId xmlns:a16="http://schemas.microsoft.com/office/drawing/2014/main" id="{8FD984B1-745D-4FB0-809A-3E0A783E301B}"/>
              </a:ext>
            </a:extLst>
          </p:cNvPr>
          <p:cNvGraphicFramePr>
            <a:graphicFrameLocks noGrp="1"/>
          </p:cNvGraphicFramePr>
          <p:nvPr>
            <p:extLst>
              <p:ext uri="{D42A27DB-BD31-4B8C-83A1-F6EECF244321}">
                <p14:modId xmlns:p14="http://schemas.microsoft.com/office/powerpoint/2010/main" val="407647509"/>
              </p:ext>
            </p:extLst>
          </p:nvPr>
        </p:nvGraphicFramePr>
        <p:xfrm>
          <a:off x="414338" y="1696255"/>
          <a:ext cx="8136897" cy="2517491"/>
        </p:xfrm>
        <a:graphic>
          <a:graphicData uri="http://schemas.openxmlformats.org/drawingml/2006/table">
            <a:tbl>
              <a:tblPr/>
              <a:tblGrid>
                <a:gridCol w="306705">
                  <a:extLst>
                    <a:ext uri="{9D8B030D-6E8A-4147-A177-3AD203B41FA5}">
                      <a16:colId xmlns:a16="http://schemas.microsoft.com/office/drawing/2014/main" val="2769563703"/>
                    </a:ext>
                  </a:extLst>
                </a:gridCol>
                <a:gridCol w="306705">
                  <a:extLst>
                    <a:ext uri="{9D8B030D-6E8A-4147-A177-3AD203B41FA5}">
                      <a16:colId xmlns:a16="http://schemas.microsoft.com/office/drawing/2014/main" val="3961541254"/>
                    </a:ext>
                  </a:extLst>
                </a:gridCol>
                <a:gridCol w="2751150">
                  <a:extLst>
                    <a:ext uri="{9D8B030D-6E8A-4147-A177-3AD203B41FA5}">
                      <a16:colId xmlns:a16="http://schemas.microsoft.com/office/drawing/2014/main" val="1439253362"/>
                    </a:ext>
                  </a:extLst>
                </a:gridCol>
                <a:gridCol w="821970">
                  <a:extLst>
                    <a:ext uri="{9D8B030D-6E8A-4147-A177-3AD203B41FA5}">
                      <a16:colId xmlns:a16="http://schemas.microsoft.com/office/drawing/2014/main" val="279162039"/>
                    </a:ext>
                  </a:extLst>
                </a:gridCol>
                <a:gridCol w="821970">
                  <a:extLst>
                    <a:ext uri="{9D8B030D-6E8A-4147-A177-3AD203B41FA5}">
                      <a16:colId xmlns:a16="http://schemas.microsoft.com/office/drawing/2014/main" val="741447446"/>
                    </a:ext>
                  </a:extLst>
                </a:gridCol>
                <a:gridCol w="821970">
                  <a:extLst>
                    <a:ext uri="{9D8B030D-6E8A-4147-A177-3AD203B41FA5}">
                      <a16:colId xmlns:a16="http://schemas.microsoft.com/office/drawing/2014/main" val="3623820642"/>
                    </a:ext>
                  </a:extLst>
                </a:gridCol>
                <a:gridCol w="821970">
                  <a:extLst>
                    <a:ext uri="{9D8B030D-6E8A-4147-A177-3AD203B41FA5}">
                      <a16:colId xmlns:a16="http://schemas.microsoft.com/office/drawing/2014/main" val="1757388051"/>
                    </a:ext>
                  </a:extLst>
                </a:gridCol>
                <a:gridCol w="748363">
                  <a:extLst>
                    <a:ext uri="{9D8B030D-6E8A-4147-A177-3AD203B41FA5}">
                      <a16:colId xmlns:a16="http://schemas.microsoft.com/office/drawing/2014/main" val="2811885700"/>
                    </a:ext>
                  </a:extLst>
                </a:gridCol>
                <a:gridCol w="736094">
                  <a:extLst>
                    <a:ext uri="{9D8B030D-6E8A-4147-A177-3AD203B41FA5}">
                      <a16:colId xmlns:a16="http://schemas.microsoft.com/office/drawing/2014/main" val="2306173042"/>
                    </a:ext>
                  </a:extLst>
                </a:gridCol>
              </a:tblGrid>
              <a:tr h="143857">
                <a:tc>
                  <a:txBody>
                    <a:bodyPr/>
                    <a:lstStyle/>
                    <a:p>
                      <a:pPr algn="l" fontAlgn="ctr"/>
                      <a:r>
                        <a:rPr lang="es-CL" sz="800" b="1" i="0" u="none" strike="noStrike">
                          <a:solidFill>
                            <a:srgbClr val="FFFFFF"/>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922" marR="8922" marT="892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922" marR="8922" marT="89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922" marR="8922" marT="89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39046838"/>
                  </a:ext>
                </a:extLst>
              </a:tr>
              <a:tr h="440561">
                <a:tc>
                  <a:txBody>
                    <a:bodyPr/>
                    <a:lstStyle/>
                    <a:p>
                      <a:pPr algn="l" fontAlgn="ctr"/>
                      <a:r>
                        <a:rPr lang="es-CL" sz="800" b="1" i="0" u="none" strike="noStrike">
                          <a:solidFill>
                            <a:srgbClr val="FFFFFF"/>
                          </a:solidFill>
                          <a:effectLst/>
                          <a:latin typeface="Calibri" panose="020F0502020204030204" pitchFamily="34" charset="0"/>
                        </a:rPr>
                        <a:t>Cap.</a:t>
                      </a:r>
                    </a:p>
                  </a:txBody>
                  <a:tcPr marL="8922" marR="8922" marT="89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Prog.</a:t>
                      </a:r>
                    </a:p>
                  </a:txBody>
                  <a:tcPr marL="8922" marR="8922" marT="892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dirty="0">
                          <a:solidFill>
                            <a:srgbClr val="FFFFFF"/>
                          </a:solidFill>
                          <a:effectLst/>
                          <a:latin typeface="Calibri" panose="020F0502020204030204" pitchFamily="34" charset="0"/>
                        </a:rPr>
                        <a:t>Programa Presupuestario </a:t>
                      </a:r>
                    </a:p>
                  </a:txBody>
                  <a:tcPr marL="8922" marR="8922" marT="89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922" marR="8922" marT="89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922" marR="8922" marT="892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922" marR="8922" marT="89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922" marR="8922" marT="89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922" marR="8922" marT="892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922" marR="8922" marT="89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867081827"/>
                  </a:ext>
                </a:extLst>
              </a:tr>
              <a:tr h="188812">
                <a:tc>
                  <a:txBody>
                    <a:bodyPr/>
                    <a:lstStyle/>
                    <a:p>
                      <a:pPr algn="ctr" fontAlgn="ctr"/>
                      <a:r>
                        <a:rPr lang="es-CL" sz="800" b="1" i="0" u="none" strike="noStrike">
                          <a:solidFill>
                            <a:srgbClr val="000000"/>
                          </a:solidFill>
                          <a:effectLst/>
                          <a:latin typeface="Calibri" panose="020F0502020204030204" pitchFamily="34" charset="0"/>
                        </a:rPr>
                        <a:t>01</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SECRETARÍA Y ADMINISTRACIÓN GENERAL</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14.753.575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14.981.845 </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228.270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1.614.205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10,9%</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10,8%</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38210006"/>
                  </a:ext>
                </a:extLst>
              </a:tr>
              <a:tr h="242758">
                <a:tc>
                  <a:txBody>
                    <a:bodyPr/>
                    <a:lstStyle/>
                    <a:p>
                      <a:pPr algn="ctr" fontAlgn="ctr"/>
                      <a:r>
                        <a:rPr lang="es-CL" sz="800" b="0"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Secretaría y Administración General</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6.737.939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6.852.780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114.841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1.480.144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21,6%</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7755236"/>
                  </a:ext>
                </a:extLst>
              </a:tr>
              <a:tr h="197802">
                <a:tc>
                  <a:txBody>
                    <a:bodyPr/>
                    <a:lstStyle/>
                    <a:p>
                      <a:pPr algn="ctr" fontAlgn="ctr"/>
                      <a:r>
                        <a:rPr lang="es-CL" sz="800" b="0"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Fomento de la Pequeña y Mediana Minería</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8.015.636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8.129.065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113.429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134.061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84294208"/>
                  </a:ext>
                </a:extLst>
              </a:tr>
              <a:tr h="179821">
                <a:tc>
                  <a:txBody>
                    <a:bodyPr/>
                    <a:lstStyle/>
                    <a:p>
                      <a:pPr algn="ctr" fontAlgn="ctr"/>
                      <a:r>
                        <a:rPr lang="es-CL" sz="800" b="1" i="0" u="none" strike="noStrike">
                          <a:solidFill>
                            <a:srgbClr val="000000"/>
                          </a:solidFill>
                          <a:effectLst/>
                          <a:latin typeface="Calibri" panose="020F0502020204030204" pitchFamily="34" charset="0"/>
                        </a:rPr>
                        <a:t>02</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COMISIÓN CHILENA DEL COBRE</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5.052.889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5.052.889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1.129.460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22,4%</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22,4%</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0617365"/>
                  </a:ext>
                </a:extLst>
              </a:tr>
              <a:tr h="179821">
                <a:tc>
                  <a:txBody>
                    <a:bodyPr/>
                    <a:lstStyle/>
                    <a:p>
                      <a:pPr algn="ctr" fontAlgn="ctr"/>
                      <a:r>
                        <a:rPr lang="es-CL" sz="800" b="1" i="0" u="none" strike="noStrike">
                          <a:solidFill>
                            <a:srgbClr val="000000"/>
                          </a:solidFill>
                          <a:effectLst/>
                          <a:latin typeface="Calibri" panose="020F0502020204030204" pitchFamily="34" charset="0"/>
                        </a:rPr>
                        <a:t>03</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NACIONAL DE GEOLOGÍA Y MINERÍA</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28.612.441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28.612.441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7.380.328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25,8%</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25,8%</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89131972"/>
                  </a:ext>
                </a:extLst>
              </a:tr>
              <a:tr h="206794">
                <a:tc>
                  <a:txBody>
                    <a:bodyPr/>
                    <a:lstStyle/>
                    <a:p>
                      <a:pPr algn="ctr" fontAlgn="ctr"/>
                      <a:r>
                        <a:rPr lang="es-CL" sz="800" b="0"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Nacional de Geología y Minería</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15.894.289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15.894.289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3.977.838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37694246"/>
                  </a:ext>
                </a:extLst>
              </a:tr>
              <a:tr h="233767">
                <a:tc>
                  <a:txBody>
                    <a:bodyPr/>
                    <a:lstStyle/>
                    <a:p>
                      <a:pPr algn="ctr" fontAlgn="ctr"/>
                      <a:r>
                        <a:rPr lang="es-CL" sz="800" b="0"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Red Nacional de Vigilancia Volcánica</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3.742.110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3.742.110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860.154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23,0%</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23,0%</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37389477"/>
                  </a:ext>
                </a:extLst>
              </a:tr>
              <a:tr h="242758">
                <a:tc>
                  <a:txBody>
                    <a:bodyPr/>
                    <a:lstStyle/>
                    <a:p>
                      <a:pPr algn="ctr" fontAlgn="ctr"/>
                      <a:r>
                        <a:rPr lang="es-CL" sz="800" b="0"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Plan Nacional de Geología</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4.286.132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4.286.132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1.244.449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29,0%</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29,0%</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93199253"/>
                  </a:ext>
                </a:extLst>
              </a:tr>
              <a:tr h="260740">
                <a:tc>
                  <a:txBody>
                    <a:bodyPr/>
                    <a:lstStyle/>
                    <a:p>
                      <a:pPr algn="ctr" fontAlgn="ctr"/>
                      <a:r>
                        <a:rPr lang="es-CL" sz="800" b="0"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Seguridad Minera</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4.689.910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4.689.910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1.297.887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27,7%</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27,7%</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01849499"/>
                  </a:ext>
                </a:extLst>
              </a:tr>
            </a:tbl>
          </a:graphicData>
        </a:graphic>
      </p:graphicFrame>
    </p:spTree>
    <p:extLst>
      <p:ext uri="{BB962C8B-B14F-4D97-AF65-F5344CB8AC3E}">
        <p14:creationId xmlns:p14="http://schemas.microsoft.com/office/powerpoint/2010/main" val="3263348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02938" y="4670845"/>
            <a:ext cx="7641642" cy="365125"/>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12</a:t>
            </a:fld>
            <a:endParaRPr lang="es-CL">
              <a:solidFill>
                <a:prstClr val="black">
                  <a:tint val="75000"/>
                </a:prstClr>
              </a:solidFill>
            </a:endParaRPr>
          </a:p>
        </p:txBody>
      </p:sp>
      <p:sp>
        <p:nvSpPr>
          <p:cNvPr id="8" name="1 Título"/>
          <p:cNvSpPr txBox="1">
            <a:spLocks/>
          </p:cNvSpPr>
          <p:nvPr/>
        </p:nvSpPr>
        <p:spPr>
          <a:xfrm>
            <a:off x="323528" y="1327406"/>
            <a:ext cx="7389780"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                 </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CAPÍTULO 01. PROGRAMA 01:  </a:t>
            </a:r>
            <a:r>
              <a:rPr lang="es-CL" sz="1600" b="1" dirty="0">
                <a:solidFill>
                  <a:prstClr val="black"/>
                </a:solidFill>
                <a:ea typeface="Verdana" pitchFamily="34" charset="0"/>
                <a:cs typeface="Verdana" pitchFamily="34" charset="0"/>
              </a:rPr>
              <a:t>SECRETARÍA Y ADMINISTRACIÓN GENERAL</a:t>
            </a:r>
            <a:endParaRPr lang="es-CL" sz="1600" b="1" dirty="0">
              <a:solidFill>
                <a:schemeClr val="tx1"/>
              </a:solidFill>
              <a:ea typeface="Verdana" pitchFamily="34" charset="0"/>
              <a:cs typeface="Verdana" pitchFamily="34" charset="0"/>
            </a:endParaRPr>
          </a:p>
        </p:txBody>
      </p:sp>
      <p:graphicFrame>
        <p:nvGraphicFramePr>
          <p:cNvPr id="2" name="Tabla 1">
            <a:extLst>
              <a:ext uri="{FF2B5EF4-FFF2-40B4-BE49-F238E27FC236}">
                <a16:creationId xmlns:a16="http://schemas.microsoft.com/office/drawing/2014/main" id="{FAC6102E-4E68-40F2-AA1A-58C82F5490AC}"/>
              </a:ext>
            </a:extLst>
          </p:cNvPr>
          <p:cNvGraphicFramePr>
            <a:graphicFrameLocks noGrp="1"/>
          </p:cNvGraphicFramePr>
          <p:nvPr>
            <p:extLst>
              <p:ext uri="{D42A27DB-BD31-4B8C-83A1-F6EECF244321}">
                <p14:modId xmlns:p14="http://schemas.microsoft.com/office/powerpoint/2010/main" val="2946400200"/>
              </p:ext>
            </p:extLst>
          </p:nvPr>
        </p:nvGraphicFramePr>
        <p:xfrm>
          <a:off x="488230" y="1628800"/>
          <a:ext cx="8136906" cy="2948920"/>
        </p:xfrm>
        <a:graphic>
          <a:graphicData uri="http://schemas.openxmlformats.org/drawingml/2006/table">
            <a:tbl>
              <a:tblPr/>
              <a:tblGrid>
                <a:gridCol w="747068">
                  <a:extLst>
                    <a:ext uri="{9D8B030D-6E8A-4147-A177-3AD203B41FA5}">
                      <a16:colId xmlns:a16="http://schemas.microsoft.com/office/drawing/2014/main" val="2032484984"/>
                    </a:ext>
                  </a:extLst>
                </a:gridCol>
                <a:gridCol w="275969">
                  <a:extLst>
                    <a:ext uri="{9D8B030D-6E8A-4147-A177-3AD203B41FA5}">
                      <a16:colId xmlns:a16="http://schemas.microsoft.com/office/drawing/2014/main" val="1118585606"/>
                    </a:ext>
                  </a:extLst>
                </a:gridCol>
                <a:gridCol w="275969">
                  <a:extLst>
                    <a:ext uri="{9D8B030D-6E8A-4147-A177-3AD203B41FA5}">
                      <a16:colId xmlns:a16="http://schemas.microsoft.com/office/drawing/2014/main" val="1914202819"/>
                    </a:ext>
                  </a:extLst>
                </a:gridCol>
                <a:gridCol w="2500446">
                  <a:extLst>
                    <a:ext uri="{9D8B030D-6E8A-4147-A177-3AD203B41FA5}">
                      <a16:colId xmlns:a16="http://schemas.microsoft.com/office/drawing/2014/main" val="799341422"/>
                    </a:ext>
                  </a:extLst>
                </a:gridCol>
                <a:gridCol w="747068">
                  <a:extLst>
                    <a:ext uri="{9D8B030D-6E8A-4147-A177-3AD203B41FA5}">
                      <a16:colId xmlns:a16="http://schemas.microsoft.com/office/drawing/2014/main" val="1392671237"/>
                    </a:ext>
                  </a:extLst>
                </a:gridCol>
                <a:gridCol w="747068">
                  <a:extLst>
                    <a:ext uri="{9D8B030D-6E8A-4147-A177-3AD203B41FA5}">
                      <a16:colId xmlns:a16="http://schemas.microsoft.com/office/drawing/2014/main" val="2593636"/>
                    </a:ext>
                  </a:extLst>
                </a:gridCol>
                <a:gridCol w="747068">
                  <a:extLst>
                    <a:ext uri="{9D8B030D-6E8A-4147-A177-3AD203B41FA5}">
                      <a16:colId xmlns:a16="http://schemas.microsoft.com/office/drawing/2014/main" val="2080724956"/>
                    </a:ext>
                  </a:extLst>
                </a:gridCol>
                <a:gridCol w="747068">
                  <a:extLst>
                    <a:ext uri="{9D8B030D-6E8A-4147-A177-3AD203B41FA5}">
                      <a16:colId xmlns:a16="http://schemas.microsoft.com/office/drawing/2014/main" val="1052475686"/>
                    </a:ext>
                  </a:extLst>
                </a:gridCol>
                <a:gridCol w="680166">
                  <a:extLst>
                    <a:ext uri="{9D8B030D-6E8A-4147-A177-3AD203B41FA5}">
                      <a16:colId xmlns:a16="http://schemas.microsoft.com/office/drawing/2014/main" val="1705254690"/>
                    </a:ext>
                  </a:extLst>
                </a:gridCol>
                <a:gridCol w="669016">
                  <a:extLst>
                    <a:ext uri="{9D8B030D-6E8A-4147-A177-3AD203B41FA5}">
                      <a16:colId xmlns:a16="http://schemas.microsoft.com/office/drawing/2014/main" val="3577815339"/>
                    </a:ext>
                  </a:extLst>
                </a:gridCol>
              </a:tblGrid>
              <a:tr h="137559">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838472105"/>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937801409"/>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6.737.939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6.852.780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114.841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1.480.144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5100158"/>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4.610.626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4.610.626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1.089.340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30124227"/>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1.889.812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1.889.812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262.652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46446126"/>
                  </a:ext>
                </a:extLst>
              </a:tr>
              <a:tr h="137559">
                <a:tc>
                  <a:txBody>
                    <a:bodyPr/>
                    <a:lstStyle/>
                    <a:p>
                      <a:pPr algn="ctr" fontAlgn="ctr"/>
                      <a:r>
                        <a:rPr lang="es-CL" sz="800" b="1" i="0" u="none" strike="noStrike">
                          <a:solidFill>
                            <a:srgbClr val="000000"/>
                          </a:solidFill>
                          <a:effectLst/>
                          <a:latin typeface="Calibri" panose="020F0502020204030204" pitchFamily="34" charset="0"/>
                        </a:rPr>
                        <a:t>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95016465"/>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20446446"/>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39.625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39.625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8581104"/>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39.625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39.625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208710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Grupo Internacional de Estudios del Cobre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39.625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39.625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87059294"/>
                  </a:ext>
                </a:extLst>
              </a:tr>
              <a:tr h="137559">
                <a:tc>
                  <a:txBody>
                    <a:bodyPr/>
                    <a:lstStyle/>
                    <a:p>
                      <a:pPr algn="ctr" fontAlgn="ctr"/>
                      <a:r>
                        <a:rPr lang="es-CL" sz="800" b="1" i="0" u="none" strike="noStrike">
                          <a:solidFill>
                            <a:srgbClr val="000000"/>
                          </a:solidFill>
                          <a:effectLst/>
                          <a:latin typeface="Calibri" panose="020F0502020204030204" pitchFamily="34" charset="0"/>
                        </a:rPr>
                        <a:t>25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2168369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35745457"/>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197.856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197.856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13.311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4506486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102.152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102.152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9655865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1.920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1.920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4490062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25.338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25.338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1.096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2114114"/>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68.446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68.446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11.286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09268083"/>
                  </a:ext>
                </a:extLst>
              </a:tr>
              <a:tr h="146156">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114.841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114.841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114.841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3502454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114.841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114.841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114.841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492349405"/>
                  </a:ext>
                </a:extLst>
              </a:tr>
            </a:tbl>
          </a:graphicData>
        </a:graphic>
      </p:graphicFrame>
    </p:spTree>
    <p:extLst>
      <p:ext uri="{BB962C8B-B14F-4D97-AF65-F5344CB8AC3E}">
        <p14:creationId xmlns:p14="http://schemas.microsoft.com/office/powerpoint/2010/main" val="395732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13274" y="4386682"/>
            <a:ext cx="7641642" cy="365125"/>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3224" y="6303647"/>
            <a:ext cx="2133600" cy="365125"/>
          </a:xfrm>
        </p:spPr>
        <p:txBody>
          <a:bodyPr/>
          <a:lstStyle/>
          <a:p>
            <a:fld id="{66452F03-F775-4AB4-A3E9-A5A78C748C69}" type="slidenum">
              <a:rPr lang="es-CL" smtClean="0">
                <a:solidFill>
                  <a:prstClr val="black">
                    <a:tint val="75000"/>
                  </a:prstClr>
                </a:solidFill>
              </a:rPr>
              <a:pPr/>
              <a:t>13</a:t>
            </a:fld>
            <a:endParaRPr lang="es-CL">
              <a:solidFill>
                <a:prstClr val="black">
                  <a:tint val="75000"/>
                </a:prstClr>
              </a:solidFill>
            </a:endParaRPr>
          </a:p>
        </p:txBody>
      </p:sp>
      <p:sp>
        <p:nvSpPr>
          <p:cNvPr id="8" name="1 Título"/>
          <p:cNvSpPr txBox="1">
            <a:spLocks/>
          </p:cNvSpPr>
          <p:nvPr/>
        </p:nvSpPr>
        <p:spPr>
          <a:xfrm>
            <a:off x="395536" y="1484784"/>
            <a:ext cx="6454377"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                                      </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CAPÍTULO 01. PROGRAMA 02:  </a:t>
            </a:r>
            <a:r>
              <a:rPr lang="es-CL" sz="1600" b="1" dirty="0">
                <a:solidFill>
                  <a:prstClr val="black"/>
                </a:solidFill>
                <a:ea typeface="Verdana" pitchFamily="34" charset="0"/>
                <a:cs typeface="Verdana" pitchFamily="34" charset="0"/>
              </a:rPr>
              <a:t>FOMENTO DE LA PEQUEÑA Y MEDIANA MINERÍA</a:t>
            </a:r>
            <a:endParaRPr lang="es-CL" sz="1600" b="1" dirty="0">
              <a:solidFill>
                <a:schemeClr val="tx1"/>
              </a:solidFill>
              <a:ea typeface="Verdana" pitchFamily="34" charset="0"/>
              <a:cs typeface="Verdana" pitchFamily="34" charset="0"/>
            </a:endParaRPr>
          </a:p>
        </p:txBody>
      </p:sp>
      <p:graphicFrame>
        <p:nvGraphicFramePr>
          <p:cNvPr id="2" name="Tabla 1">
            <a:extLst>
              <a:ext uri="{FF2B5EF4-FFF2-40B4-BE49-F238E27FC236}">
                <a16:creationId xmlns:a16="http://schemas.microsoft.com/office/drawing/2014/main" id="{D2D8D31A-C005-44B6-A1BD-CE1DE204E629}"/>
              </a:ext>
            </a:extLst>
          </p:cNvPr>
          <p:cNvGraphicFramePr>
            <a:graphicFrameLocks noGrp="1"/>
          </p:cNvGraphicFramePr>
          <p:nvPr>
            <p:extLst>
              <p:ext uri="{D42A27DB-BD31-4B8C-83A1-F6EECF244321}">
                <p14:modId xmlns:p14="http://schemas.microsoft.com/office/powerpoint/2010/main" val="3208722779"/>
              </p:ext>
            </p:extLst>
          </p:nvPr>
        </p:nvGraphicFramePr>
        <p:xfrm>
          <a:off x="413274" y="1859037"/>
          <a:ext cx="7886700" cy="2527645"/>
        </p:xfrm>
        <a:graphic>
          <a:graphicData uri="http://schemas.openxmlformats.org/drawingml/2006/table">
            <a:tbl>
              <a:tblPr/>
              <a:tblGrid>
                <a:gridCol w="724096">
                  <a:extLst>
                    <a:ext uri="{9D8B030D-6E8A-4147-A177-3AD203B41FA5}">
                      <a16:colId xmlns:a16="http://schemas.microsoft.com/office/drawing/2014/main" val="2051245476"/>
                    </a:ext>
                  </a:extLst>
                </a:gridCol>
                <a:gridCol w="267483">
                  <a:extLst>
                    <a:ext uri="{9D8B030D-6E8A-4147-A177-3AD203B41FA5}">
                      <a16:colId xmlns:a16="http://schemas.microsoft.com/office/drawing/2014/main" val="1738842569"/>
                    </a:ext>
                  </a:extLst>
                </a:gridCol>
                <a:gridCol w="267483">
                  <a:extLst>
                    <a:ext uri="{9D8B030D-6E8A-4147-A177-3AD203B41FA5}">
                      <a16:colId xmlns:a16="http://schemas.microsoft.com/office/drawing/2014/main" val="3804356631"/>
                    </a:ext>
                  </a:extLst>
                </a:gridCol>
                <a:gridCol w="2423559">
                  <a:extLst>
                    <a:ext uri="{9D8B030D-6E8A-4147-A177-3AD203B41FA5}">
                      <a16:colId xmlns:a16="http://schemas.microsoft.com/office/drawing/2014/main" val="4019719846"/>
                    </a:ext>
                  </a:extLst>
                </a:gridCol>
                <a:gridCol w="724096">
                  <a:extLst>
                    <a:ext uri="{9D8B030D-6E8A-4147-A177-3AD203B41FA5}">
                      <a16:colId xmlns:a16="http://schemas.microsoft.com/office/drawing/2014/main" val="2931703563"/>
                    </a:ext>
                  </a:extLst>
                </a:gridCol>
                <a:gridCol w="724096">
                  <a:extLst>
                    <a:ext uri="{9D8B030D-6E8A-4147-A177-3AD203B41FA5}">
                      <a16:colId xmlns:a16="http://schemas.microsoft.com/office/drawing/2014/main" val="702475285"/>
                    </a:ext>
                  </a:extLst>
                </a:gridCol>
                <a:gridCol w="724096">
                  <a:extLst>
                    <a:ext uri="{9D8B030D-6E8A-4147-A177-3AD203B41FA5}">
                      <a16:colId xmlns:a16="http://schemas.microsoft.com/office/drawing/2014/main" val="2809817055"/>
                    </a:ext>
                  </a:extLst>
                </a:gridCol>
                <a:gridCol w="724096">
                  <a:extLst>
                    <a:ext uri="{9D8B030D-6E8A-4147-A177-3AD203B41FA5}">
                      <a16:colId xmlns:a16="http://schemas.microsoft.com/office/drawing/2014/main" val="3290690517"/>
                    </a:ext>
                  </a:extLst>
                </a:gridCol>
                <a:gridCol w="659251">
                  <a:extLst>
                    <a:ext uri="{9D8B030D-6E8A-4147-A177-3AD203B41FA5}">
                      <a16:colId xmlns:a16="http://schemas.microsoft.com/office/drawing/2014/main" val="2915632710"/>
                    </a:ext>
                  </a:extLst>
                </a:gridCol>
                <a:gridCol w="648444">
                  <a:extLst>
                    <a:ext uri="{9D8B030D-6E8A-4147-A177-3AD203B41FA5}">
                      <a16:colId xmlns:a16="http://schemas.microsoft.com/office/drawing/2014/main" val="4088442801"/>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4128350416"/>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595231301"/>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8.015.636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8.129.065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113.429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134.061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1,6%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8248949"/>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84.227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84.227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14.564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1661085"/>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226.867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226.867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68951653"/>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7.327.250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7.327.250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76896518"/>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2.127.250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2.127.250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95349160"/>
                  </a:ext>
                </a:extLst>
              </a:tr>
              <a:tr h="275117">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485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Capacitación y Transferencia Tecnológica Pequeña Minería Artesanal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2.127.250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2.127.250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22837090"/>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Empresas Públicas no Financieras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5.200.000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5.200.000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6107789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Empresa Nacional de Minería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5.200.000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5.200.000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22187936"/>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377.292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377.292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6.069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0526804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350.736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350.736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6.069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91076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26.556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26.556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29915352"/>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113.429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113.429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113.428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18276494"/>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113.429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113.429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113.428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437523566"/>
                  </a:ext>
                </a:extLst>
              </a:tr>
            </a:tbl>
          </a:graphicData>
        </a:graphic>
      </p:graphicFrame>
    </p:spTree>
    <p:extLst>
      <p:ext uri="{BB962C8B-B14F-4D97-AF65-F5344CB8AC3E}">
        <p14:creationId xmlns:p14="http://schemas.microsoft.com/office/powerpoint/2010/main" val="4167471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08658" y="3536739"/>
            <a:ext cx="7155518" cy="365125"/>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14</a:t>
            </a:fld>
            <a:endParaRPr lang="es-CL">
              <a:solidFill>
                <a:prstClr val="black">
                  <a:tint val="75000"/>
                </a:prstClr>
              </a:solidFill>
            </a:endParaRPr>
          </a:p>
        </p:txBody>
      </p:sp>
      <p:sp>
        <p:nvSpPr>
          <p:cNvPr id="8" name="1 Título"/>
          <p:cNvSpPr txBox="1">
            <a:spLocks/>
          </p:cNvSpPr>
          <p:nvPr/>
        </p:nvSpPr>
        <p:spPr>
          <a:xfrm>
            <a:off x="323528" y="1462683"/>
            <a:ext cx="7155518" cy="31013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CAPÍTULO 02. PROGRAMA 01:  </a:t>
            </a:r>
            <a:r>
              <a:rPr lang="es-CL" sz="1600" b="1" dirty="0">
                <a:solidFill>
                  <a:prstClr val="black"/>
                </a:solidFill>
                <a:ea typeface="Verdana" pitchFamily="34" charset="0"/>
                <a:cs typeface="Verdana" pitchFamily="34" charset="0"/>
              </a:rPr>
              <a:t>COMISIÓN CHILENA DEL COBRE</a:t>
            </a:r>
            <a:endParaRPr lang="es-CL" sz="1600" b="1" dirty="0">
              <a:solidFill>
                <a:schemeClr val="tx1"/>
              </a:solidFill>
              <a:ea typeface="Verdana" pitchFamily="34" charset="0"/>
              <a:cs typeface="Verdana" pitchFamily="34" charset="0"/>
            </a:endParaRPr>
          </a:p>
        </p:txBody>
      </p:sp>
      <p:graphicFrame>
        <p:nvGraphicFramePr>
          <p:cNvPr id="6" name="Tabla 5">
            <a:extLst>
              <a:ext uri="{FF2B5EF4-FFF2-40B4-BE49-F238E27FC236}">
                <a16:creationId xmlns:a16="http://schemas.microsoft.com/office/drawing/2014/main" id="{35C3E8B9-A546-4CFE-9223-71F5A7F11187}"/>
              </a:ext>
            </a:extLst>
          </p:cNvPr>
          <p:cNvGraphicFramePr>
            <a:graphicFrameLocks noGrp="1"/>
          </p:cNvGraphicFramePr>
          <p:nvPr>
            <p:extLst>
              <p:ext uri="{D42A27DB-BD31-4B8C-83A1-F6EECF244321}">
                <p14:modId xmlns:p14="http://schemas.microsoft.com/office/powerpoint/2010/main" val="3708391796"/>
              </p:ext>
            </p:extLst>
          </p:nvPr>
        </p:nvGraphicFramePr>
        <p:xfrm>
          <a:off x="454291" y="1757968"/>
          <a:ext cx="8202813" cy="1702292"/>
        </p:xfrm>
        <a:graphic>
          <a:graphicData uri="http://schemas.openxmlformats.org/drawingml/2006/table">
            <a:tbl>
              <a:tblPr/>
              <a:tblGrid>
                <a:gridCol w="753119">
                  <a:extLst>
                    <a:ext uri="{9D8B030D-6E8A-4147-A177-3AD203B41FA5}">
                      <a16:colId xmlns:a16="http://schemas.microsoft.com/office/drawing/2014/main" val="2763363832"/>
                    </a:ext>
                  </a:extLst>
                </a:gridCol>
                <a:gridCol w="278205">
                  <a:extLst>
                    <a:ext uri="{9D8B030D-6E8A-4147-A177-3AD203B41FA5}">
                      <a16:colId xmlns:a16="http://schemas.microsoft.com/office/drawing/2014/main" val="3794435674"/>
                    </a:ext>
                  </a:extLst>
                </a:gridCol>
                <a:gridCol w="278205">
                  <a:extLst>
                    <a:ext uri="{9D8B030D-6E8A-4147-A177-3AD203B41FA5}">
                      <a16:colId xmlns:a16="http://schemas.microsoft.com/office/drawing/2014/main" val="3416494451"/>
                    </a:ext>
                  </a:extLst>
                </a:gridCol>
                <a:gridCol w="2520698">
                  <a:extLst>
                    <a:ext uri="{9D8B030D-6E8A-4147-A177-3AD203B41FA5}">
                      <a16:colId xmlns:a16="http://schemas.microsoft.com/office/drawing/2014/main" val="417235487"/>
                    </a:ext>
                  </a:extLst>
                </a:gridCol>
                <a:gridCol w="753119">
                  <a:extLst>
                    <a:ext uri="{9D8B030D-6E8A-4147-A177-3AD203B41FA5}">
                      <a16:colId xmlns:a16="http://schemas.microsoft.com/office/drawing/2014/main" val="646494368"/>
                    </a:ext>
                  </a:extLst>
                </a:gridCol>
                <a:gridCol w="753119">
                  <a:extLst>
                    <a:ext uri="{9D8B030D-6E8A-4147-A177-3AD203B41FA5}">
                      <a16:colId xmlns:a16="http://schemas.microsoft.com/office/drawing/2014/main" val="431505194"/>
                    </a:ext>
                  </a:extLst>
                </a:gridCol>
                <a:gridCol w="753119">
                  <a:extLst>
                    <a:ext uri="{9D8B030D-6E8A-4147-A177-3AD203B41FA5}">
                      <a16:colId xmlns:a16="http://schemas.microsoft.com/office/drawing/2014/main" val="4096891814"/>
                    </a:ext>
                  </a:extLst>
                </a:gridCol>
                <a:gridCol w="753119">
                  <a:extLst>
                    <a:ext uri="{9D8B030D-6E8A-4147-A177-3AD203B41FA5}">
                      <a16:colId xmlns:a16="http://schemas.microsoft.com/office/drawing/2014/main" val="3487444341"/>
                    </a:ext>
                  </a:extLst>
                </a:gridCol>
                <a:gridCol w="685675">
                  <a:extLst>
                    <a:ext uri="{9D8B030D-6E8A-4147-A177-3AD203B41FA5}">
                      <a16:colId xmlns:a16="http://schemas.microsoft.com/office/drawing/2014/main" val="1656789424"/>
                    </a:ext>
                  </a:extLst>
                </a:gridCol>
                <a:gridCol w="674435">
                  <a:extLst>
                    <a:ext uri="{9D8B030D-6E8A-4147-A177-3AD203B41FA5}">
                      <a16:colId xmlns:a16="http://schemas.microsoft.com/office/drawing/2014/main" val="2829772007"/>
                    </a:ext>
                  </a:extLst>
                </a:gridCol>
              </a:tblGrid>
              <a:tr h="137559">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39516141"/>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006166512"/>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5.052.889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5.052.889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1.129.460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22,4%</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2910781"/>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4.336.786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4.303.089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-33.697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1.034.513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5837570"/>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603.870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603.870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87.519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55576312"/>
                  </a:ext>
                </a:extLst>
              </a:tr>
              <a:tr h="137559">
                <a:tc>
                  <a:txBody>
                    <a:bodyPr/>
                    <a:lstStyle/>
                    <a:p>
                      <a:pPr algn="ctr" fontAlgn="ctr"/>
                      <a:r>
                        <a:rPr lang="es-CL" sz="800" b="1" i="0" u="none" strike="noStrike">
                          <a:solidFill>
                            <a:srgbClr val="000000"/>
                          </a:solidFill>
                          <a:effectLst/>
                          <a:latin typeface="Calibri" panose="020F0502020204030204" pitchFamily="34" charset="0"/>
                        </a:rPr>
                        <a:t>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33.697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33.697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55057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33.697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33.697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23902753"/>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112.233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112.233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7.428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50808503"/>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30.282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30.282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2804491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81.951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81.951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8,3%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695998968"/>
                  </a:ext>
                </a:extLst>
              </a:tr>
            </a:tbl>
          </a:graphicData>
        </a:graphic>
      </p:graphicFrame>
    </p:spTree>
    <p:extLst>
      <p:ext uri="{BB962C8B-B14F-4D97-AF65-F5344CB8AC3E}">
        <p14:creationId xmlns:p14="http://schemas.microsoft.com/office/powerpoint/2010/main" val="3132299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88082" y="4818359"/>
            <a:ext cx="7174429" cy="365125"/>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15</a:t>
            </a:fld>
            <a:endParaRPr lang="es-CL">
              <a:solidFill>
                <a:prstClr val="black">
                  <a:tint val="75000"/>
                </a:prstClr>
              </a:solidFill>
            </a:endParaRPr>
          </a:p>
        </p:txBody>
      </p:sp>
      <p:sp>
        <p:nvSpPr>
          <p:cNvPr id="8" name="1 Título"/>
          <p:cNvSpPr txBox="1">
            <a:spLocks/>
          </p:cNvSpPr>
          <p:nvPr/>
        </p:nvSpPr>
        <p:spPr>
          <a:xfrm>
            <a:off x="323528" y="1343004"/>
            <a:ext cx="7200800" cy="31564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a:t>
            </a:r>
          </a:p>
        </p:txBody>
      </p:sp>
      <p:sp>
        <p:nvSpPr>
          <p:cNvPr id="9" name="1 Título"/>
          <p:cNvSpPr>
            <a:spLocks noGrp="1"/>
          </p:cNvSpPr>
          <p:nvPr>
            <p:ph type="title"/>
          </p:nvPr>
        </p:nvSpPr>
        <p:spPr>
          <a:xfrm>
            <a:off x="414338" y="579456"/>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CAPÍTULO 03. PROGRAMA 01:  </a:t>
            </a:r>
            <a:r>
              <a:rPr lang="es-CL" sz="1600" b="1" dirty="0">
                <a:solidFill>
                  <a:prstClr val="black"/>
                </a:solidFill>
                <a:ea typeface="Verdana" pitchFamily="34" charset="0"/>
                <a:cs typeface="Verdana" pitchFamily="34" charset="0"/>
              </a:rPr>
              <a:t>SERVICIO NACIONAL DE GEOLOGÍA Y MINERÍA</a:t>
            </a:r>
            <a:endParaRPr lang="es-CL" sz="1600" b="1" dirty="0">
              <a:solidFill>
                <a:schemeClr val="tx1"/>
              </a:solidFill>
              <a:ea typeface="Verdana" pitchFamily="34" charset="0"/>
              <a:cs typeface="Verdana" pitchFamily="34" charset="0"/>
            </a:endParaRPr>
          </a:p>
        </p:txBody>
      </p:sp>
      <p:graphicFrame>
        <p:nvGraphicFramePr>
          <p:cNvPr id="2" name="Tabla 1">
            <a:extLst>
              <a:ext uri="{FF2B5EF4-FFF2-40B4-BE49-F238E27FC236}">
                <a16:creationId xmlns:a16="http://schemas.microsoft.com/office/drawing/2014/main" id="{D1AF56F1-20D3-4931-8427-1FA1FA1BBCFC}"/>
              </a:ext>
            </a:extLst>
          </p:cNvPr>
          <p:cNvGraphicFramePr>
            <a:graphicFrameLocks noGrp="1"/>
          </p:cNvGraphicFramePr>
          <p:nvPr>
            <p:extLst>
              <p:ext uri="{D42A27DB-BD31-4B8C-83A1-F6EECF244321}">
                <p14:modId xmlns:p14="http://schemas.microsoft.com/office/powerpoint/2010/main" val="3474454320"/>
              </p:ext>
            </p:extLst>
          </p:nvPr>
        </p:nvGraphicFramePr>
        <p:xfrm>
          <a:off x="388082" y="1711008"/>
          <a:ext cx="8163856" cy="3077882"/>
        </p:xfrm>
        <a:graphic>
          <a:graphicData uri="http://schemas.openxmlformats.org/drawingml/2006/table">
            <a:tbl>
              <a:tblPr/>
              <a:tblGrid>
                <a:gridCol w="749542">
                  <a:extLst>
                    <a:ext uri="{9D8B030D-6E8A-4147-A177-3AD203B41FA5}">
                      <a16:colId xmlns:a16="http://schemas.microsoft.com/office/drawing/2014/main" val="2533583907"/>
                    </a:ext>
                  </a:extLst>
                </a:gridCol>
                <a:gridCol w="276883">
                  <a:extLst>
                    <a:ext uri="{9D8B030D-6E8A-4147-A177-3AD203B41FA5}">
                      <a16:colId xmlns:a16="http://schemas.microsoft.com/office/drawing/2014/main" val="1134587393"/>
                    </a:ext>
                  </a:extLst>
                </a:gridCol>
                <a:gridCol w="276883">
                  <a:extLst>
                    <a:ext uri="{9D8B030D-6E8A-4147-A177-3AD203B41FA5}">
                      <a16:colId xmlns:a16="http://schemas.microsoft.com/office/drawing/2014/main" val="9409474"/>
                    </a:ext>
                  </a:extLst>
                </a:gridCol>
                <a:gridCol w="2508729">
                  <a:extLst>
                    <a:ext uri="{9D8B030D-6E8A-4147-A177-3AD203B41FA5}">
                      <a16:colId xmlns:a16="http://schemas.microsoft.com/office/drawing/2014/main" val="2090755778"/>
                    </a:ext>
                  </a:extLst>
                </a:gridCol>
                <a:gridCol w="749542">
                  <a:extLst>
                    <a:ext uri="{9D8B030D-6E8A-4147-A177-3AD203B41FA5}">
                      <a16:colId xmlns:a16="http://schemas.microsoft.com/office/drawing/2014/main" val="1061264032"/>
                    </a:ext>
                  </a:extLst>
                </a:gridCol>
                <a:gridCol w="749542">
                  <a:extLst>
                    <a:ext uri="{9D8B030D-6E8A-4147-A177-3AD203B41FA5}">
                      <a16:colId xmlns:a16="http://schemas.microsoft.com/office/drawing/2014/main" val="1875105550"/>
                    </a:ext>
                  </a:extLst>
                </a:gridCol>
                <a:gridCol w="749542">
                  <a:extLst>
                    <a:ext uri="{9D8B030D-6E8A-4147-A177-3AD203B41FA5}">
                      <a16:colId xmlns:a16="http://schemas.microsoft.com/office/drawing/2014/main" val="2746207772"/>
                    </a:ext>
                  </a:extLst>
                </a:gridCol>
                <a:gridCol w="749542">
                  <a:extLst>
                    <a:ext uri="{9D8B030D-6E8A-4147-A177-3AD203B41FA5}">
                      <a16:colId xmlns:a16="http://schemas.microsoft.com/office/drawing/2014/main" val="363030249"/>
                    </a:ext>
                  </a:extLst>
                </a:gridCol>
                <a:gridCol w="682419">
                  <a:extLst>
                    <a:ext uri="{9D8B030D-6E8A-4147-A177-3AD203B41FA5}">
                      <a16:colId xmlns:a16="http://schemas.microsoft.com/office/drawing/2014/main" val="1686847742"/>
                    </a:ext>
                  </a:extLst>
                </a:gridCol>
                <a:gridCol w="671232">
                  <a:extLst>
                    <a:ext uri="{9D8B030D-6E8A-4147-A177-3AD203B41FA5}">
                      <a16:colId xmlns:a16="http://schemas.microsoft.com/office/drawing/2014/main" val="2226785120"/>
                    </a:ext>
                  </a:extLst>
                </a:gridCol>
              </a:tblGrid>
              <a:tr h="137559">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361687538"/>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625940732"/>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15.894.289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15.894.289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3.977.838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33545811"/>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5.380.894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5.380.894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1.244.584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1550451"/>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1.850.682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1.850.682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248.016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18607431"/>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8.285.760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8.285.760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1.652.633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9881914"/>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8.285.760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8.285.760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1.652.633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1738007"/>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Propiedad Minera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2.913.096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2.913.096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552.535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39139347"/>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Cierre Faenas  y Gestión Ambiental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1.788.695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1.788.695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408.711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41775385"/>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Geología Aplicada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1.629.318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1.629.318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360.363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57598308"/>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Laboratorio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1.409.264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1.409.264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228.195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13301337"/>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Depósitos de Relaves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545.387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545.387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102.829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70602307"/>
                  </a:ext>
                </a:extLst>
              </a:tr>
              <a:tr h="137559">
                <a:tc>
                  <a:txBody>
                    <a:bodyPr/>
                    <a:lstStyle/>
                    <a:p>
                      <a:pPr algn="ctr" fontAlgn="ctr"/>
                      <a:r>
                        <a:rPr lang="es-CL" sz="800" b="1" i="0" u="none" strike="noStrike">
                          <a:solidFill>
                            <a:srgbClr val="000000"/>
                          </a:solidFill>
                          <a:effectLst/>
                          <a:latin typeface="Calibri" panose="020F0502020204030204" pitchFamily="34" charset="0"/>
                        </a:rPr>
                        <a:t>25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26.291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26.291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8.451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02232529"/>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26.291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26.291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8.451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95673562"/>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350.662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350.662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30.624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01425182"/>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22.852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22.852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1.080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74605966"/>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39.618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39.618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39654182"/>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288.192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288.192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29.302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15567506"/>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793.530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7385119"/>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793.530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78505380"/>
                  </a:ext>
                </a:extLst>
              </a:tr>
            </a:tbl>
          </a:graphicData>
        </a:graphic>
      </p:graphicFrame>
    </p:spTree>
    <p:extLst>
      <p:ext uri="{BB962C8B-B14F-4D97-AF65-F5344CB8AC3E}">
        <p14:creationId xmlns:p14="http://schemas.microsoft.com/office/powerpoint/2010/main" val="1536482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14338" y="3507502"/>
            <a:ext cx="8014371" cy="288032"/>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16</a:t>
            </a:fld>
            <a:endParaRPr lang="es-CL">
              <a:solidFill>
                <a:prstClr val="black">
                  <a:tint val="75000"/>
                </a:prstClr>
              </a:solidFill>
            </a:endParaRPr>
          </a:p>
        </p:txBody>
      </p:sp>
      <p:sp>
        <p:nvSpPr>
          <p:cNvPr id="8" name="1 Título"/>
          <p:cNvSpPr txBox="1">
            <a:spLocks/>
          </p:cNvSpPr>
          <p:nvPr/>
        </p:nvSpPr>
        <p:spPr>
          <a:xfrm>
            <a:off x="323528" y="1340768"/>
            <a:ext cx="7489703"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                                                                                              </a:t>
            </a:r>
          </a:p>
        </p:txBody>
      </p:sp>
      <p:sp>
        <p:nvSpPr>
          <p:cNvPr id="9" name="1 Título"/>
          <p:cNvSpPr>
            <a:spLocks noGrp="1"/>
          </p:cNvSpPr>
          <p:nvPr>
            <p:ph type="title"/>
          </p:nvPr>
        </p:nvSpPr>
        <p:spPr>
          <a:xfrm>
            <a:off x="414338" y="579456"/>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CAPÍTULO 03. PROGRAMA 02:  </a:t>
            </a:r>
            <a:r>
              <a:rPr lang="es-CL" sz="1600" b="1" dirty="0">
                <a:solidFill>
                  <a:prstClr val="black"/>
                </a:solidFill>
                <a:ea typeface="Verdana" pitchFamily="34" charset="0"/>
                <a:cs typeface="Verdana" pitchFamily="34" charset="0"/>
              </a:rPr>
              <a:t>RED NACIONAL DE VIGILANCIA VOLCÁNICA</a:t>
            </a:r>
            <a:endParaRPr lang="es-CL" sz="1600" b="1" dirty="0">
              <a:solidFill>
                <a:schemeClr val="tx1"/>
              </a:solidFill>
              <a:ea typeface="Verdana" pitchFamily="34" charset="0"/>
              <a:cs typeface="Verdana" pitchFamily="34" charset="0"/>
            </a:endParaRPr>
          </a:p>
        </p:txBody>
      </p:sp>
      <p:graphicFrame>
        <p:nvGraphicFramePr>
          <p:cNvPr id="2" name="Tabla 1">
            <a:extLst>
              <a:ext uri="{FF2B5EF4-FFF2-40B4-BE49-F238E27FC236}">
                <a16:creationId xmlns:a16="http://schemas.microsoft.com/office/drawing/2014/main" id="{320040D8-8154-4A2B-9692-64F4C149CCD9}"/>
              </a:ext>
            </a:extLst>
          </p:cNvPr>
          <p:cNvGraphicFramePr>
            <a:graphicFrameLocks noGrp="1"/>
          </p:cNvGraphicFramePr>
          <p:nvPr>
            <p:extLst>
              <p:ext uri="{D42A27DB-BD31-4B8C-83A1-F6EECF244321}">
                <p14:modId xmlns:p14="http://schemas.microsoft.com/office/powerpoint/2010/main" val="2158503177"/>
              </p:ext>
            </p:extLst>
          </p:nvPr>
        </p:nvGraphicFramePr>
        <p:xfrm>
          <a:off x="496248" y="1723680"/>
          <a:ext cx="8136904" cy="1697726"/>
        </p:xfrm>
        <a:graphic>
          <a:graphicData uri="http://schemas.openxmlformats.org/drawingml/2006/table">
            <a:tbl>
              <a:tblPr/>
              <a:tblGrid>
                <a:gridCol w="747068">
                  <a:extLst>
                    <a:ext uri="{9D8B030D-6E8A-4147-A177-3AD203B41FA5}">
                      <a16:colId xmlns:a16="http://schemas.microsoft.com/office/drawing/2014/main" val="2869131137"/>
                    </a:ext>
                  </a:extLst>
                </a:gridCol>
                <a:gridCol w="275969">
                  <a:extLst>
                    <a:ext uri="{9D8B030D-6E8A-4147-A177-3AD203B41FA5}">
                      <a16:colId xmlns:a16="http://schemas.microsoft.com/office/drawing/2014/main" val="39632785"/>
                    </a:ext>
                  </a:extLst>
                </a:gridCol>
                <a:gridCol w="275969">
                  <a:extLst>
                    <a:ext uri="{9D8B030D-6E8A-4147-A177-3AD203B41FA5}">
                      <a16:colId xmlns:a16="http://schemas.microsoft.com/office/drawing/2014/main" val="1200931390"/>
                    </a:ext>
                  </a:extLst>
                </a:gridCol>
                <a:gridCol w="2500445">
                  <a:extLst>
                    <a:ext uri="{9D8B030D-6E8A-4147-A177-3AD203B41FA5}">
                      <a16:colId xmlns:a16="http://schemas.microsoft.com/office/drawing/2014/main" val="1117326959"/>
                    </a:ext>
                  </a:extLst>
                </a:gridCol>
                <a:gridCol w="747068">
                  <a:extLst>
                    <a:ext uri="{9D8B030D-6E8A-4147-A177-3AD203B41FA5}">
                      <a16:colId xmlns:a16="http://schemas.microsoft.com/office/drawing/2014/main" val="1335981016"/>
                    </a:ext>
                  </a:extLst>
                </a:gridCol>
                <a:gridCol w="747068">
                  <a:extLst>
                    <a:ext uri="{9D8B030D-6E8A-4147-A177-3AD203B41FA5}">
                      <a16:colId xmlns:a16="http://schemas.microsoft.com/office/drawing/2014/main" val="3690880566"/>
                    </a:ext>
                  </a:extLst>
                </a:gridCol>
                <a:gridCol w="747068">
                  <a:extLst>
                    <a:ext uri="{9D8B030D-6E8A-4147-A177-3AD203B41FA5}">
                      <a16:colId xmlns:a16="http://schemas.microsoft.com/office/drawing/2014/main" val="1602029522"/>
                    </a:ext>
                  </a:extLst>
                </a:gridCol>
                <a:gridCol w="747068">
                  <a:extLst>
                    <a:ext uri="{9D8B030D-6E8A-4147-A177-3AD203B41FA5}">
                      <a16:colId xmlns:a16="http://schemas.microsoft.com/office/drawing/2014/main" val="1798128137"/>
                    </a:ext>
                  </a:extLst>
                </a:gridCol>
                <a:gridCol w="680165">
                  <a:extLst>
                    <a:ext uri="{9D8B030D-6E8A-4147-A177-3AD203B41FA5}">
                      <a16:colId xmlns:a16="http://schemas.microsoft.com/office/drawing/2014/main" val="3579544702"/>
                    </a:ext>
                  </a:extLst>
                </a:gridCol>
                <a:gridCol w="669016">
                  <a:extLst>
                    <a:ext uri="{9D8B030D-6E8A-4147-A177-3AD203B41FA5}">
                      <a16:colId xmlns:a16="http://schemas.microsoft.com/office/drawing/2014/main" val="2315471475"/>
                    </a:ext>
                  </a:extLst>
                </a:gridCol>
              </a:tblGrid>
              <a:tr h="137190">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727673008"/>
                  </a:ext>
                </a:extLst>
              </a:tr>
              <a:tr h="42014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255625490"/>
                  </a:ext>
                </a:extLst>
              </a:tr>
              <a:tr h="180062">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dirty="0">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3.742.110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3.742.110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860.154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23,0%</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55112468"/>
                  </a:ext>
                </a:extLst>
              </a:tr>
              <a:tr h="137190">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2.060.997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2.060.997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510.850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97631441"/>
                  </a:ext>
                </a:extLst>
              </a:tr>
              <a:tr h="137190">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1.395.990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1.395.990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196.209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05557168"/>
                  </a:ext>
                </a:extLst>
              </a:tr>
              <a:tr h="137190">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285.123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285.123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5.581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3151679"/>
                  </a:ext>
                </a:extLst>
              </a:tr>
              <a:tr h="137190">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212.789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212.789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5.581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44402885"/>
                  </a:ext>
                </a:extLst>
              </a:tr>
              <a:tr h="137190">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72.334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72.334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39800136"/>
                  </a:ext>
                </a:extLst>
              </a:tr>
              <a:tr h="137190">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147.514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72158769"/>
                  </a:ext>
                </a:extLst>
              </a:tr>
              <a:tr h="137190">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147.514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878273346"/>
                  </a:ext>
                </a:extLst>
              </a:tr>
            </a:tbl>
          </a:graphicData>
        </a:graphic>
      </p:graphicFrame>
    </p:spTree>
    <p:extLst>
      <p:ext uri="{BB962C8B-B14F-4D97-AF65-F5344CB8AC3E}">
        <p14:creationId xmlns:p14="http://schemas.microsoft.com/office/powerpoint/2010/main" val="1366980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14338" y="3284984"/>
            <a:ext cx="7546849" cy="288032"/>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17</a:t>
            </a:fld>
            <a:endParaRPr lang="es-CL">
              <a:solidFill>
                <a:prstClr val="black">
                  <a:tint val="75000"/>
                </a:prstClr>
              </a:solidFill>
            </a:endParaRPr>
          </a:p>
        </p:txBody>
      </p:sp>
      <p:sp>
        <p:nvSpPr>
          <p:cNvPr id="8" name="1 Título"/>
          <p:cNvSpPr txBox="1">
            <a:spLocks/>
          </p:cNvSpPr>
          <p:nvPr/>
        </p:nvSpPr>
        <p:spPr>
          <a:xfrm>
            <a:off x="323528" y="1340768"/>
            <a:ext cx="7455294"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                                                                                               </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CAPÍTULO 03. PROGRAMA 03:  </a:t>
            </a:r>
            <a:r>
              <a:rPr lang="es-CL" sz="1600" b="1" dirty="0">
                <a:solidFill>
                  <a:prstClr val="black"/>
                </a:solidFill>
                <a:ea typeface="Verdana" pitchFamily="34" charset="0"/>
                <a:cs typeface="Verdana" pitchFamily="34" charset="0"/>
              </a:rPr>
              <a:t>PLAN NACIONAL DE GEOLOGÍA</a:t>
            </a:r>
            <a:endParaRPr lang="es-CL" sz="1600" b="1" dirty="0">
              <a:solidFill>
                <a:schemeClr val="tx1"/>
              </a:solidFill>
              <a:ea typeface="Verdana" pitchFamily="34" charset="0"/>
              <a:cs typeface="Verdana" pitchFamily="34" charset="0"/>
            </a:endParaRPr>
          </a:p>
        </p:txBody>
      </p:sp>
      <p:graphicFrame>
        <p:nvGraphicFramePr>
          <p:cNvPr id="2" name="Tabla 1">
            <a:extLst>
              <a:ext uri="{FF2B5EF4-FFF2-40B4-BE49-F238E27FC236}">
                <a16:creationId xmlns:a16="http://schemas.microsoft.com/office/drawing/2014/main" id="{3539FBDA-4AAF-4D7D-AA1F-E70F9512CC78}"/>
              </a:ext>
            </a:extLst>
          </p:cNvPr>
          <p:cNvGraphicFramePr>
            <a:graphicFrameLocks noGrp="1"/>
          </p:cNvGraphicFramePr>
          <p:nvPr>
            <p:extLst>
              <p:ext uri="{D42A27DB-BD31-4B8C-83A1-F6EECF244321}">
                <p14:modId xmlns:p14="http://schemas.microsoft.com/office/powerpoint/2010/main" val="2208116664"/>
              </p:ext>
            </p:extLst>
          </p:nvPr>
        </p:nvGraphicFramePr>
        <p:xfrm>
          <a:off x="414338" y="1700808"/>
          <a:ext cx="8210798" cy="1564733"/>
        </p:xfrm>
        <a:graphic>
          <a:graphicData uri="http://schemas.openxmlformats.org/drawingml/2006/table">
            <a:tbl>
              <a:tblPr/>
              <a:tblGrid>
                <a:gridCol w="753852">
                  <a:extLst>
                    <a:ext uri="{9D8B030D-6E8A-4147-A177-3AD203B41FA5}">
                      <a16:colId xmlns:a16="http://schemas.microsoft.com/office/drawing/2014/main" val="4095230123"/>
                    </a:ext>
                  </a:extLst>
                </a:gridCol>
                <a:gridCol w="278475">
                  <a:extLst>
                    <a:ext uri="{9D8B030D-6E8A-4147-A177-3AD203B41FA5}">
                      <a16:colId xmlns:a16="http://schemas.microsoft.com/office/drawing/2014/main" val="3424557822"/>
                    </a:ext>
                  </a:extLst>
                </a:gridCol>
                <a:gridCol w="278475">
                  <a:extLst>
                    <a:ext uri="{9D8B030D-6E8A-4147-A177-3AD203B41FA5}">
                      <a16:colId xmlns:a16="http://schemas.microsoft.com/office/drawing/2014/main" val="1669004089"/>
                    </a:ext>
                  </a:extLst>
                </a:gridCol>
                <a:gridCol w="2523153">
                  <a:extLst>
                    <a:ext uri="{9D8B030D-6E8A-4147-A177-3AD203B41FA5}">
                      <a16:colId xmlns:a16="http://schemas.microsoft.com/office/drawing/2014/main" val="633504502"/>
                    </a:ext>
                  </a:extLst>
                </a:gridCol>
                <a:gridCol w="753852">
                  <a:extLst>
                    <a:ext uri="{9D8B030D-6E8A-4147-A177-3AD203B41FA5}">
                      <a16:colId xmlns:a16="http://schemas.microsoft.com/office/drawing/2014/main" val="2557639041"/>
                    </a:ext>
                  </a:extLst>
                </a:gridCol>
                <a:gridCol w="753852">
                  <a:extLst>
                    <a:ext uri="{9D8B030D-6E8A-4147-A177-3AD203B41FA5}">
                      <a16:colId xmlns:a16="http://schemas.microsoft.com/office/drawing/2014/main" val="3862600921"/>
                    </a:ext>
                  </a:extLst>
                </a:gridCol>
                <a:gridCol w="753852">
                  <a:extLst>
                    <a:ext uri="{9D8B030D-6E8A-4147-A177-3AD203B41FA5}">
                      <a16:colId xmlns:a16="http://schemas.microsoft.com/office/drawing/2014/main" val="3714848373"/>
                    </a:ext>
                  </a:extLst>
                </a:gridCol>
                <a:gridCol w="753852">
                  <a:extLst>
                    <a:ext uri="{9D8B030D-6E8A-4147-A177-3AD203B41FA5}">
                      <a16:colId xmlns:a16="http://schemas.microsoft.com/office/drawing/2014/main" val="2381500394"/>
                    </a:ext>
                  </a:extLst>
                </a:gridCol>
                <a:gridCol w="686343">
                  <a:extLst>
                    <a:ext uri="{9D8B030D-6E8A-4147-A177-3AD203B41FA5}">
                      <a16:colId xmlns:a16="http://schemas.microsoft.com/office/drawing/2014/main" val="3367132178"/>
                    </a:ext>
                  </a:extLst>
                </a:gridCol>
                <a:gridCol w="675092">
                  <a:extLst>
                    <a:ext uri="{9D8B030D-6E8A-4147-A177-3AD203B41FA5}">
                      <a16:colId xmlns:a16="http://schemas.microsoft.com/office/drawing/2014/main" val="763718602"/>
                    </a:ext>
                  </a:extLst>
                </a:gridCol>
              </a:tblGrid>
              <a:tr h="137559">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277442539"/>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7325893"/>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4.286.132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4.286.132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1.244.449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29,0%</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5783439"/>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2.941.141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2.941.141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769.945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22633598"/>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1.235.674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1.235.674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76.073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3008695"/>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109.317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109.317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40452754"/>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109.317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109.317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11485830"/>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398.431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08902548"/>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398.431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884555136"/>
                  </a:ext>
                </a:extLst>
              </a:tr>
            </a:tbl>
          </a:graphicData>
        </a:graphic>
      </p:graphicFrame>
    </p:spTree>
    <p:extLst>
      <p:ext uri="{BB962C8B-B14F-4D97-AF65-F5344CB8AC3E}">
        <p14:creationId xmlns:p14="http://schemas.microsoft.com/office/powerpoint/2010/main" val="3842851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05242" y="3623741"/>
            <a:ext cx="6849554" cy="239391"/>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18</a:t>
            </a:fld>
            <a:endParaRPr lang="es-CL">
              <a:solidFill>
                <a:prstClr val="black">
                  <a:tint val="75000"/>
                </a:prstClr>
              </a:solidFill>
            </a:endParaRPr>
          </a:p>
        </p:txBody>
      </p:sp>
      <p:sp>
        <p:nvSpPr>
          <p:cNvPr id="8" name="1 Título"/>
          <p:cNvSpPr txBox="1">
            <a:spLocks/>
          </p:cNvSpPr>
          <p:nvPr/>
        </p:nvSpPr>
        <p:spPr>
          <a:xfrm>
            <a:off x="323528" y="1343921"/>
            <a:ext cx="6849554" cy="35688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a:solidFill>
                  <a:schemeClr val="tx1"/>
                </a:solidFill>
                <a:ea typeface="Verdana" pitchFamily="34" charset="0"/>
                <a:cs typeface="Verdana" pitchFamily="34" charset="0"/>
              </a:rPr>
              <a:t>PARTIDA 17. </a:t>
            </a:r>
            <a:r>
              <a:rPr lang="es-CL" sz="1600" b="1" dirty="0">
                <a:solidFill>
                  <a:schemeClr val="tx1"/>
                </a:solidFill>
                <a:ea typeface="Verdana" pitchFamily="34" charset="0"/>
                <a:cs typeface="Verdana" pitchFamily="34" charset="0"/>
              </a:rPr>
              <a:t>CAPÍTULO 03. PROGRAMA 04:  </a:t>
            </a:r>
            <a:r>
              <a:rPr lang="es-CL" sz="1600" b="1" dirty="0">
                <a:solidFill>
                  <a:prstClr val="black"/>
                </a:solidFill>
                <a:ea typeface="Verdana" pitchFamily="34" charset="0"/>
                <a:cs typeface="Verdana" pitchFamily="34" charset="0"/>
              </a:rPr>
              <a:t>PROGRAMA DE SEGURIDAD MINERA</a:t>
            </a:r>
            <a:endParaRPr lang="es-CL" sz="1600" b="1" dirty="0">
              <a:solidFill>
                <a:schemeClr val="tx1"/>
              </a:solidFill>
              <a:ea typeface="Verdana" pitchFamily="34" charset="0"/>
              <a:cs typeface="Verdana" pitchFamily="34" charset="0"/>
            </a:endParaRPr>
          </a:p>
        </p:txBody>
      </p:sp>
      <p:graphicFrame>
        <p:nvGraphicFramePr>
          <p:cNvPr id="2" name="Tabla 1">
            <a:extLst>
              <a:ext uri="{FF2B5EF4-FFF2-40B4-BE49-F238E27FC236}">
                <a16:creationId xmlns:a16="http://schemas.microsoft.com/office/drawing/2014/main" id="{B31A0D14-9467-4AE1-B3D8-B4F47413DD03}"/>
              </a:ext>
            </a:extLst>
          </p:cNvPr>
          <p:cNvGraphicFramePr>
            <a:graphicFrameLocks noGrp="1"/>
          </p:cNvGraphicFramePr>
          <p:nvPr>
            <p:extLst>
              <p:ext uri="{D42A27DB-BD31-4B8C-83A1-F6EECF244321}">
                <p14:modId xmlns:p14="http://schemas.microsoft.com/office/powerpoint/2010/main" val="1373309881"/>
              </p:ext>
            </p:extLst>
          </p:nvPr>
        </p:nvGraphicFramePr>
        <p:xfrm>
          <a:off x="429950" y="1700548"/>
          <a:ext cx="8195186" cy="1839851"/>
        </p:xfrm>
        <a:graphic>
          <a:graphicData uri="http://schemas.openxmlformats.org/drawingml/2006/table">
            <a:tbl>
              <a:tblPr/>
              <a:tblGrid>
                <a:gridCol w="752419">
                  <a:extLst>
                    <a:ext uri="{9D8B030D-6E8A-4147-A177-3AD203B41FA5}">
                      <a16:colId xmlns:a16="http://schemas.microsoft.com/office/drawing/2014/main" val="3023423653"/>
                    </a:ext>
                  </a:extLst>
                </a:gridCol>
                <a:gridCol w="277945">
                  <a:extLst>
                    <a:ext uri="{9D8B030D-6E8A-4147-A177-3AD203B41FA5}">
                      <a16:colId xmlns:a16="http://schemas.microsoft.com/office/drawing/2014/main" val="3390681068"/>
                    </a:ext>
                  </a:extLst>
                </a:gridCol>
                <a:gridCol w="277945">
                  <a:extLst>
                    <a:ext uri="{9D8B030D-6E8A-4147-A177-3AD203B41FA5}">
                      <a16:colId xmlns:a16="http://schemas.microsoft.com/office/drawing/2014/main" val="866162006"/>
                    </a:ext>
                  </a:extLst>
                </a:gridCol>
                <a:gridCol w="2518356">
                  <a:extLst>
                    <a:ext uri="{9D8B030D-6E8A-4147-A177-3AD203B41FA5}">
                      <a16:colId xmlns:a16="http://schemas.microsoft.com/office/drawing/2014/main" val="1819732432"/>
                    </a:ext>
                  </a:extLst>
                </a:gridCol>
                <a:gridCol w="752419">
                  <a:extLst>
                    <a:ext uri="{9D8B030D-6E8A-4147-A177-3AD203B41FA5}">
                      <a16:colId xmlns:a16="http://schemas.microsoft.com/office/drawing/2014/main" val="2416560666"/>
                    </a:ext>
                  </a:extLst>
                </a:gridCol>
                <a:gridCol w="752419">
                  <a:extLst>
                    <a:ext uri="{9D8B030D-6E8A-4147-A177-3AD203B41FA5}">
                      <a16:colId xmlns:a16="http://schemas.microsoft.com/office/drawing/2014/main" val="98572261"/>
                    </a:ext>
                  </a:extLst>
                </a:gridCol>
                <a:gridCol w="752419">
                  <a:extLst>
                    <a:ext uri="{9D8B030D-6E8A-4147-A177-3AD203B41FA5}">
                      <a16:colId xmlns:a16="http://schemas.microsoft.com/office/drawing/2014/main" val="233527207"/>
                    </a:ext>
                  </a:extLst>
                </a:gridCol>
                <a:gridCol w="752419">
                  <a:extLst>
                    <a:ext uri="{9D8B030D-6E8A-4147-A177-3AD203B41FA5}">
                      <a16:colId xmlns:a16="http://schemas.microsoft.com/office/drawing/2014/main" val="2785996975"/>
                    </a:ext>
                  </a:extLst>
                </a:gridCol>
                <a:gridCol w="685037">
                  <a:extLst>
                    <a:ext uri="{9D8B030D-6E8A-4147-A177-3AD203B41FA5}">
                      <a16:colId xmlns:a16="http://schemas.microsoft.com/office/drawing/2014/main" val="2213258660"/>
                    </a:ext>
                  </a:extLst>
                </a:gridCol>
                <a:gridCol w="673808">
                  <a:extLst>
                    <a:ext uri="{9D8B030D-6E8A-4147-A177-3AD203B41FA5}">
                      <a16:colId xmlns:a16="http://schemas.microsoft.com/office/drawing/2014/main" val="838892429"/>
                    </a:ext>
                  </a:extLst>
                </a:gridCol>
              </a:tblGrid>
              <a:tr h="137559">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380168053"/>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341209922"/>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4.689.910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4.689.910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1.297.887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27,7%</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99497371"/>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4.122.038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4.122.038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1.125.219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13938697"/>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386.940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386.940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60.642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96087126"/>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180.932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180.932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0378404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144.200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144.200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93158943"/>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17.814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17.814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6219119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18.918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18.918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15975646"/>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112.026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6929855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dirty="0">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112.026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17954201"/>
                  </a:ext>
                </a:extLst>
              </a:tr>
            </a:tbl>
          </a:graphicData>
        </a:graphic>
      </p:graphicFrame>
    </p:spTree>
    <p:extLst>
      <p:ext uri="{BB962C8B-B14F-4D97-AF65-F5344CB8AC3E}">
        <p14:creationId xmlns:p14="http://schemas.microsoft.com/office/powerpoint/2010/main" val="595999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2</a:t>
            </a:fld>
            <a:endParaRPr lang="es-CL">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solidFill>
                  <a:prstClr val="black"/>
                </a:solidFill>
                <a:ea typeface="Verdana" pitchFamily="34" charset="0"/>
                <a:cs typeface="Verdana" pitchFamily="34" charset="0"/>
              </a:rPr>
              <a:t>Principales hallazgos</a:t>
            </a:r>
          </a:p>
          <a:p>
            <a:pPr algn="just"/>
            <a:endParaRPr lang="es-CL" sz="1600" b="1" dirty="0">
              <a:solidFill>
                <a:prstClr val="black"/>
              </a:solidFill>
              <a:ea typeface="Verdana" pitchFamily="34" charset="0"/>
              <a:cs typeface="Verdana" pitchFamily="34" charset="0"/>
            </a:endParaRPr>
          </a:p>
          <a:p>
            <a:pPr marL="342900" lvl="0" indent="-342900" algn="just">
              <a:spcBef>
                <a:spcPts val="0"/>
              </a:spcBef>
              <a:buFont typeface="+mj-lt"/>
              <a:buAutoNum type="arabicPeriod"/>
            </a:pPr>
            <a:r>
              <a:rPr lang="es-CL" sz="1400" dirty="0">
                <a:solidFill>
                  <a:prstClr val="black"/>
                </a:solidFill>
                <a:ea typeface="+mn-ea"/>
                <a:cs typeface="+mn-cs"/>
              </a:rPr>
              <a:t>El presupuesto vigente del Ministerio de Minería alcanza a $48.647 millones, e </a:t>
            </a:r>
            <a:r>
              <a:rPr lang="es-CL" sz="1400">
                <a:solidFill>
                  <a:prstClr val="black"/>
                </a:solidFill>
                <a:ea typeface="+mn-ea"/>
                <a:cs typeface="+mn-cs"/>
              </a:rPr>
              <a:t>incluye $</a:t>
            </a:r>
            <a:r>
              <a:rPr lang="es-CL" sz="1400" dirty="0">
                <a:solidFill>
                  <a:prstClr val="black"/>
                </a:solidFill>
                <a:ea typeface="+mn-ea"/>
                <a:cs typeface="+mn-cs"/>
              </a:rPr>
              <a:t>228 millones para el pago de la deuda flotante, que corresponde a compromisos presupuestarios del año 2018, y la redistribución de $33 millones desde el gasto en personas hacia las prestaciones de seguridad social.</a:t>
            </a:r>
          </a:p>
          <a:p>
            <a:pPr marL="342900" lvl="0" indent="-342900" algn="just">
              <a:spcBef>
                <a:spcPts val="0"/>
              </a:spcBef>
              <a:buFont typeface="+mj-lt"/>
              <a:buAutoNum type="arabicPeriod"/>
            </a:pPr>
            <a:endParaRPr lang="es-CL" sz="1400" dirty="0">
              <a:solidFill>
                <a:prstClr val="black"/>
              </a:solidFill>
              <a:ea typeface="+mn-ea"/>
              <a:cs typeface="+mn-cs"/>
            </a:endParaRPr>
          </a:p>
          <a:p>
            <a:pPr marL="342900" lvl="0" indent="-342900" algn="just">
              <a:spcBef>
                <a:spcPts val="0"/>
              </a:spcBef>
              <a:buFont typeface="+mj-lt"/>
              <a:buAutoNum type="arabicPeriod"/>
            </a:pPr>
            <a:r>
              <a:rPr lang="es-CL" sz="1400" dirty="0">
                <a:solidFill>
                  <a:prstClr val="black"/>
                </a:solidFill>
                <a:ea typeface="+mn-ea"/>
                <a:cs typeface="+mn-cs"/>
              </a:rPr>
              <a:t>La ejecución presupuestaria ascendió </a:t>
            </a:r>
            <a:r>
              <a:rPr lang="es-CL" sz="1400" b="1" dirty="0">
                <a:solidFill>
                  <a:prstClr val="black"/>
                </a:solidFill>
                <a:ea typeface="+mn-ea"/>
                <a:cs typeface="+mn-cs"/>
              </a:rPr>
              <a:t>a $10.123 millones</a:t>
            </a:r>
            <a:r>
              <a:rPr lang="es-CL" sz="1400" dirty="0">
                <a:solidFill>
                  <a:prstClr val="black"/>
                </a:solidFill>
                <a:ea typeface="+mn-ea"/>
                <a:cs typeface="+mn-cs"/>
              </a:rPr>
              <a:t>, que equivale a un 20% respecto de la ley vigente.</a:t>
            </a:r>
          </a:p>
          <a:p>
            <a:pPr marL="342900" lvl="0" indent="-342900" algn="just">
              <a:spcBef>
                <a:spcPts val="0"/>
              </a:spcBef>
              <a:buFont typeface="+mj-lt"/>
              <a:buAutoNum type="arabicPeriod"/>
            </a:pPr>
            <a:endParaRPr lang="es-CL" sz="1400" dirty="0">
              <a:solidFill>
                <a:prstClr val="black"/>
              </a:solidFill>
              <a:ea typeface="+mn-ea"/>
              <a:cs typeface="+mn-cs"/>
            </a:endParaRPr>
          </a:p>
          <a:p>
            <a:pPr marL="342900" lvl="0" indent="-342900" algn="just">
              <a:spcBef>
                <a:spcPts val="0"/>
              </a:spcBef>
              <a:buFont typeface="+mj-lt"/>
              <a:buAutoNum type="arabicPeriod"/>
            </a:pPr>
            <a:r>
              <a:rPr lang="es-CL" sz="1400" dirty="0"/>
              <a:t>En COCHILCO, con un presupuesto de $5.052 millones, destinados preferentemente a la elaboración de informes y publicaciones, así como también llevar a cabo la evaluación de inversiones de las Empresas Mineras del Estado y efectuar auditorías, el gasto total fue de $1.129 millones (22% de ejecución). </a:t>
            </a:r>
          </a:p>
          <a:p>
            <a:pPr marL="342900" lvl="0" indent="-342900" algn="just">
              <a:spcBef>
                <a:spcPts val="0"/>
              </a:spcBef>
              <a:buFont typeface="+mj-lt"/>
              <a:buAutoNum type="arabicPeriod"/>
            </a:pPr>
            <a:endParaRPr lang="es-CL" sz="1400" dirty="0"/>
          </a:p>
          <a:p>
            <a:pPr marL="342900" lvl="0" indent="-342900" algn="just">
              <a:spcBef>
                <a:spcPts val="0"/>
              </a:spcBef>
              <a:buFont typeface="+mj-lt"/>
              <a:buAutoNum type="arabicPeriod"/>
            </a:pPr>
            <a:r>
              <a:rPr lang="es-CL" sz="1400" dirty="0">
                <a:solidFill>
                  <a:prstClr val="black"/>
                </a:solidFill>
                <a:ea typeface="+mn-ea"/>
                <a:cs typeface="+mn-cs"/>
              </a:rPr>
              <a:t>El Programa Presupuestario Fomento a la Pequeña Minería, con recursos vigentes por $8.129 millones, ejecutó $134 millones (1%).</a:t>
            </a:r>
          </a:p>
          <a:p>
            <a:pPr marL="649288" lvl="0" indent="-285750" algn="just">
              <a:spcBef>
                <a:spcPts val="0"/>
              </a:spcBef>
              <a:buFontTx/>
              <a:buChar char="-"/>
            </a:pPr>
            <a:r>
              <a:rPr lang="es-CL" sz="1400" dirty="0"/>
              <a:t>Programa Capacitación y Transferencia Tecnológica Pequeña Minería Artesanal, con recursos por $2.127 millones, espera capacitar un universo de aproximadamente 436 mineros artesanales, y entregar asistencia técnica y financiamiento a aproximadamente 4.000 beneficiarios de la pequeña minería artesanal, no muestra un avance presupuestario. </a:t>
            </a:r>
          </a:p>
          <a:p>
            <a:pPr lvl="0" algn="just">
              <a:spcBef>
                <a:spcPts val="0"/>
              </a:spcBef>
            </a:pPr>
            <a:endParaRPr lang="es-CL" sz="1400" dirty="0">
              <a:solidFill>
                <a:prstClr val="black"/>
              </a:solidFill>
              <a:ea typeface="+mn-ea"/>
              <a:cs typeface="+mn-cs"/>
            </a:endParaRPr>
          </a:p>
          <a:p>
            <a:pPr marL="342900" lvl="0" indent="-342900" algn="just">
              <a:spcBef>
                <a:spcPts val="0"/>
              </a:spcBef>
              <a:buFont typeface="+mj-lt"/>
              <a:buAutoNum type="arabicPeriod"/>
            </a:pPr>
            <a:endParaRPr lang="es-CL" sz="1400" dirty="0">
              <a:solidFill>
                <a:prstClr val="black"/>
              </a:solidFill>
              <a:ea typeface="+mn-ea"/>
              <a:cs typeface="+mn-cs"/>
            </a:endParaRPr>
          </a:p>
          <a:p>
            <a:pPr marL="342900" lvl="0" indent="-342900" algn="just">
              <a:spcBef>
                <a:spcPts val="0"/>
              </a:spcBef>
              <a:buFont typeface="+mj-lt"/>
              <a:buAutoNum type="arabicPeriod"/>
            </a:pPr>
            <a:endParaRPr lang="es-CL" sz="1400" dirty="0">
              <a:solidFill>
                <a:prstClr val="black"/>
              </a:solidFill>
              <a:ea typeface="+mn-ea"/>
              <a:cs typeface="+mn-cs"/>
            </a:endParaRPr>
          </a:p>
          <a:p>
            <a:pPr marL="342900" lvl="0" indent="-342900" algn="just">
              <a:spcBef>
                <a:spcPts val="0"/>
              </a:spcBef>
              <a:buFont typeface="+mj-lt"/>
              <a:buAutoNum type="arabicPeriod"/>
            </a:pPr>
            <a:endParaRPr lang="es-CL" sz="1400" dirty="0">
              <a:solidFill>
                <a:prstClr val="black"/>
              </a:solidFill>
              <a:ea typeface="+mn-ea"/>
              <a:cs typeface="+mn-cs"/>
            </a:endParaRPr>
          </a:p>
          <a:p>
            <a:pPr marL="342900" lvl="0" indent="-342900" algn="just">
              <a:spcBef>
                <a:spcPts val="0"/>
              </a:spcBef>
              <a:buFont typeface="+mj-lt"/>
              <a:buAutoNum type="arabicPeriod"/>
            </a:pPr>
            <a:endParaRPr lang="es-CL" sz="1400" dirty="0">
              <a:solidFill>
                <a:prstClr val="black"/>
              </a:solidFill>
              <a:ea typeface="+mn-ea"/>
              <a:cs typeface="+mn-cs"/>
            </a:endParaRPr>
          </a:p>
          <a:p>
            <a:pPr marL="342900" lvl="0" indent="-342900" algn="just">
              <a:spcBef>
                <a:spcPts val="0"/>
              </a:spcBef>
              <a:buFont typeface="+mj-lt"/>
              <a:buAutoNum type="arabicPeriod"/>
            </a:pPr>
            <a:endParaRPr lang="es-CL" sz="1400" dirty="0">
              <a:solidFill>
                <a:prstClr val="black"/>
              </a:solidFill>
              <a:ea typeface="+mn-ea"/>
              <a:cs typeface="+mn-cs"/>
            </a:endParaRPr>
          </a:p>
          <a:p>
            <a:pPr marL="342900" lvl="0" indent="-342900" algn="just">
              <a:spcBef>
                <a:spcPts val="0"/>
              </a:spcBef>
              <a:buFont typeface="+mj-lt"/>
              <a:buAutoNum type="arabicPeriod"/>
            </a:pPr>
            <a:endParaRPr lang="es-CL" sz="1400" dirty="0">
              <a:solidFill>
                <a:prstClr val="black"/>
              </a:solidFill>
              <a:ea typeface="+mn-ea"/>
              <a:cs typeface="+mn-cs"/>
            </a:endParaRPr>
          </a:p>
          <a:p>
            <a:pPr marL="342900" lvl="0" indent="-342900" algn="just">
              <a:spcBef>
                <a:spcPts val="0"/>
              </a:spcBef>
              <a:buFont typeface="+mj-lt"/>
              <a:buAutoNum type="arabicPeriod"/>
            </a:pPr>
            <a:endParaRPr lang="es-CL" sz="1400" dirty="0">
              <a:solidFill>
                <a:prstClr val="black"/>
              </a:solidFill>
              <a:ea typeface="+mn-ea"/>
              <a:cs typeface="+mn-cs"/>
            </a:endParaRPr>
          </a:p>
          <a:p>
            <a:pPr marL="342900" lvl="0" indent="-342900" algn="just">
              <a:spcBef>
                <a:spcPts val="0"/>
              </a:spcBef>
              <a:buFont typeface="+mj-lt"/>
              <a:buAutoNum type="arabicPeriod"/>
            </a:pPr>
            <a:endParaRPr lang="es-MX" sz="1400" dirty="0">
              <a:solidFill>
                <a:prstClr val="black"/>
              </a:solidFill>
              <a:ea typeface="+mn-ea"/>
              <a:cs typeface="+mn-cs"/>
            </a:endParaRPr>
          </a:p>
          <a:p>
            <a:pPr marL="342900" lvl="0" indent="-342900" algn="just">
              <a:spcBef>
                <a:spcPts val="0"/>
              </a:spcBef>
              <a:buFont typeface="+mj-lt"/>
              <a:buAutoNum type="arabicPeriod"/>
            </a:pPr>
            <a:endParaRPr lang="es-CL" sz="1400" dirty="0">
              <a:solidFill>
                <a:prstClr val="black"/>
              </a:solidFill>
              <a:ea typeface="+mn-ea"/>
              <a:cs typeface="+mn-cs"/>
            </a:endParaRPr>
          </a:p>
          <a:p>
            <a:pPr marL="342900" lvl="0" indent="-342900" algn="just">
              <a:spcBef>
                <a:spcPts val="0"/>
              </a:spcBef>
              <a:buFont typeface="+mj-lt"/>
              <a:buAutoNum type="arabicPeriod"/>
            </a:pPr>
            <a:endParaRPr lang="es-CL" sz="1400" dirty="0">
              <a:solidFill>
                <a:prstClr val="black"/>
              </a:solidFill>
              <a:ea typeface="+mn-ea"/>
              <a:cs typeface="+mn-cs"/>
            </a:endParaRPr>
          </a:p>
          <a:p>
            <a:pPr marL="342900" lvl="0" indent="-342900" algn="just">
              <a:spcBef>
                <a:spcPts val="0"/>
              </a:spcBef>
              <a:buFont typeface="+mj-lt"/>
              <a:buAutoNum type="arabicPeriod"/>
            </a:pPr>
            <a:r>
              <a:rPr lang="es-CL" sz="1400" dirty="0">
                <a:solidFill>
                  <a:prstClr val="black"/>
                </a:solidFill>
              </a:rPr>
              <a:t>La Transferencia para </a:t>
            </a:r>
            <a:r>
              <a:rPr lang="es-CL" sz="1400" b="1" dirty="0">
                <a:solidFill>
                  <a:prstClr val="black"/>
                </a:solidFill>
              </a:rPr>
              <a:t>ENAMI</a:t>
            </a:r>
            <a:r>
              <a:rPr lang="es-CL" sz="1400" dirty="0">
                <a:solidFill>
                  <a:prstClr val="black"/>
                </a:solidFill>
              </a:rPr>
              <a:t> se encuentra ejecutada en un 100% en el Programa de Fomento de la Pequeña y Mediana Minería, por $5.200 millones</a:t>
            </a:r>
            <a:r>
              <a:rPr lang="es-CL" sz="1600" dirty="0">
                <a:solidFill>
                  <a:prstClr val="black"/>
                </a:solidFill>
              </a:rPr>
              <a:t>.</a:t>
            </a:r>
          </a:p>
          <a:p>
            <a:pPr marL="342900" indent="-342900" algn="just">
              <a:buFont typeface="+mj-lt"/>
              <a:buAutoNum type="arabicPeriod"/>
            </a:pPr>
            <a:endParaRPr lang="es-CL" sz="1600" dirty="0">
              <a:solidFill>
                <a:prstClr val="black"/>
              </a:solidFill>
            </a:endParaRP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MINISTERIO DE MINERÍA</a:t>
            </a:r>
          </a:p>
        </p:txBody>
      </p:sp>
    </p:spTree>
    <p:extLst>
      <p:ext uri="{BB962C8B-B14F-4D97-AF65-F5344CB8AC3E}">
        <p14:creationId xmlns:p14="http://schemas.microsoft.com/office/powerpoint/2010/main" val="256045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3</a:t>
            </a:fld>
            <a:endParaRPr lang="es-CL">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solidFill>
                  <a:prstClr val="black"/>
                </a:solidFill>
                <a:ea typeface="Verdana" pitchFamily="34" charset="0"/>
                <a:cs typeface="Verdana" pitchFamily="34" charset="0"/>
              </a:rPr>
              <a:t>Principales hallazgos</a:t>
            </a:r>
          </a:p>
          <a:p>
            <a:pPr algn="just"/>
            <a:endParaRPr lang="es-CL" sz="1600" b="1" dirty="0">
              <a:solidFill>
                <a:prstClr val="black"/>
              </a:solidFill>
              <a:ea typeface="Verdana" pitchFamily="34" charset="0"/>
              <a:cs typeface="Verdana" pitchFamily="34" charset="0"/>
            </a:endParaRPr>
          </a:p>
          <a:p>
            <a:pPr marL="342900" lvl="0" indent="-342900" algn="just">
              <a:spcBef>
                <a:spcPts val="0"/>
              </a:spcBef>
              <a:buFont typeface="+mj-lt"/>
              <a:buAutoNum type="arabicPeriod" startAt="5"/>
            </a:pPr>
            <a:r>
              <a:rPr lang="es-CL" sz="1400" dirty="0">
                <a:solidFill>
                  <a:prstClr val="black"/>
                </a:solidFill>
              </a:rPr>
              <a:t>En el Programa Presupuestario Servicio Nacional de Geología y Minería, la asignación </a:t>
            </a:r>
            <a:r>
              <a:rPr lang="es-CL" sz="1400" b="1" dirty="0">
                <a:solidFill>
                  <a:prstClr val="black"/>
                </a:solidFill>
              </a:rPr>
              <a:t>Propiedad Minera</a:t>
            </a:r>
            <a:r>
              <a:rPr lang="es-CL" sz="1400" dirty="0">
                <a:solidFill>
                  <a:prstClr val="black"/>
                </a:solidFill>
              </a:rPr>
              <a:t>, con recursos vigentes por $2.913 millones, cuya actividad se direcciona a </a:t>
            </a:r>
            <a:r>
              <a:rPr lang="es-CL" sz="1400" dirty="0"/>
              <a:t>gestionar 5.800 expedientes regulares de mensura (explotación minera), y aproximadamente 18.700 de exploración minera, presentó un gasto total de $552 millones (19% de ejecución presupuestaria).</a:t>
            </a:r>
          </a:p>
          <a:p>
            <a:pPr marL="363538" lvl="0" algn="just">
              <a:spcBef>
                <a:spcPts val="0"/>
              </a:spcBef>
              <a:tabLst>
                <a:tab pos="363538" algn="l"/>
              </a:tabLst>
            </a:pPr>
            <a:endParaRPr lang="es-CL" sz="1400" dirty="0">
              <a:solidFill>
                <a:prstClr val="black"/>
              </a:solidFill>
            </a:endParaRPr>
          </a:p>
          <a:p>
            <a:pPr marL="363538" lvl="0" algn="just">
              <a:spcBef>
                <a:spcPts val="0"/>
              </a:spcBef>
              <a:tabLst>
                <a:tab pos="363538" algn="l"/>
              </a:tabLst>
            </a:pPr>
            <a:r>
              <a:rPr lang="es-CL" sz="1400" dirty="0">
                <a:solidFill>
                  <a:prstClr val="black"/>
                </a:solidFill>
              </a:rPr>
              <a:t>El programa </a:t>
            </a:r>
            <a:r>
              <a:rPr lang="es-CL" sz="1400" b="1" dirty="0">
                <a:solidFill>
                  <a:prstClr val="black"/>
                </a:solidFill>
              </a:rPr>
              <a:t>Cierre Faenas y Gestión Ambiental</a:t>
            </a:r>
            <a:r>
              <a:rPr lang="es-CL" sz="1400" dirty="0">
                <a:solidFill>
                  <a:prstClr val="black"/>
                </a:solidFill>
              </a:rPr>
              <a:t>, con $1.788 millones, cuyos recursos se destinan principalmente a </a:t>
            </a:r>
            <a:r>
              <a:rPr lang="es-CL" sz="1400" dirty="0"/>
              <a:t>evaluaciones y fiscalizaciones de proyectos, la revisión de 43 Estudios de Impacto Ambiental (EIA); 178 Declaraciones de Impacto Ambiental (DIA); y 100 Fiscalizaciones Ambientales programadas y no programadas, alcanza un gasto total de $408 millones (22% de ejecución). </a:t>
            </a:r>
          </a:p>
          <a:p>
            <a:pPr marL="363538" lvl="0" algn="just">
              <a:spcBef>
                <a:spcPts val="0"/>
              </a:spcBef>
              <a:tabLst>
                <a:tab pos="363538" algn="l"/>
              </a:tabLst>
            </a:pPr>
            <a:endParaRPr lang="es-CL" sz="1400" dirty="0">
              <a:solidFill>
                <a:prstClr val="black"/>
              </a:solidFill>
            </a:endParaRPr>
          </a:p>
          <a:p>
            <a:pPr marL="363538" lvl="0" algn="just">
              <a:spcBef>
                <a:spcPts val="0"/>
              </a:spcBef>
              <a:tabLst>
                <a:tab pos="363538" algn="l"/>
              </a:tabLst>
            </a:pPr>
            <a:r>
              <a:rPr lang="es-CL" sz="1400" dirty="0">
                <a:solidFill>
                  <a:prstClr val="black"/>
                </a:solidFill>
              </a:rPr>
              <a:t>Para la asignación </a:t>
            </a:r>
            <a:r>
              <a:rPr lang="es-CL" sz="1400" b="1" dirty="0">
                <a:solidFill>
                  <a:prstClr val="black"/>
                </a:solidFill>
              </a:rPr>
              <a:t>Geología Aplicada</a:t>
            </a:r>
            <a:r>
              <a:rPr lang="es-CL" sz="1400" dirty="0">
                <a:solidFill>
                  <a:prstClr val="black"/>
                </a:solidFill>
              </a:rPr>
              <a:t>, cuyos recursos alcanzan a $1.629 millones, considerando la elaboración de aproximadamente 340 informes de asistencia técnica geológica (remoción de masa, ordenamiento territorial y termas referidos a peligros geológicos), presenta un gasto de $360 millones (22% de avance presupuestario). </a:t>
            </a:r>
          </a:p>
          <a:p>
            <a:pPr marL="363538" lvl="0" algn="just">
              <a:spcBef>
                <a:spcPts val="0"/>
              </a:spcBef>
              <a:tabLst>
                <a:tab pos="363538" algn="l"/>
              </a:tabLst>
            </a:pPr>
            <a:endParaRPr lang="es-CL" sz="1400" dirty="0">
              <a:solidFill>
                <a:prstClr val="black"/>
              </a:solidFill>
            </a:endParaRPr>
          </a:p>
          <a:p>
            <a:pPr marL="363538" lvl="0" algn="just">
              <a:spcBef>
                <a:spcPts val="0"/>
              </a:spcBef>
              <a:tabLst>
                <a:tab pos="363538" algn="l"/>
              </a:tabLst>
            </a:pPr>
            <a:r>
              <a:rPr lang="es-CL" sz="1400" dirty="0">
                <a:solidFill>
                  <a:prstClr val="black"/>
                </a:solidFill>
              </a:rPr>
              <a:t>En cuanto a </a:t>
            </a:r>
            <a:r>
              <a:rPr lang="es-CL" sz="1400" b="1" dirty="0">
                <a:solidFill>
                  <a:prstClr val="black"/>
                </a:solidFill>
              </a:rPr>
              <a:t>Laboratorios</a:t>
            </a:r>
            <a:r>
              <a:rPr lang="es-CL" sz="1400" dirty="0">
                <a:solidFill>
                  <a:prstClr val="black"/>
                </a:solidFill>
              </a:rPr>
              <a:t>, cuyo presupuesto vigente alcanza a $1.409 millones, que </a:t>
            </a:r>
            <a:r>
              <a:rPr lang="es-CL" sz="1400" dirty="0"/>
              <a:t>permiten prestar soporte analítico a los proyectos geológicos y mineros de la Institución, se observó un avance de $228 millones (16% de ejecución).</a:t>
            </a:r>
          </a:p>
          <a:p>
            <a:pPr marL="363538" lvl="0" algn="just">
              <a:spcBef>
                <a:spcPts val="0"/>
              </a:spcBef>
              <a:tabLst>
                <a:tab pos="363538" algn="l"/>
              </a:tabLst>
            </a:pPr>
            <a:endParaRPr lang="es-CL" sz="1400" dirty="0">
              <a:solidFill>
                <a:prstClr val="black"/>
              </a:solidFill>
            </a:endParaRPr>
          </a:p>
          <a:p>
            <a:pPr marL="363538" lvl="0" algn="just">
              <a:spcBef>
                <a:spcPts val="0"/>
              </a:spcBef>
              <a:tabLst>
                <a:tab pos="363538" algn="l"/>
              </a:tabLst>
            </a:pPr>
            <a:r>
              <a:rPr lang="es-CL" sz="1400" dirty="0">
                <a:solidFill>
                  <a:prstClr val="black"/>
                </a:solidFill>
              </a:rPr>
              <a:t>Respecto a los recursos destinados a </a:t>
            </a:r>
            <a:r>
              <a:rPr lang="es-CL" sz="1400" b="1" dirty="0">
                <a:solidFill>
                  <a:prstClr val="black"/>
                </a:solidFill>
              </a:rPr>
              <a:t>Depósitos de Relaves</a:t>
            </a:r>
            <a:r>
              <a:rPr lang="es-CL" sz="1400" dirty="0">
                <a:solidFill>
                  <a:prstClr val="black"/>
                </a:solidFill>
              </a:rPr>
              <a:t>, que alcanzan a $545 millones, dispuestos para la </a:t>
            </a:r>
            <a:r>
              <a:rPr lang="es-CL" sz="1400" dirty="0"/>
              <a:t>fiscalización de la normativa que regula la aprobación, construcción, operación y cierre de proyectos de depósitos de relaves, se observa un gasto de $102 millones (18% de ejecución presupuestaria).</a:t>
            </a:r>
            <a:endParaRPr lang="es-CL" sz="1400" dirty="0">
              <a:solidFill>
                <a:prstClr val="black"/>
              </a:solidFill>
            </a:endParaRPr>
          </a:p>
          <a:p>
            <a:pPr lvl="0" algn="just">
              <a:spcBef>
                <a:spcPts val="0"/>
              </a:spcBef>
            </a:pPr>
            <a:endParaRPr lang="es-CL" sz="1400" dirty="0">
              <a:solidFill>
                <a:prstClr val="black"/>
              </a:solidFill>
            </a:endParaRPr>
          </a:p>
          <a:p>
            <a:pPr algn="just"/>
            <a:endParaRPr lang="es-CL" sz="1600" dirty="0">
              <a:solidFill>
                <a:prstClr val="black"/>
              </a:solidFill>
            </a:endParaRP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MINISTERIO DE MINERÍA</a:t>
            </a:r>
          </a:p>
        </p:txBody>
      </p:sp>
    </p:spTree>
    <p:extLst>
      <p:ext uri="{BB962C8B-B14F-4D97-AF65-F5344CB8AC3E}">
        <p14:creationId xmlns:p14="http://schemas.microsoft.com/office/powerpoint/2010/main" val="3083097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4</a:t>
            </a:fld>
            <a:endParaRPr lang="es-CL">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solidFill>
                  <a:prstClr val="black"/>
                </a:solidFill>
                <a:ea typeface="Verdana" pitchFamily="34" charset="0"/>
                <a:cs typeface="Verdana" pitchFamily="34" charset="0"/>
              </a:rPr>
              <a:t>Principales hallazgos</a:t>
            </a:r>
          </a:p>
          <a:p>
            <a:pPr algn="just"/>
            <a:endParaRPr lang="es-CL" sz="1600" b="1" dirty="0">
              <a:solidFill>
                <a:prstClr val="black"/>
              </a:solidFill>
              <a:ea typeface="Verdana" pitchFamily="34" charset="0"/>
              <a:cs typeface="Verdana" pitchFamily="34" charset="0"/>
            </a:endParaRPr>
          </a:p>
          <a:p>
            <a:pPr marL="363538" lvl="0" indent="-363538" algn="just">
              <a:spcBef>
                <a:spcPts val="0"/>
              </a:spcBef>
              <a:buFont typeface="+mj-lt"/>
              <a:buAutoNum type="arabicPeriod" startAt="6"/>
            </a:pPr>
            <a:r>
              <a:rPr lang="es-CL" sz="1400" dirty="0">
                <a:solidFill>
                  <a:prstClr val="black"/>
                </a:solidFill>
              </a:rPr>
              <a:t>En el Programa Presupuestario Servicio Nacional de Geología y Minería, con  un presupuesto de $15.894 millones, </a:t>
            </a:r>
            <a:r>
              <a:rPr lang="es-CL" sz="1400" dirty="0"/>
              <a:t>presentó un gasto total de $3.977 millones (25% de ejecución).</a:t>
            </a:r>
          </a:p>
          <a:p>
            <a:pPr lvl="0" algn="just">
              <a:spcBef>
                <a:spcPts val="0"/>
              </a:spcBef>
            </a:pPr>
            <a:endParaRPr lang="es-CL" sz="1400" dirty="0">
              <a:solidFill>
                <a:prstClr val="black"/>
              </a:solidFill>
            </a:endParaRPr>
          </a:p>
          <a:p>
            <a:pPr marL="363538" lvl="0" algn="just">
              <a:spcBef>
                <a:spcPts val="0"/>
              </a:spcBef>
            </a:pPr>
            <a:r>
              <a:rPr lang="es-CL" sz="1400" dirty="0">
                <a:solidFill>
                  <a:prstClr val="black"/>
                </a:solidFill>
              </a:rPr>
              <a:t>En cuanto a la deuda flotante, que corresponde a compromisos del año 2018, se observa un gasto de $793 millones, sin </a:t>
            </a:r>
            <a:r>
              <a:rPr lang="es-CL" sz="1400" dirty="0" err="1">
                <a:solidFill>
                  <a:prstClr val="black"/>
                </a:solidFill>
              </a:rPr>
              <a:t>disponibilizarse</a:t>
            </a:r>
            <a:r>
              <a:rPr lang="es-CL" sz="1400" dirty="0">
                <a:solidFill>
                  <a:prstClr val="black"/>
                </a:solidFill>
              </a:rPr>
              <a:t> los recursos a través de Decretos del Ministerio de Hacienda. Si solamente se consideraran los Subtítulos aprobados en la Ley de Presupuestos, es decir, excluyendo la deuda flotante, la ejecución presupuestaria alcanzaría un 20%.</a:t>
            </a:r>
          </a:p>
          <a:p>
            <a:pPr marL="363538" lvl="0" algn="just">
              <a:spcBef>
                <a:spcPts val="0"/>
              </a:spcBef>
            </a:pPr>
            <a:endParaRPr lang="es-CL" sz="1400" dirty="0">
              <a:solidFill>
                <a:prstClr val="black"/>
              </a:solidFill>
            </a:endParaRPr>
          </a:p>
          <a:p>
            <a:pPr marL="342900" lvl="0" indent="-342900" algn="just">
              <a:spcBef>
                <a:spcPts val="0"/>
              </a:spcBef>
              <a:buFont typeface="+mj-lt"/>
              <a:buAutoNum type="arabicPeriod" startAt="7"/>
            </a:pPr>
            <a:r>
              <a:rPr lang="es-CL" sz="1400" dirty="0">
                <a:solidFill>
                  <a:prstClr val="black"/>
                </a:solidFill>
              </a:rPr>
              <a:t>En el Programa Presupuestario Red Nacional de Vigilancia Volcánica, con un presupuesto de $3.742 millones, destinados, entre otros usos, a la </a:t>
            </a:r>
            <a:r>
              <a:rPr lang="es-CL" sz="1400" dirty="0"/>
              <a:t>operación del Observatorio Volcanológico de los Andes del Sur (OVDAS), y a la red de monitoreo de los 45 volcanes, así como también la generación de mapas de riesgo; presenta un gasto total de $860 millones (23% de avance presupuestario). </a:t>
            </a:r>
            <a:r>
              <a:rPr lang="es-CL" sz="1400" dirty="0">
                <a:solidFill>
                  <a:prstClr val="black"/>
                </a:solidFill>
              </a:rPr>
              <a:t> </a:t>
            </a:r>
          </a:p>
          <a:p>
            <a:pPr marL="342900" lvl="0" indent="-342900" algn="just">
              <a:spcBef>
                <a:spcPts val="0"/>
              </a:spcBef>
              <a:buFont typeface="+mj-lt"/>
              <a:buAutoNum type="arabicPeriod" startAt="7"/>
            </a:pPr>
            <a:endParaRPr lang="es-CL" sz="1400" dirty="0">
              <a:solidFill>
                <a:prstClr val="black"/>
              </a:solidFill>
            </a:endParaRPr>
          </a:p>
          <a:p>
            <a:pPr marL="363538" lvl="0" algn="just">
              <a:spcBef>
                <a:spcPts val="0"/>
              </a:spcBef>
            </a:pPr>
            <a:r>
              <a:rPr lang="es-CL" sz="1400" dirty="0">
                <a:solidFill>
                  <a:prstClr val="black"/>
                </a:solidFill>
              </a:rPr>
              <a:t>En cuanto a la deuda flotante, que corresponde a compromisos del año 2018, se observa un gasto de $147 millones, sin </a:t>
            </a:r>
            <a:r>
              <a:rPr lang="es-CL" sz="1400" dirty="0" err="1">
                <a:solidFill>
                  <a:prstClr val="black"/>
                </a:solidFill>
              </a:rPr>
              <a:t>disponibilizarse</a:t>
            </a:r>
            <a:r>
              <a:rPr lang="es-CL" sz="1400" dirty="0">
                <a:solidFill>
                  <a:prstClr val="black"/>
                </a:solidFill>
              </a:rPr>
              <a:t> los recursos a través de Decretos del Ministerio de Hacienda. Si solamente se consideraran los Subtítulos aprobados en la Ley de Presupuestos, es decir, excluyendo la deuda flotante, la ejecución presupuestaria alcanzaría un 19%.</a:t>
            </a:r>
          </a:p>
          <a:p>
            <a:pPr marL="363538" lvl="0" algn="just">
              <a:spcBef>
                <a:spcPts val="0"/>
              </a:spcBef>
            </a:pPr>
            <a:endParaRPr lang="es-CL" sz="1400" dirty="0">
              <a:solidFill>
                <a:prstClr val="black"/>
              </a:solidFill>
            </a:endParaRPr>
          </a:p>
          <a:p>
            <a:pPr marL="363538" lvl="0" algn="just">
              <a:spcBef>
                <a:spcPts val="0"/>
              </a:spcBef>
            </a:pPr>
            <a:endParaRPr lang="es-CL" sz="1400" dirty="0">
              <a:solidFill>
                <a:prstClr val="black"/>
              </a:solidFill>
            </a:endParaRPr>
          </a:p>
          <a:p>
            <a:pPr algn="just"/>
            <a:endParaRPr lang="es-CL" sz="1600" dirty="0">
              <a:solidFill>
                <a:prstClr val="black"/>
              </a:solidFill>
            </a:endParaRP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MINISTERIO DE MINERÍA</a:t>
            </a:r>
          </a:p>
        </p:txBody>
      </p:sp>
    </p:spTree>
    <p:extLst>
      <p:ext uri="{BB962C8B-B14F-4D97-AF65-F5344CB8AC3E}">
        <p14:creationId xmlns:p14="http://schemas.microsoft.com/office/powerpoint/2010/main" val="2470061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5</a:t>
            </a:fld>
            <a:endParaRPr lang="es-CL">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solidFill>
                  <a:prstClr val="black"/>
                </a:solidFill>
                <a:ea typeface="Verdana" pitchFamily="34" charset="0"/>
                <a:cs typeface="Verdana" pitchFamily="34" charset="0"/>
              </a:rPr>
              <a:t>Principales hallazgos</a:t>
            </a:r>
          </a:p>
          <a:p>
            <a:pPr algn="just"/>
            <a:endParaRPr lang="es-CL" sz="1600" b="1" dirty="0">
              <a:solidFill>
                <a:prstClr val="black"/>
              </a:solidFill>
              <a:ea typeface="Verdana" pitchFamily="34" charset="0"/>
              <a:cs typeface="Verdana" pitchFamily="34" charset="0"/>
            </a:endParaRPr>
          </a:p>
          <a:p>
            <a:pPr marL="363538" lvl="0" indent="-363538" algn="just">
              <a:spcBef>
                <a:spcPts val="0"/>
              </a:spcBef>
              <a:buFont typeface="+mj-lt"/>
              <a:buAutoNum type="arabicPeriod" startAt="8"/>
            </a:pPr>
            <a:r>
              <a:rPr lang="es-CL" sz="1400" dirty="0">
                <a:solidFill>
                  <a:prstClr val="black"/>
                </a:solidFill>
              </a:rPr>
              <a:t>En el Programa Presupuestario Plan Nacional de Geología, con un presupuesto de $4.286 millones, </a:t>
            </a:r>
            <a:r>
              <a:rPr lang="es-CL" sz="1400" dirty="0"/>
              <a:t>que  considera la producción de mapas de geología básica, geofísica y geoquímica, con la publicación de 5 nuevas cartas de geología, se gastó un total de $1.244 millones (29% de ejecución).</a:t>
            </a:r>
          </a:p>
          <a:p>
            <a:pPr lvl="0" algn="just">
              <a:spcBef>
                <a:spcPts val="0"/>
              </a:spcBef>
            </a:pPr>
            <a:endParaRPr lang="es-CL" sz="1400" dirty="0">
              <a:solidFill>
                <a:prstClr val="black"/>
              </a:solidFill>
            </a:endParaRPr>
          </a:p>
          <a:p>
            <a:pPr marL="363538" lvl="0" algn="just">
              <a:spcBef>
                <a:spcPts val="0"/>
              </a:spcBef>
            </a:pPr>
            <a:r>
              <a:rPr lang="es-CL" sz="1400" dirty="0">
                <a:solidFill>
                  <a:prstClr val="black"/>
                </a:solidFill>
              </a:rPr>
              <a:t>En cuanto a la deuda flotante, que corresponde a compromisos del año 2018, se observa un gasto de $398 millones, sin </a:t>
            </a:r>
            <a:r>
              <a:rPr lang="es-CL" sz="1400" dirty="0" err="1">
                <a:solidFill>
                  <a:prstClr val="black"/>
                </a:solidFill>
              </a:rPr>
              <a:t>disponibilizarse</a:t>
            </a:r>
            <a:r>
              <a:rPr lang="es-CL" sz="1400" dirty="0">
                <a:solidFill>
                  <a:prstClr val="black"/>
                </a:solidFill>
              </a:rPr>
              <a:t> los recursos a través de Decretos del Ministerio de Hacienda. Si solamente se consideraran los Subtítulos aprobados en la Ley de Presupuestos, es decir, excluyendo la deuda flotante, la ejecución presupuestaria alcanzaría un 19%.</a:t>
            </a:r>
          </a:p>
          <a:p>
            <a:pPr marL="363538" lvl="0" algn="just">
              <a:spcBef>
                <a:spcPts val="0"/>
              </a:spcBef>
            </a:pPr>
            <a:endParaRPr lang="es-CL" sz="1400" dirty="0">
              <a:solidFill>
                <a:prstClr val="black"/>
              </a:solidFill>
            </a:endParaRPr>
          </a:p>
          <a:p>
            <a:pPr marL="342900" lvl="0" indent="-342900" algn="just">
              <a:spcBef>
                <a:spcPts val="0"/>
              </a:spcBef>
              <a:buFont typeface="+mj-lt"/>
              <a:buAutoNum type="arabicPeriod" startAt="9"/>
            </a:pPr>
            <a:r>
              <a:rPr lang="es-CL" sz="1400" dirty="0">
                <a:solidFill>
                  <a:prstClr val="black"/>
                </a:solidFill>
              </a:rPr>
              <a:t>En el Programa Presupuestario de Seguridad Minera, con un presupuesto de $4.689millones, destinados, entre otras prioridades, a ejecutar aproximadamente 12.500 fiscalizaciones en seguridad minera, y en faenas e instalaciones, con 70 fiscalizadores, el gasto total alcanzó los $1.297 millones (27% de ejecución presupuestaria). </a:t>
            </a:r>
          </a:p>
          <a:p>
            <a:pPr marL="342900" lvl="0" indent="-342900" algn="just">
              <a:spcBef>
                <a:spcPts val="0"/>
              </a:spcBef>
              <a:buFont typeface="+mj-lt"/>
              <a:buAutoNum type="arabicPeriod" startAt="9"/>
            </a:pPr>
            <a:endParaRPr lang="es-CL" sz="1400" dirty="0">
              <a:solidFill>
                <a:prstClr val="black"/>
              </a:solidFill>
            </a:endParaRPr>
          </a:p>
          <a:p>
            <a:pPr marL="363538" lvl="0" algn="just">
              <a:spcBef>
                <a:spcPts val="0"/>
              </a:spcBef>
            </a:pPr>
            <a:r>
              <a:rPr lang="es-CL" sz="1400" dirty="0">
                <a:solidFill>
                  <a:prstClr val="black"/>
                </a:solidFill>
              </a:rPr>
              <a:t>En cuanto a la deuda flotante, que corresponde a compromisos del año 2018, se observa un gasto de $112 millones, sin </a:t>
            </a:r>
            <a:r>
              <a:rPr lang="es-CL" sz="1400" dirty="0" err="1">
                <a:solidFill>
                  <a:prstClr val="black"/>
                </a:solidFill>
              </a:rPr>
              <a:t>disponibilizarse</a:t>
            </a:r>
            <a:r>
              <a:rPr lang="es-CL" sz="1400" dirty="0">
                <a:solidFill>
                  <a:prstClr val="black"/>
                </a:solidFill>
              </a:rPr>
              <a:t> los recursos a través de Decretos del Ministerio de Hacienda. Si solamente se consideraran los Subtítulos aprobados en la Ley de Presupuestos, es decir, excluyendo la deuda flotante, la ejecución presupuestaria alcanzaría un 25%.</a:t>
            </a:r>
          </a:p>
          <a:p>
            <a:pPr marL="363538" lvl="0" algn="just">
              <a:spcBef>
                <a:spcPts val="0"/>
              </a:spcBef>
            </a:pPr>
            <a:endParaRPr lang="es-CL" sz="1400" dirty="0">
              <a:solidFill>
                <a:prstClr val="black"/>
              </a:solidFill>
            </a:endParaRPr>
          </a:p>
          <a:p>
            <a:pPr marL="363538" lvl="0" algn="just">
              <a:spcBef>
                <a:spcPts val="0"/>
              </a:spcBef>
            </a:pPr>
            <a:endParaRPr lang="es-CL" sz="1400" dirty="0">
              <a:solidFill>
                <a:prstClr val="black"/>
              </a:solidFill>
            </a:endParaRPr>
          </a:p>
          <a:p>
            <a:pPr algn="just"/>
            <a:endParaRPr lang="es-CL" sz="1600" dirty="0">
              <a:solidFill>
                <a:prstClr val="black"/>
              </a:solidFill>
            </a:endParaRP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MINISTERIO DE MINERÍA</a:t>
            </a:r>
          </a:p>
        </p:txBody>
      </p:sp>
    </p:spTree>
    <p:extLst>
      <p:ext uri="{BB962C8B-B14F-4D97-AF65-F5344CB8AC3E}">
        <p14:creationId xmlns:p14="http://schemas.microsoft.com/office/powerpoint/2010/main" val="1150714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6</a:t>
            </a:fld>
            <a:endParaRPr lang="es-CL">
              <a:solidFill>
                <a:prstClr val="black">
                  <a:tint val="75000"/>
                </a:prstClr>
              </a:solidFill>
            </a:endParaRP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MINISTERIO DE MINERÍA</a:t>
            </a:r>
          </a:p>
        </p:txBody>
      </p:sp>
      <p:sp>
        <p:nvSpPr>
          <p:cNvPr id="6" name="3 Marcador de pie de página"/>
          <p:cNvSpPr>
            <a:spLocks noGrp="1"/>
          </p:cNvSpPr>
          <p:nvPr>
            <p:ph type="ftr" sz="quarter" idx="11"/>
          </p:nvPr>
        </p:nvSpPr>
        <p:spPr>
          <a:xfrm>
            <a:off x="724272" y="5509603"/>
            <a:ext cx="7695456" cy="365125"/>
          </a:xfrm>
        </p:spPr>
        <p:txBody>
          <a:bodyPr/>
          <a:lstStyle/>
          <a:p>
            <a:pPr algn="ctr"/>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graphicFrame>
        <p:nvGraphicFramePr>
          <p:cNvPr id="9" name="Gráfico 8">
            <a:extLst>
              <a:ext uri="{FF2B5EF4-FFF2-40B4-BE49-F238E27FC236}">
                <a16:creationId xmlns:a16="http://schemas.microsoft.com/office/drawing/2014/main" id="{F5B96EF4-D210-450E-9229-FF58BFC9CF8B}"/>
              </a:ext>
            </a:extLst>
          </p:cNvPr>
          <p:cNvGraphicFramePr>
            <a:graphicFrameLocks/>
          </p:cNvGraphicFramePr>
          <p:nvPr>
            <p:extLst>
              <p:ext uri="{D42A27DB-BD31-4B8C-83A1-F6EECF244321}">
                <p14:modId xmlns:p14="http://schemas.microsoft.com/office/powerpoint/2010/main" val="792313123"/>
              </p:ext>
            </p:extLst>
          </p:nvPr>
        </p:nvGraphicFramePr>
        <p:xfrm>
          <a:off x="1115616" y="1844824"/>
          <a:ext cx="6768751" cy="35953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540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7</a:t>
            </a:fld>
            <a:endParaRPr lang="es-CL">
              <a:solidFill>
                <a:prstClr val="black">
                  <a:tint val="75000"/>
                </a:prstClr>
              </a:solidFill>
            </a:endParaRP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MINISTERIO DE MINERÍA</a:t>
            </a:r>
          </a:p>
        </p:txBody>
      </p:sp>
      <p:sp>
        <p:nvSpPr>
          <p:cNvPr id="6" name="3 Marcador de pie de página"/>
          <p:cNvSpPr>
            <a:spLocks noGrp="1"/>
          </p:cNvSpPr>
          <p:nvPr>
            <p:ph type="ftr" sz="quarter" idx="11"/>
          </p:nvPr>
        </p:nvSpPr>
        <p:spPr>
          <a:xfrm>
            <a:off x="1079611" y="5319361"/>
            <a:ext cx="6984777" cy="365125"/>
          </a:xfrm>
        </p:spPr>
        <p:txBody>
          <a:bodyPr/>
          <a:lstStyle/>
          <a:p>
            <a:pPr algn="ctr"/>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graphicFrame>
        <p:nvGraphicFramePr>
          <p:cNvPr id="10" name="Gráfico 9">
            <a:extLst>
              <a:ext uri="{FF2B5EF4-FFF2-40B4-BE49-F238E27FC236}">
                <a16:creationId xmlns:a16="http://schemas.microsoft.com/office/drawing/2014/main" id="{2D9FA7FC-368D-46C1-9480-6A13614D7F7C}"/>
              </a:ext>
            </a:extLst>
          </p:cNvPr>
          <p:cNvGraphicFramePr>
            <a:graphicFrameLocks/>
          </p:cNvGraphicFramePr>
          <p:nvPr>
            <p:extLst>
              <p:ext uri="{D42A27DB-BD31-4B8C-83A1-F6EECF244321}">
                <p14:modId xmlns:p14="http://schemas.microsoft.com/office/powerpoint/2010/main" val="1806493096"/>
              </p:ext>
            </p:extLst>
          </p:nvPr>
        </p:nvGraphicFramePr>
        <p:xfrm>
          <a:off x="1547664" y="1916833"/>
          <a:ext cx="5976664" cy="31428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0410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8</a:t>
            </a:fld>
            <a:endParaRPr lang="es-CL">
              <a:solidFill>
                <a:prstClr val="black">
                  <a:tint val="75000"/>
                </a:prstClr>
              </a:solidFill>
            </a:endParaRP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MINISTERIO DE MINERÍA</a:t>
            </a:r>
          </a:p>
        </p:txBody>
      </p:sp>
      <p:sp>
        <p:nvSpPr>
          <p:cNvPr id="6" name="3 Marcador de pie de página"/>
          <p:cNvSpPr>
            <a:spLocks noGrp="1"/>
          </p:cNvSpPr>
          <p:nvPr>
            <p:ph type="ftr" sz="quarter" idx="11"/>
          </p:nvPr>
        </p:nvSpPr>
        <p:spPr>
          <a:xfrm>
            <a:off x="692968" y="5454423"/>
            <a:ext cx="7758063" cy="365125"/>
          </a:xfrm>
        </p:spPr>
        <p:txBody>
          <a:bodyPr/>
          <a:lstStyle/>
          <a:p>
            <a:pPr algn="ctr"/>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graphicFrame>
        <p:nvGraphicFramePr>
          <p:cNvPr id="7"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3039634115"/>
              </p:ext>
            </p:extLst>
          </p:nvPr>
        </p:nvGraphicFramePr>
        <p:xfrm>
          <a:off x="539551" y="1520643"/>
          <a:ext cx="7911479" cy="39337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75890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9</a:t>
            </a:fld>
            <a:endParaRPr lang="es-CL">
              <a:solidFill>
                <a:prstClr val="black">
                  <a:tint val="75000"/>
                </a:prstClr>
              </a:solidFill>
            </a:endParaRP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17 MINISTERIO DE MINERÍA</a:t>
            </a:r>
          </a:p>
        </p:txBody>
      </p:sp>
      <p:sp>
        <p:nvSpPr>
          <p:cNvPr id="12" name="3 Marcador de pie de página"/>
          <p:cNvSpPr>
            <a:spLocks noGrp="1"/>
          </p:cNvSpPr>
          <p:nvPr>
            <p:ph type="ftr" sz="quarter" idx="11"/>
          </p:nvPr>
        </p:nvSpPr>
        <p:spPr>
          <a:xfrm>
            <a:off x="692966" y="5548150"/>
            <a:ext cx="7758063" cy="365125"/>
          </a:xfrm>
        </p:spPr>
        <p:txBody>
          <a:bodyPr/>
          <a:lstStyle/>
          <a:p>
            <a:pPr algn="ctr"/>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graphicFrame>
        <p:nvGraphicFramePr>
          <p:cNvPr id="7"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4115399004"/>
              </p:ext>
            </p:extLst>
          </p:nvPr>
        </p:nvGraphicFramePr>
        <p:xfrm>
          <a:off x="723830" y="1575763"/>
          <a:ext cx="7758063" cy="38318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75894932"/>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736</TotalTime>
  <Words>2934</Words>
  <Application>Microsoft Office PowerPoint</Application>
  <PresentationFormat>Presentación en pantalla (4:3)</PresentationFormat>
  <Paragraphs>1152</Paragraphs>
  <Slides>18</Slides>
  <Notes>6</Notes>
  <HiddenSlides>0</HiddenSlides>
  <MMClips>0</MMClips>
  <ScaleCrop>false</ScaleCrop>
  <HeadingPairs>
    <vt:vector size="6" baseType="variant">
      <vt:variant>
        <vt:lpstr>Fuentes usadas</vt:lpstr>
      </vt:variant>
      <vt:variant>
        <vt:i4>2</vt:i4>
      </vt:variant>
      <vt:variant>
        <vt:lpstr>Tema</vt:lpstr>
      </vt:variant>
      <vt:variant>
        <vt:i4>7</vt:i4>
      </vt:variant>
      <vt:variant>
        <vt:lpstr>Títulos de diapositiva</vt:lpstr>
      </vt:variant>
      <vt:variant>
        <vt:i4>18</vt:i4>
      </vt:variant>
    </vt:vector>
  </HeadingPairs>
  <TitlesOfParts>
    <vt:vector size="27" baseType="lpstr">
      <vt:lpstr>Arial</vt:lpstr>
      <vt:lpstr>Calibri</vt:lpstr>
      <vt:lpstr>1_Tema de Office</vt:lpstr>
      <vt:lpstr>16_Tema de Office</vt:lpstr>
      <vt:lpstr>2_Tema de Office</vt:lpstr>
      <vt:lpstr>3_Tema de Office</vt:lpstr>
      <vt:lpstr>4_Tema de Office</vt:lpstr>
      <vt:lpstr>17_Tema de Office</vt:lpstr>
      <vt:lpstr>5_Tema de Office</vt:lpstr>
      <vt:lpstr>EJECUCIÓN ACUMULADA DE GASTOS PRESUPUESTARIOS AL MES DE MARZO DE 2019 PARTIDA 17: MINISTERIO DE MINERÍA</vt:lpstr>
      <vt:lpstr>EJECUCIÓN ACUMULADA DE GASTOS A MARZO DE 2019  PARTIDA 17 MINISTERIO DE MINERÍA</vt:lpstr>
      <vt:lpstr>EJECUCIÓN ACUMULADA DE GASTOS A MARZO DE 2019  PARTIDA 17 MINISTERIO DE MINERÍA</vt:lpstr>
      <vt:lpstr>EJECUCIÓN ACUMULADA DE GASTOS A MARZO DE 2019  PARTIDA 17 MINISTERIO DE MINERÍA</vt:lpstr>
      <vt:lpstr>EJECUCIÓN ACUMULADA DE GASTOS A MARZO DE 2019  PARTIDA 17 MINISTERIO DE MINERÍA</vt:lpstr>
      <vt:lpstr>EJECUCIÓN ACUMULADA DE GASTOS A MARZO DE 2019  PARTIDA 17 MINISTERIO DE MINERÍA</vt:lpstr>
      <vt:lpstr>EJECUCIÓN ACUMULADA DE GASTOS A MARZO DE 2019  PARTIDA 17 MINISTERIO DE MINERÍA</vt:lpstr>
      <vt:lpstr>EJECUCIÓN ACUMULADA DE GASTOS A MARZO DE 2019  PARTIDA 17 MINISTERIO DE MINERÍA</vt:lpstr>
      <vt:lpstr>EJECUCIÓN ACUMULADA DE GASTOS A MARZO DE 2019  PARTIDA 17 MINISTERIO DE MINERÍA</vt:lpstr>
      <vt:lpstr>EJECUCIÓN ACUMULADA DE GASTOS A MARZO DE 2019  PARTIDA 17 MINISTERIO DE MINERÍA</vt:lpstr>
      <vt:lpstr>EJECUCIÓN ACUMULADA DE GASTOS A MARZO DE 2019  PARTIDA 17 RESUMEN POR CAPÍTULOS</vt:lpstr>
      <vt:lpstr>EJECUCIÓN ACUMULADA DE GASTOS A MARZO DE 2019  PARTIDA 17. CAPÍTULO 01. PROGRAMA 01:  SECRETARÍA Y ADMINISTRACIÓN GENERAL</vt:lpstr>
      <vt:lpstr>EJECUCIÓN ACUMULADA DE GASTOS A MARZO DE 2019  PARTIDA 17. CAPÍTULO 01. PROGRAMA 02:  FOMENTO DE LA PEQUEÑA Y MEDIANA MINERÍA</vt:lpstr>
      <vt:lpstr>EJECUCIÓN ACUMULADA DE GASTOS A MARZO DE 2019  PARTIDA 17. CAPÍTULO 02. PROGRAMA 01:  COMISIÓN CHILENA DEL COBRE</vt:lpstr>
      <vt:lpstr>EJECUCIÓN ACUMULADA DE GASTOS A MARZO DE 2019  PARTIDA 17. CAPÍTULO 03. PROGRAMA 01:  SERVICIO NACIONAL DE GEOLOGÍA Y MINERÍA</vt:lpstr>
      <vt:lpstr>EJECUCIÓN ACUMULADA DE GASTOS A MARZO DE 2019  PARTIDA 17. CAPÍTULO 03. PROGRAMA 02:  RED NACIONAL DE VIGILANCIA VOLCÁNICA</vt:lpstr>
      <vt:lpstr>EJECUCIÓN ACUMULADA DE GASTOS A MARZO DE 2019  PARTIDA 17. CAPÍTULO 03. PROGRAMA 03:  PLAN NACIONAL DE GEOLOGÍA</vt:lpstr>
      <vt:lpstr>EJECUCIÓN ACUMULADA DE GASTOS A MARZO DE 2019  PARTIDA 17. CAPÍTULO 03. PROGRAMA 04:  PROGRAMA DE SEGURIDAD MINERA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EJECUCIÓN PRESUPUESTARIA DE GASTOS ACUMULADA AL MES DE JUNIO DE 2016 PARTIDA 17: MINISTERIO DE MINERÍA</dc:title>
  <dc:creator>Ruben Catalan</dc:creator>
  <cp:lastModifiedBy>Presupuesto</cp:lastModifiedBy>
  <cp:revision>66</cp:revision>
  <cp:lastPrinted>2019-05-14T15:29:49Z</cp:lastPrinted>
  <dcterms:created xsi:type="dcterms:W3CDTF">2016-08-01T14:34:00Z</dcterms:created>
  <dcterms:modified xsi:type="dcterms:W3CDTF">2019-05-14T16:56:54Z</dcterms:modified>
</cp:coreProperties>
</file>