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37"/>
  </p:notesMasterIdLst>
  <p:handoutMasterIdLst>
    <p:handoutMasterId r:id="rId38"/>
  </p:handoutMasterIdLst>
  <p:sldIdLst>
    <p:sldId id="256" r:id="rId10"/>
    <p:sldId id="298" r:id="rId11"/>
    <p:sldId id="299" r:id="rId12"/>
    <p:sldId id="321" r:id="rId13"/>
    <p:sldId id="317" r:id="rId14"/>
    <p:sldId id="318" r:id="rId15"/>
    <p:sldId id="316" r:id="rId16"/>
    <p:sldId id="319" r:id="rId17"/>
    <p:sldId id="264" r:id="rId18"/>
    <p:sldId id="263" r:id="rId19"/>
    <p:sldId id="265" r:id="rId20"/>
    <p:sldId id="300" r:id="rId21"/>
    <p:sldId id="301" r:id="rId22"/>
    <p:sldId id="302" r:id="rId23"/>
    <p:sldId id="303" r:id="rId24"/>
    <p:sldId id="304" r:id="rId25"/>
    <p:sldId id="320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27-05-2019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27-05-2019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27-05-2019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27-05-2019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27-05-2019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27-05-2019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27-05-2019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27-05-2019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27-05-2019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27-05-2019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27-05-2019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27-05-2019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27-05-2019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27-05-2019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27-05-2019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27-05-2019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27-05-2019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64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73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0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37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09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59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27-05-2019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17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7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04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1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262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98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82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89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60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8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27-05-2019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68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83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87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95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21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707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966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8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5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27-05-2019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77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30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8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85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03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88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434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307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260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3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27-05-2019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46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262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942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26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83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12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005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771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62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7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27-05-2019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40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53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633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50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09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50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5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097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13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30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27-05-2019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335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433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263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078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697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035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01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061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407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2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27-05-2019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060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35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88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3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88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104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988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948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97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27-05-2019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Picture 2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6806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27-05-2019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55" name="Picture 20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221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609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66" y="-1399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93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633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517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6806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5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681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751" name="Picture 1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30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847" name="Picture 1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8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2896" name="Picture 12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61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9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</a:t>
            </a:r>
            <a:r>
              <a:rPr lang="es-CL" sz="2000" b="1" dirty="0" smtClean="0">
                <a:solidFill>
                  <a:prstClr val="black"/>
                </a:solidFill>
              </a:rPr>
              <a:t>MARZO </a:t>
            </a:r>
            <a:r>
              <a:rPr lang="es-CL" sz="2000" b="1" dirty="0">
                <a:solidFill>
                  <a:prstClr val="black"/>
                </a:solidFill>
              </a:rPr>
              <a:t>DE 2019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15: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DEL TRABAJO Y PREVISIÓN SOCIAL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002204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</a:t>
            </a:r>
            <a:r>
              <a:rPr lang="es-CL" sz="1200" dirty="0" smtClean="0"/>
              <a:t>mayo </a:t>
            </a:r>
            <a:r>
              <a:rPr lang="es-CL" sz="1200" dirty="0"/>
              <a:t>de 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44" name="Picture 1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1" y="548680"/>
            <a:ext cx="552503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93608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67500" y="136240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RESUMEN POR CAPÍTULOS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111347"/>
              </p:ext>
            </p:extLst>
          </p:nvPr>
        </p:nvGraphicFramePr>
        <p:xfrm>
          <a:off x="414337" y="1700808"/>
          <a:ext cx="8262120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8" name="Hoja de cálculo" r:id="rId4" imgW="8420010" imgH="3171943" progId="Excel.Sheet.8">
                  <p:embed/>
                </p:oleObj>
              </mc:Choice>
              <mc:Fallback>
                <p:oleObj name="Hoja de cálculo" r:id="rId4" imgW="8420010" imgH="317194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00808"/>
                        <a:ext cx="8262120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08" y="573325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6915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01. PROGRAMA 01: SUBSECRETARÍA DEL TRABAJO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664271"/>
              </p:ext>
            </p:extLst>
          </p:nvPr>
        </p:nvGraphicFramePr>
        <p:xfrm>
          <a:off x="376915" y="1700808"/>
          <a:ext cx="8299541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3" name="Hoja de cálculo" r:id="rId3" imgW="7839097" imgH="3991001" progId="Excel.Sheet.8">
                  <p:embed/>
                </p:oleObj>
              </mc:Choice>
              <mc:Fallback>
                <p:oleObj name="Hoja de cálculo" r:id="rId3" imgW="7839097" imgH="399100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6915" y="1700808"/>
                        <a:ext cx="8299541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44522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01. PROGRAMA 03: PROEMPLEO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51191"/>
              </p:ext>
            </p:extLst>
          </p:nvPr>
        </p:nvGraphicFramePr>
        <p:xfrm>
          <a:off x="386224" y="1700808"/>
          <a:ext cx="8290232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7" name="Hoja de cálculo" r:id="rId3" imgW="8124892" imgH="3686293" progId="Excel.Sheet.8">
                  <p:embed/>
                </p:oleObj>
              </mc:Choice>
              <mc:Fallback>
                <p:oleObj name="Hoja de cálculo" r:id="rId3" imgW="8124892" imgH="368629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00808"/>
                        <a:ext cx="8290232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402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22920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02. PROGRAMA 01: DIRECCIÓN DEL TRABAJO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082849"/>
              </p:ext>
            </p:extLst>
          </p:nvPr>
        </p:nvGraphicFramePr>
        <p:xfrm>
          <a:off x="386224" y="1657350"/>
          <a:ext cx="822960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0" name="Hoja de cálculo" r:id="rId3" imgW="7581990" imgH="3543339" progId="Excel.Sheet.8">
                  <p:embed/>
                </p:oleObj>
              </mc:Choice>
              <mc:Fallback>
                <p:oleObj name="Hoja de cálculo" r:id="rId3" imgW="7581990" imgH="354333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657350"/>
                        <a:ext cx="8229600" cy="354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109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2135" y="486407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03. PROGRAMA 01: SUBSECRETARÍA DE PREVISIÓN SOCIAL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992319"/>
              </p:ext>
            </p:extLst>
          </p:nvPr>
        </p:nvGraphicFramePr>
        <p:xfrm>
          <a:off x="386224" y="1720577"/>
          <a:ext cx="8229600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6" name="Hoja de cálculo" r:id="rId3" imgW="8039190" imgH="3076522" progId="Excel.Sheet.8">
                  <p:embed/>
                </p:oleObj>
              </mc:Choice>
              <mc:Fallback>
                <p:oleObj name="Hoja de cálculo" r:id="rId3" imgW="8039190" imgH="307652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20577"/>
                        <a:ext cx="8229600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059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544522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749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04. PROGRAMA 01: DIRECCIÓN DE CRÉDITO PRENDARIO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234855"/>
              </p:ext>
            </p:extLst>
          </p:nvPr>
        </p:nvGraphicFramePr>
        <p:xfrm>
          <a:off x="386224" y="1687041"/>
          <a:ext cx="822960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0" name="Hoja de cálculo" r:id="rId3" imgW="7820092" imgH="3686293" progId="Excel.Sheet.8">
                  <p:embed/>
                </p:oleObj>
              </mc:Choice>
              <mc:Fallback>
                <p:oleObj name="Hoja de cálculo" r:id="rId3" imgW="7820092" imgH="368629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687041"/>
                        <a:ext cx="8229600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768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5445224"/>
            <a:ext cx="8406135" cy="221109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05. PROGRAMA 01: SERVICIO NACIONAL DE CPACITACIÓN Y EMPLEO</a:t>
            </a:r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xmlns="" id="{A18772DC-1E36-4569-8538-D4F5C000A000}"/>
              </a:ext>
            </a:extLst>
          </p:cNvPr>
          <p:cNvSpPr txBox="1">
            <a:spLocks/>
          </p:cNvSpPr>
          <p:nvPr/>
        </p:nvSpPr>
        <p:spPr>
          <a:xfrm>
            <a:off x="386224" y="1401130"/>
            <a:ext cx="8229600" cy="2329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1 de 2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925308"/>
              </p:ext>
            </p:extLst>
          </p:nvPr>
        </p:nvGraphicFramePr>
        <p:xfrm>
          <a:off x="386224" y="1706091"/>
          <a:ext cx="8290232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6" name="Hoja de cálculo" r:id="rId3" imgW="8496390" imgH="3667138" progId="Excel.Sheet.8">
                  <p:embed/>
                </p:oleObj>
              </mc:Choice>
              <mc:Fallback>
                <p:oleObj name="Hoja de cálculo" r:id="rId3" imgW="8496390" imgH="366713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06091"/>
                        <a:ext cx="8290232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454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005064"/>
            <a:ext cx="8406135" cy="221109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05. PROGRAMA 01: SERVICIO NACIONAL DE CPACITACIÓN Y EMPLEO</a:t>
            </a:r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xmlns="" id="{E7CB1C63-A6E0-4973-9D25-EE4590044139}"/>
              </a:ext>
            </a:extLst>
          </p:cNvPr>
          <p:cNvSpPr txBox="1">
            <a:spLocks/>
          </p:cNvSpPr>
          <p:nvPr/>
        </p:nvSpPr>
        <p:spPr>
          <a:xfrm>
            <a:off x="386224" y="1401130"/>
            <a:ext cx="8229600" cy="2211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2 de 2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16232"/>
              </p:ext>
            </p:extLst>
          </p:nvPr>
        </p:nvGraphicFramePr>
        <p:xfrm>
          <a:off x="386224" y="1772816"/>
          <a:ext cx="8290232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4" name="Hoja de cálculo" r:id="rId3" imgW="8496390" imgH="2143243" progId="Excel.Sheet.8">
                  <p:embed/>
                </p:oleObj>
              </mc:Choice>
              <mc:Fallback>
                <p:oleObj name="Hoja de cálculo" r:id="rId3" imgW="8496390" imgH="214324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72816"/>
                        <a:ext cx="8290232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7859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936083"/>
            <a:ext cx="8406135" cy="29311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06. PROGRAMA 01: SUPERINTENDENCIA DE SEGURIDAD SOCIAL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226029"/>
              </p:ext>
            </p:extLst>
          </p:nvPr>
        </p:nvGraphicFramePr>
        <p:xfrm>
          <a:off x="386224" y="1700808"/>
          <a:ext cx="8229600" cy="319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9" name="Hoja de cálculo" r:id="rId3" imgW="7848779" imgH="3190744" progId="Excel.Sheet.8">
                  <p:embed/>
                </p:oleObj>
              </mc:Choice>
              <mc:Fallback>
                <p:oleObj name="Hoja de cálculo" r:id="rId3" imgW="7848779" imgH="319074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00808"/>
                        <a:ext cx="8229600" cy="319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861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08821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698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07. PROGRAMA 01: SUPERINTENDENCIA DE PENSIONES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67211"/>
              </p:ext>
            </p:extLst>
          </p:nvPr>
        </p:nvGraphicFramePr>
        <p:xfrm>
          <a:off x="414336" y="1573113"/>
          <a:ext cx="8229600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3" name="Hoja de cálculo" r:id="rId3" imgW="7820092" imgH="4448241" progId="Excel.Sheet.8">
                  <p:embed/>
                </p:oleObj>
              </mc:Choice>
              <mc:Fallback>
                <p:oleObj name="Hoja de cálculo" r:id="rId3" imgW="7820092" imgH="444824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573113"/>
                        <a:ext cx="8229600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132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 smtClean="0"/>
              <a:t>El presupuesto vigente de la </a:t>
            </a:r>
            <a:r>
              <a:rPr lang="es-CL" sz="1400" dirty="0"/>
              <a:t>Partida 15 Ministerio del Trabajo y Previsión Social, </a:t>
            </a:r>
            <a:r>
              <a:rPr lang="es-CL" sz="1400" dirty="0" smtClean="0"/>
              <a:t>alcanza a $</a:t>
            </a:r>
            <a:r>
              <a:rPr lang="es-CL" sz="1400" dirty="0" smtClean="0"/>
              <a:t>7.804.066 </a:t>
            </a:r>
            <a:r>
              <a:rPr lang="es-CL" sz="1400" dirty="0" smtClean="0"/>
              <a:t>millones. </a:t>
            </a:r>
            <a:r>
              <a:rPr lang="es-CL" sz="1400" b="1" dirty="0" smtClean="0"/>
              <a:t>La ejecución acumulada fue </a:t>
            </a:r>
            <a:r>
              <a:rPr lang="es-CL" sz="1400" b="1" dirty="0"/>
              <a:t>de </a:t>
            </a:r>
            <a:r>
              <a:rPr lang="es-CL" sz="1400" b="1" dirty="0" smtClean="0"/>
              <a:t>$</a:t>
            </a:r>
            <a:r>
              <a:rPr lang="es-CL" sz="1400" b="1" dirty="0" smtClean="0"/>
              <a:t>1.966.116 </a:t>
            </a:r>
            <a:r>
              <a:rPr lang="es-CL" sz="1400" b="1" dirty="0"/>
              <a:t>millones</a:t>
            </a:r>
            <a:r>
              <a:rPr lang="es-CL" sz="1400" dirty="0"/>
              <a:t>, equivalentes a un </a:t>
            </a:r>
            <a:r>
              <a:rPr lang="es-CL" sz="1400" dirty="0" smtClean="0"/>
              <a:t>25% </a:t>
            </a:r>
            <a:r>
              <a:rPr lang="es-CL" sz="1400" dirty="0"/>
              <a:t>del Presupuesto Vigente.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>
                <a:latin typeface="+mn-lt"/>
              </a:rPr>
              <a:t>Respecto a la deuda flotante, se observa que en las instituciones que a continuación se mencionan, se ha procedido a disponer un devengo superior a la autorización de la Ley de Presupuestos, sin observarse decretos que incluyan recursos a esta asignación:</a:t>
            </a:r>
          </a:p>
          <a:p>
            <a:pPr algn="just"/>
            <a:r>
              <a:rPr lang="es-CL" sz="1400" dirty="0"/>
              <a:t> </a:t>
            </a:r>
            <a:r>
              <a:rPr lang="es-CL" sz="1400" dirty="0" smtClean="0"/>
              <a:t>        </a:t>
            </a:r>
            <a:r>
              <a:rPr lang="es-CL" sz="1400" dirty="0" smtClean="0"/>
              <a:t>- </a:t>
            </a:r>
            <a:r>
              <a:rPr lang="es-CL" sz="1400" dirty="0"/>
              <a:t>SENCE, una autorización de $2 millones y un gasto de $1.541 millones</a:t>
            </a:r>
          </a:p>
          <a:p>
            <a:pPr algn="just"/>
            <a:r>
              <a:rPr lang="es-CL" sz="1400" dirty="0"/>
              <a:t>         - Superintendencia de Seguridad Social, </a:t>
            </a:r>
            <a:r>
              <a:rPr lang="es-CL" sz="1400" dirty="0" smtClean="0"/>
              <a:t>una autorización de $ 500 mil y un gasto de $365 millones</a:t>
            </a:r>
          </a:p>
          <a:p>
            <a:pPr algn="just"/>
            <a:r>
              <a:rPr lang="es-CL" sz="1400" dirty="0" smtClean="0"/>
              <a:t>         - Superintendencia de Pensiones</a:t>
            </a:r>
            <a:r>
              <a:rPr lang="es-CL" sz="1400" dirty="0"/>
              <a:t>, una autorización de $ 500 mil y un gasto de </a:t>
            </a:r>
            <a:r>
              <a:rPr lang="es-CL" sz="1400" dirty="0" smtClean="0"/>
              <a:t>$7 </a:t>
            </a:r>
            <a:r>
              <a:rPr lang="es-CL" sz="1400" dirty="0"/>
              <a:t>millones</a:t>
            </a:r>
          </a:p>
          <a:p>
            <a:pPr algn="just"/>
            <a:r>
              <a:rPr lang="es-CL" sz="1400" dirty="0" smtClean="0"/>
              <a:t>         </a:t>
            </a:r>
            <a:r>
              <a:rPr lang="es-CL" sz="1400" dirty="0"/>
              <a:t>- CAPREDENA 01, una autorización de $ 2 millones y un gasto de $5.875 millones</a:t>
            </a:r>
          </a:p>
          <a:p>
            <a:pPr algn="just"/>
            <a:endParaRPr lang="es-CL" sz="1400" dirty="0"/>
          </a:p>
          <a:p>
            <a:pPr marL="342900" indent="-342900" algn="just">
              <a:buFont typeface="+mj-lt"/>
              <a:buAutoNum type="arabicPeriod" startAt="3"/>
            </a:pPr>
            <a:r>
              <a:rPr lang="es-CL" sz="1400" dirty="0"/>
              <a:t>En el </a:t>
            </a:r>
            <a:r>
              <a:rPr lang="es-CL" sz="1400" b="1" dirty="0"/>
              <a:t>Pilar Solidario de la Reforma Previsional</a:t>
            </a:r>
            <a:r>
              <a:rPr lang="es-CL" sz="1400" dirty="0"/>
              <a:t>, la PBS de Vejez presentó una ejecución de un </a:t>
            </a:r>
            <a:r>
              <a:rPr lang="es-CL" sz="1400" dirty="0" smtClean="0"/>
              <a:t>24%, </a:t>
            </a:r>
            <a:r>
              <a:rPr lang="es-CL" sz="1400" dirty="0"/>
              <a:t>con un total gastado de </a:t>
            </a:r>
            <a:r>
              <a:rPr lang="es-CL" sz="1400" dirty="0" smtClean="0"/>
              <a:t>$131.663 </a:t>
            </a:r>
            <a:r>
              <a:rPr lang="es-CL" sz="1400" dirty="0"/>
              <a:t>millones, y la PBS de Invalidez alcanzó un gasto de </a:t>
            </a:r>
            <a:r>
              <a:rPr lang="es-CL" sz="1400" dirty="0" smtClean="0"/>
              <a:t>$59.7512 </a:t>
            </a:r>
            <a:r>
              <a:rPr lang="es-CL" sz="1400" dirty="0"/>
              <a:t>millones </a:t>
            </a:r>
            <a:r>
              <a:rPr lang="es-CL" sz="1400" dirty="0" smtClean="0"/>
              <a:t>(24% </a:t>
            </a:r>
            <a:r>
              <a:rPr lang="es-CL" sz="1400" dirty="0"/>
              <a:t>de ejecución).</a:t>
            </a:r>
          </a:p>
          <a:p>
            <a:pPr marL="342900" indent="-342900" algn="just">
              <a:buFont typeface="+mj-lt"/>
              <a:buAutoNum type="arabicPeriod" startAt="3"/>
            </a:pPr>
            <a:endParaRPr lang="es-CL" sz="1400" dirty="0"/>
          </a:p>
          <a:p>
            <a:pPr marL="342900" indent="-342900" algn="just">
              <a:buFont typeface="+mj-lt"/>
              <a:buAutoNum type="arabicPeriod" startAt="3"/>
            </a:pPr>
            <a:r>
              <a:rPr lang="es-CL" sz="1400" dirty="0"/>
              <a:t>Programas</a:t>
            </a:r>
            <a:r>
              <a:rPr lang="es-CL" sz="1400" b="1" dirty="0"/>
              <a:t> de Empleo</a:t>
            </a:r>
            <a:r>
              <a:rPr lang="es-CL" sz="1400" dirty="0"/>
              <a:t>: el PROEMPLEO, alcanzó un </a:t>
            </a:r>
            <a:r>
              <a:rPr lang="es-CL" sz="1400" dirty="0" smtClean="0"/>
              <a:t>42% </a:t>
            </a:r>
            <a:r>
              <a:rPr lang="es-CL" sz="1400" dirty="0"/>
              <a:t>de ejecución presupuestaria sobre los recursos vigentes (con un gasto de </a:t>
            </a:r>
            <a:r>
              <a:rPr lang="es-CL" sz="1400" dirty="0" smtClean="0"/>
              <a:t>$19.405 </a:t>
            </a:r>
            <a:r>
              <a:rPr lang="es-CL" sz="1400" dirty="0"/>
              <a:t>millones); el Subsidio al Empleo (Ley N° 20.338) presentó un gasto total de </a:t>
            </a:r>
            <a:r>
              <a:rPr lang="es-CL" sz="1400" dirty="0" smtClean="0"/>
              <a:t>$4.107 </a:t>
            </a:r>
            <a:r>
              <a:rPr lang="es-CL" sz="1400" dirty="0"/>
              <a:t>millones, que significó un avance presupuestario de un </a:t>
            </a:r>
            <a:r>
              <a:rPr lang="es-CL" sz="1400" dirty="0" smtClean="0"/>
              <a:t>5%; </a:t>
            </a:r>
            <a:r>
              <a:rPr lang="es-CL" sz="1400" dirty="0"/>
              <a:t>y el Subsidio al Empleo de la Mujer (Ley N° 20.595) alcanzó un gasto total de </a:t>
            </a:r>
            <a:r>
              <a:rPr lang="es-CL" sz="1400" dirty="0" smtClean="0"/>
              <a:t>$5.596 </a:t>
            </a:r>
            <a:r>
              <a:rPr lang="es-CL" sz="1400" dirty="0" smtClean="0"/>
              <a:t>millones, que equivale a un </a:t>
            </a:r>
            <a:r>
              <a:rPr lang="es-CL" sz="1400" dirty="0" smtClean="0"/>
              <a:t>7% </a:t>
            </a:r>
            <a:r>
              <a:rPr lang="es-CL" sz="1400" dirty="0" smtClean="0"/>
              <a:t>de ejecución..</a:t>
            </a:r>
            <a:endParaRPr lang="es-CL" sz="1400" dirty="0"/>
          </a:p>
          <a:p>
            <a:pPr algn="just"/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877272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09. PROGRAMA 01: INSTITUTO DE PREVISIÓN SOCIAL</a:t>
            </a: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091199"/>
              </p:ext>
            </p:extLst>
          </p:nvPr>
        </p:nvGraphicFramePr>
        <p:xfrm>
          <a:off x="386224" y="1700808"/>
          <a:ext cx="8229600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3" name="Hoja de cálculo" r:id="rId3" imgW="9582195" imgH="4600417" progId="Excel.Sheet.8">
                  <p:embed/>
                </p:oleObj>
              </mc:Choice>
              <mc:Fallback>
                <p:oleObj name="Hoja de cálculo" r:id="rId3" imgW="9582195" imgH="460041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00808"/>
                        <a:ext cx="8229600" cy="4176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081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232227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6078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09. PROGRAMA 01: INSTITUTO DE PREVISIÓN SOCIAL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331428"/>
              </p:ext>
            </p:extLst>
          </p:nvPr>
        </p:nvGraphicFramePr>
        <p:xfrm>
          <a:off x="404935" y="1628800"/>
          <a:ext cx="8229600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8" name="Hoja de cálculo" r:id="rId3" imgW="9582195" imgH="4581617" progId="Excel.Sheet.8">
                  <p:embed/>
                </p:oleObj>
              </mc:Choice>
              <mc:Fallback>
                <p:oleObj name="Hoja de cálculo" r:id="rId3" imgW="9582195" imgH="458161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935" y="1628800"/>
                        <a:ext cx="8229600" cy="460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234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667" y="6435381"/>
            <a:ext cx="8289755" cy="30598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10. PROGRAMA 01: INSTITUTO  DE SEGURIDAD LABORAL  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978983"/>
              </p:ext>
            </p:extLst>
          </p:nvPr>
        </p:nvGraphicFramePr>
        <p:xfrm>
          <a:off x="386224" y="1556792"/>
          <a:ext cx="8229599" cy="485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6" name="Hoja de cálculo" r:id="rId3" imgW="7801087" imgH="5219766" progId="Excel.Sheet.8">
                  <p:embed/>
                </p:oleObj>
              </mc:Choice>
              <mc:Fallback>
                <p:oleObj name="Hoja de cálculo" r:id="rId3" imgW="7801087" imgH="521976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556792"/>
                        <a:ext cx="8229599" cy="485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056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250" y="5296123"/>
            <a:ext cx="822087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090" y="13898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01: CAJA DE PREVISIÓN DE LA DEFENSA NACIONAL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883069"/>
              </p:ext>
            </p:extLst>
          </p:nvPr>
        </p:nvGraphicFramePr>
        <p:xfrm>
          <a:off x="375090" y="1695425"/>
          <a:ext cx="822960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8" name="Hoja de cálculo" r:id="rId3" imgW="8010503" imgH="3533762" progId="Excel.Sheet.8">
                  <p:embed/>
                </p:oleObj>
              </mc:Choice>
              <mc:Fallback>
                <p:oleObj name="Hoja de cálculo" r:id="rId3" imgW="8010503" imgH="353376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5090" y="1695425"/>
                        <a:ext cx="8229600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981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112" y="5517232"/>
            <a:ext cx="8406135" cy="221109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01: CAJA DE PREVISIÓN DE LA DEFENSA NACIONAL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758604"/>
              </p:ext>
            </p:extLst>
          </p:nvPr>
        </p:nvGraphicFramePr>
        <p:xfrm>
          <a:off x="386224" y="1625699"/>
          <a:ext cx="8229600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3" name="Hoja de cálculo" r:id="rId3" imgW="8010503" imgH="3819670" progId="Excel.Sheet.8">
                  <p:embed/>
                </p:oleObj>
              </mc:Choice>
              <mc:Fallback>
                <p:oleObj name="Hoja de cálculo" r:id="rId3" imgW="8010503" imgH="381967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625699"/>
                        <a:ext cx="8229600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487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653136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7530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02: FONDO DE MEDICINA CURATIVA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623849"/>
              </p:ext>
            </p:extLst>
          </p:nvPr>
        </p:nvGraphicFramePr>
        <p:xfrm>
          <a:off x="386224" y="1656953"/>
          <a:ext cx="822960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4" name="Hoja de cálculo" r:id="rId3" imgW="7734390" imgH="2924346" progId="Excel.Sheet.8">
                  <p:embed/>
                </p:oleObj>
              </mc:Choice>
              <mc:Fallback>
                <p:oleObj name="Hoja de cálculo" r:id="rId3" imgW="7734390" imgH="292434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656953"/>
                        <a:ext cx="8229600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8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448251"/>
            <a:ext cx="830846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29547" y="575462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14. PROGRAMA 01: DIRECCIÓN DE PREVISIÓN DE CARABINEROS DE CHILE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948980"/>
              </p:ext>
            </p:extLst>
          </p:nvPr>
        </p:nvGraphicFramePr>
        <p:xfrm>
          <a:off x="386224" y="1745246"/>
          <a:ext cx="8229599" cy="4636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8" name="Hoja de cálculo" r:id="rId3" imgW="7724708" imgH="4752949" progId="Excel.Sheet.8">
                  <p:embed/>
                </p:oleObj>
              </mc:Choice>
              <mc:Fallback>
                <p:oleObj name="Hoja de cálculo" r:id="rId3" imgW="7724708" imgH="475294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45246"/>
                        <a:ext cx="8229599" cy="4636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3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8457" y="1508423"/>
            <a:ext cx="8229600" cy="3353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0597" y="5301208"/>
            <a:ext cx="8317867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390646" y="548680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14. PROGRAMA 01: DIRECCIÓN DE PREVISIÓN DE CARABINEROS DE CHILE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046185"/>
              </p:ext>
            </p:extLst>
          </p:nvPr>
        </p:nvGraphicFramePr>
        <p:xfrm>
          <a:off x="395537" y="1844824"/>
          <a:ext cx="8192520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1" name="Hoja de cálculo" r:id="rId3" imgW="7724708" imgH="3362430" progId="Excel.Sheet.8">
                  <p:embed/>
                </p:oleObj>
              </mc:Choice>
              <mc:Fallback>
                <p:oleObj name="Hoja de cálculo" r:id="rId3" imgW="7724708" imgH="336243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7" y="1844824"/>
                        <a:ext cx="8192520" cy="336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245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la </a:t>
            </a:r>
            <a:r>
              <a:rPr lang="es-CL" sz="1600" b="1" dirty="0"/>
              <a:t>Subsecretaría de Previsión Social</a:t>
            </a:r>
            <a:r>
              <a:rPr lang="es-CL" sz="1600" dirty="0"/>
              <a:t>, el </a:t>
            </a:r>
            <a:r>
              <a:rPr lang="es-CL" sz="1600" b="1" dirty="0"/>
              <a:t>Fondo para la Educación Previsional</a:t>
            </a:r>
            <a:r>
              <a:rPr lang="es-CL" sz="1600" dirty="0"/>
              <a:t>, </a:t>
            </a:r>
            <a:r>
              <a:rPr lang="es-CL" sz="1600" dirty="0" smtClean="0"/>
              <a:t>no </a:t>
            </a:r>
            <a:r>
              <a:rPr lang="es-CL" sz="1600" dirty="0"/>
              <a:t>presenta ejecución presupuestaria.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</a:t>
            </a:r>
            <a:r>
              <a:rPr lang="es-CL" sz="1600" b="1" dirty="0"/>
              <a:t>Programa Más Capaz</a:t>
            </a:r>
            <a:r>
              <a:rPr lang="es-CL" sz="1600" dirty="0"/>
              <a:t> los programas de capacitación de empleo presentaron la siguiente ejecución de gasto: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xmlns="" id="{B22547DC-2B3E-4105-90F8-8BAA085518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609436"/>
              </p:ext>
            </p:extLst>
          </p:nvPr>
        </p:nvGraphicFramePr>
        <p:xfrm>
          <a:off x="1477094" y="3611463"/>
          <a:ext cx="6191250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4" name="Hoja de cálculo" r:id="rId3" imgW="6191384" imgH="2409996" progId="Excel.Sheet.12">
                  <p:embed/>
                </p:oleObj>
              </mc:Choice>
              <mc:Fallback>
                <p:oleObj name="Hoja de cálculo" r:id="rId3" imgW="6191384" imgH="24099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7094" y="3611463"/>
                        <a:ext cx="6191250" cy="240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7"/>
            </a:pPr>
            <a:r>
              <a:rPr lang="es-CL" sz="1600" dirty="0"/>
              <a:t>En la </a:t>
            </a:r>
            <a:r>
              <a:rPr lang="es-CL" sz="1600" b="1" dirty="0"/>
              <a:t>Subsecretaría del Trabajo</a:t>
            </a:r>
            <a:r>
              <a:rPr lang="es-CL" sz="1600" dirty="0"/>
              <a:t>, los programas </a:t>
            </a:r>
            <a:r>
              <a:rPr lang="es-CL" sz="1600" b="1" dirty="0"/>
              <a:t>Diálogo Social</a:t>
            </a:r>
            <a:r>
              <a:rPr lang="es-CL" sz="1600" dirty="0"/>
              <a:t>, con recursos aprobados por $429 millones, presentó una ejecución presupuestaria de un </a:t>
            </a:r>
            <a:r>
              <a:rPr lang="es-CL" sz="1600" dirty="0" smtClean="0"/>
              <a:t>0,7%. </a:t>
            </a:r>
            <a:r>
              <a:rPr lang="es-CL" sz="1600" dirty="0"/>
              <a:t>El </a:t>
            </a:r>
            <a:r>
              <a:rPr lang="es-CL" sz="1600" b="1" dirty="0"/>
              <a:t>Fondo de Formación Sindical y Relaciones Laborales Colaborativas</a:t>
            </a:r>
            <a:r>
              <a:rPr lang="es-CL" sz="1600" dirty="0"/>
              <a:t>, con un presupuesto de $1.080 millones, ejecutó un 0% sus recursos.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</a:p>
        </p:txBody>
      </p:sp>
    </p:spTree>
    <p:extLst>
      <p:ext uri="{BB962C8B-B14F-4D97-AF65-F5344CB8AC3E}">
        <p14:creationId xmlns:p14="http://schemas.microsoft.com/office/powerpoint/2010/main" val="2237358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PREVISIÓN SOCIAL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6016203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Ley de Presupuestos 2019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01A1DD0-6A2C-4FFE-A6DE-AB9D6E230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702300"/>
            <a:ext cx="5904655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50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PREVISIÓN SOCIAL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6016203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Ley de Presupuestos 2019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CD31EF3-431D-4740-837D-BC02DCF5E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051183"/>
            <a:ext cx="6552728" cy="377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0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PREVISIÓN SOCIAL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5589240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5904656" cy="354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631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PREVISIÓN SOCIAL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5589240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55798"/>
            <a:ext cx="5904656" cy="35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026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4432027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453692"/>
              </p:ext>
            </p:extLst>
          </p:nvPr>
        </p:nvGraphicFramePr>
        <p:xfrm>
          <a:off x="378499" y="1916832"/>
          <a:ext cx="8229599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4" name="Hoja de cálculo" r:id="rId3" imgW="7134113" imgH="2485907" progId="Excel.Sheet.8">
                  <p:embed/>
                </p:oleObj>
              </mc:Choice>
              <mc:Fallback>
                <p:oleObj name="Hoja de cálculo" r:id="rId3" imgW="7134113" imgH="248590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499" y="1916832"/>
                        <a:ext cx="8229599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4058</TotalTime>
  <Words>1105</Words>
  <Application>Microsoft Office PowerPoint</Application>
  <PresentationFormat>Presentación en pantalla (4:3)</PresentationFormat>
  <Paragraphs>127</Paragraphs>
  <Slides>27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8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Hoja de cálculo de Microsoft Excel</vt:lpstr>
      <vt:lpstr>Hoja de cálculo de Microsoft Excel 97-2003</vt:lpstr>
      <vt:lpstr>EJECUCIÓN ACUMULADA DE GASTOS PRESUPUESTARIOS AL MES DE MARZO DE 2019 PARTIDA 15: MINISTERIO DEL TRABAJO Y PREVISIÓN SOCIAL</vt:lpstr>
      <vt:lpstr>EJECUCIÓN ACUMULADA DE GASTOS A MARZO DE 2019  PARTIDA 15 MINISTERIO DE TRABAJO Y PREVISIÓN SOCIAL</vt:lpstr>
      <vt:lpstr>EJECUCIÓN ACUMULADA DE GASTOS A MARZO DE 2019  PARTIDA 15 MINISTERIO DE TRABAJO Y PREVISIÓN SOCIAL</vt:lpstr>
      <vt:lpstr>EJECUCIÓN ACUMULADA DE GASTOS A MARZO DE 2019  PARTIDA 15 MINISTERIO DE TRABAJO Y PREVISIÓN SOCIAL</vt:lpstr>
      <vt:lpstr>Presentación de PowerPoint</vt:lpstr>
      <vt:lpstr>Presentación de PowerPoint</vt:lpstr>
      <vt:lpstr>Presentación de PowerPoint</vt:lpstr>
      <vt:lpstr>Presentación de PowerPoint</vt:lpstr>
      <vt:lpstr>EJECUCIÓN ACUMULADA DE GASTOS A MARZO DE 2019  PARTIDA 15 MINISTERIO DE TRABAJO Y PREVISIÓN SOCIAL</vt:lpstr>
      <vt:lpstr>EJECUCIÓN ACUMULADA DE GASTOS A MARZO DE 2019  PARTIDA 15 RESUMEN POR CAPÍTULOS</vt:lpstr>
      <vt:lpstr>EJECUCIÓN ACUMULADA DE GASTOS A MARZO DE 2019  PARTIDA 15. CAPÍTULO 01. PROGRAMA 01: SUBSECRETARÍA DEL TRABAJO</vt:lpstr>
      <vt:lpstr>EJECUCIÓN ACUMULADA DE GASTOS A MARZO DE 2019  PARTIDA 15. CAPÍTULO 01. PROGRAMA 03: PROEMPLEO</vt:lpstr>
      <vt:lpstr>EJECUCIÓN ACUMULADA DE GASTOS A MARZO DE 2019  PARTIDA 15. CAPÍTULO 02. PROGRAMA 01: DIRECCIÓN DEL TRABAJO</vt:lpstr>
      <vt:lpstr>EJECUCIÓN ACUMULADA DE GASTOS A MARZO DE 2019  PARTIDA 15. CAPÍTULO 03. PROGRAMA 01: SUBSECRETARÍA DE PREVISIÓN SOCIAL</vt:lpstr>
      <vt:lpstr>EJECUCIÓN ACUMULADA DE GASTOS A MARZO DE 2019  PARTIDA 15. CAPÍTULO 04. PROGRAMA 01: DIRECCIÓN DE CRÉDITO PRENDARIO</vt:lpstr>
      <vt:lpstr>EJECUCIÓN ACUMULADA DE GASTOS A MARZO DE 2019  PARTIDA 15. CAPÍTULO 05. PROGRAMA 01: SERVICIO NACIONAL DE CPACITACIÓN Y EMPLEO</vt:lpstr>
      <vt:lpstr>EJECUCIÓN ACUMULADA DE GASTOS A MARZO DE 2019  PARTIDA 15. CAPÍTULO 05. PROGRAMA 01: SERVICIO NACIONAL DE CPACITACIÓN Y EMPLEO</vt:lpstr>
      <vt:lpstr>EJECUCIÓN ACUMULADA DE GASTOS A MARZO DE 2019  PARTIDA 15. CAPÍTULO 06. PROGRAMA 01: SUPERINTENDENCIA DE SEGURIDAD SOCIAL</vt:lpstr>
      <vt:lpstr>EJECUCIÓN ACUMULADA DE GASTOS A MARZO DE 2019  PARTIDA 15. CAPÍTULO 07. PROGRAMA 01: SUPERINTENDENCIA DE PENSIONES</vt:lpstr>
      <vt:lpstr>EJECUCIÓN ACUMULADA DE GASTOS A MARZO DE 2019  PARTIDA 15. CAPÍTULO 09. PROGRAMA 01: INSTITUTO DE PREVISIÓN SOCIAL</vt:lpstr>
      <vt:lpstr>EJECUCIÓN ACUMULADA DE GASTOS A MARZO DE 2019  PARTIDA 15. CAPÍTULO 09. PROGRAMA 01: INSTITUTO DE PREVISIÓN SOCIAL</vt:lpstr>
      <vt:lpstr>EJECUCIÓN ACUMULADA DE GASTOS A MARZO DE 2019  PARTIDA 15. CAPÍTULO 10. PROGRAMA 01: INSTITUTO  DE SEGURIDAD LABORAL  </vt:lpstr>
      <vt:lpstr>EJECUCIÓN ACUMULADA DE GASTOS A MARZO DE 2019  PARTIDA 15. CAPÍTULO 13. PROGRAMA 01: CAJA DE PREVISIÓN DE LA DEFENSA NACIONAL</vt:lpstr>
      <vt:lpstr>EJECUCIÓN ACUMULADA DE GASTOS A MARZO DE 2019  PARTIDA 15. CAPÍTULO 13. PROGRAMA 01: CAJA DE PREVISIÓN DE LA DEFENSA NACIONAL</vt:lpstr>
      <vt:lpstr>EJECUCIÓN ACUMULADA DE GASTOS A MARZO DE 2019  PARTIDA 15. CAPÍTULO 13. PROGRAMA 02: FONDO DE MEDICINA CURATIVA</vt:lpstr>
      <vt:lpstr>EJECUCIÓN ACUMULADA DE GASTOS A MARZO DE 2019  PARTIDA 15. CAPÍTULO 14. PROGRAMA 01: DIRECCIÓN DE PREVISIÓN DE CARABINEROS DE CHILE</vt:lpstr>
      <vt:lpstr>EJECUCIÓN ACUMULADA DE GASTOS A MARZO DE 2019  PARTIDA 15. CAPÍTULO 14. PROGRAMA 01: DIRECCIÓN DE PREVISIÓN DE CARABINEROS DE CHILE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 Santiago</cp:lastModifiedBy>
  <cp:revision>226</cp:revision>
  <cp:lastPrinted>2017-05-09T14:38:34Z</cp:lastPrinted>
  <dcterms:created xsi:type="dcterms:W3CDTF">2016-06-23T13:38:47Z</dcterms:created>
  <dcterms:modified xsi:type="dcterms:W3CDTF">2019-05-27T19:38:12Z</dcterms:modified>
</cp:coreProperties>
</file>