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298" r:id="rId4"/>
    <p:sldId id="303" r:id="rId5"/>
    <p:sldId id="299" r:id="rId6"/>
    <p:sldId id="306" r:id="rId7"/>
    <p:sldId id="304" r:id="rId8"/>
    <p:sldId id="305" r:id="rId9"/>
    <p:sldId id="264" r:id="rId10"/>
    <p:sldId id="263" r:id="rId11"/>
    <p:sldId id="265" r:id="rId12"/>
    <p:sldId id="268" r:id="rId13"/>
    <p:sldId id="271" r:id="rId14"/>
    <p:sldId id="301" r:id="rId15"/>
    <p:sldId id="302" r:id="rId16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6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83046535847007E-2"/>
          <c:y val="0.11602530274413954"/>
          <c:w val="0.83708897349930989"/>
          <c:h val="0.61667800799911121"/>
        </c:manualLayout>
      </c:layout>
      <c:pie3DChart>
        <c:varyColors val="1"/>
        <c:ser>
          <c:idx val="0"/>
          <c:order val="0"/>
          <c:tx>
            <c:strRef>
              <c:f>'Partida 14'!$D$54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90-4647-B177-67B4C1B4D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90-4647-B177-67B4C1B4D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90-4647-B177-67B4C1B4D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90-4647-B177-67B4C1B4D8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14'!$C$55:$C$58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14'!$D$55:$D$58</c:f>
              <c:numCache>
                <c:formatCode>_-* #,##0_-;\-* #,##0_-;_-* "-"??_-;_-@_-</c:formatCode>
                <c:ptCount val="4"/>
                <c:pt idx="0">
                  <c:v>17085257</c:v>
                </c:pt>
                <c:pt idx="1">
                  <c:v>4747911</c:v>
                </c:pt>
                <c:pt idx="2">
                  <c:v>13583689</c:v>
                </c:pt>
                <c:pt idx="3" formatCode="#,##0">
                  <c:v>7754857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90-4647-B177-67B4C1B4D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53730997698073"/>
          <c:y val="0.74947094553596605"/>
          <c:w val="0.24295171772191462"/>
          <c:h val="0.2268254916120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 err="1"/>
              <a:t>Distribución</a:t>
            </a:r>
            <a:r>
              <a:rPr lang="en-US" sz="1200" b="1" dirty="0"/>
              <a:t> Presupuesto </a:t>
            </a:r>
            <a:r>
              <a:rPr lang="en-US" sz="1200" b="1" dirty="0" err="1"/>
              <a:t>Inicial</a:t>
            </a:r>
            <a:r>
              <a:rPr lang="en-US" sz="1200" b="1" dirty="0"/>
              <a:t> por </a:t>
            </a:r>
            <a:r>
              <a:rPr lang="en-US" sz="1200" b="1" dirty="0" err="1"/>
              <a:t>Programa</a:t>
            </a:r>
            <a:endParaRPr lang="es-CL" sz="1200" b="1" dirty="0"/>
          </a:p>
          <a:p>
            <a:pPr>
              <a:defRPr sz="1200" b="1"/>
            </a:pPr>
            <a:r>
              <a:rPr lang="en-US" sz="1200" b="1" dirty="0"/>
              <a:t>(</a:t>
            </a:r>
            <a:r>
              <a:rPr lang="en-US" sz="1200" b="1" dirty="0" err="1"/>
              <a:t>en</a:t>
            </a:r>
            <a:r>
              <a:rPr lang="en-US" sz="1200" b="1" dirty="0"/>
              <a:t> </a:t>
            </a:r>
            <a:r>
              <a:rPr lang="en-US" sz="1200" b="1" dirty="0" err="1"/>
              <a:t>millones</a:t>
            </a:r>
            <a:r>
              <a:rPr lang="en-US" sz="1200" b="1" dirty="0"/>
              <a:t> de $)</a:t>
            </a:r>
            <a:endParaRPr lang="es-CL" sz="12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14'!$H$55:$H$58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14'!$I$55:$I$58</c:f>
              <c:numCache>
                <c:formatCode>_-* #,##0_-;\-* #,##0_-;_-* "-"??_-;_-@_-</c:formatCode>
                <c:ptCount val="4"/>
                <c:pt idx="0">
                  <c:v>12100379000</c:v>
                </c:pt>
                <c:pt idx="1">
                  <c:v>4010564000</c:v>
                </c:pt>
                <c:pt idx="2">
                  <c:v>24085898000</c:v>
                </c:pt>
                <c:pt idx="3">
                  <c:v>3174226000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8-4678-B655-311815E8140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45164224"/>
        <c:axId val="497680192"/>
      </c:barChart>
      <c:catAx>
        <c:axId val="54516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7680192"/>
        <c:crosses val="autoZero"/>
        <c:auto val="0"/>
        <c:lblAlgn val="ctr"/>
        <c:lblOffset val="100"/>
        <c:noMultiLvlLbl val="0"/>
      </c:catAx>
      <c:valAx>
        <c:axId val="497680192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54516422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14'!$D$26:$O$26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3.5126247914316587E-2</c:v>
                </c:pt>
                <c:pt idx="2">
                  <c:v>9.8045450541421372E-2</c:v>
                </c:pt>
                <c:pt idx="3">
                  <c:v>6.5277497884202729E-2</c:v>
                </c:pt>
                <c:pt idx="4">
                  <c:v>6.5165589992868408E-2</c:v>
                </c:pt>
                <c:pt idx="5">
                  <c:v>7.317078713208236E-2</c:v>
                </c:pt>
                <c:pt idx="6">
                  <c:v>8.497257639242993E-2</c:v>
                </c:pt>
                <c:pt idx="7">
                  <c:v>9.0813252015113741E-2</c:v>
                </c:pt>
                <c:pt idx="8">
                  <c:v>6.7366544255931665E-2</c:v>
                </c:pt>
                <c:pt idx="9">
                  <c:v>5.1807958374092723E-2</c:v>
                </c:pt>
                <c:pt idx="10">
                  <c:v>0.15082707521665259</c:v>
                </c:pt>
                <c:pt idx="11">
                  <c:v>0.14821556242207659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EB-493B-B0D8-6E6042B31464}"/>
            </c:ext>
          </c:extLst>
        </c:ser>
        <c:ser>
          <c:idx val="0"/>
          <c:order val="1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EB-493B-B0D8-6E6042B31464}"/>
            </c:ext>
          </c:extLst>
        </c:ser>
        <c:ser>
          <c:idx val="1"/>
          <c:order val="2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14'!$D$28:$F$28</c:f>
              <c:numCache>
                <c:formatCode>0.0%</c:formatCode>
                <c:ptCount val="3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EB-493B-B0D8-6E6042B3146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Ejecución Acumulada  2017 - 2018 - 2019</a:t>
            </a:r>
            <a:endParaRPr lang="es-CL" sz="11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es-CL" sz="1100"/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100" b="1" i="0" u="none" strike="noStrike" kern="120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3.8421008205719837E-2</c:v>
                </c:pt>
                <c:pt idx="1">
                  <c:v>7.3393903087379003E-2</c:v>
                </c:pt>
                <c:pt idx="2">
                  <c:v>0.17143935362880039</c:v>
                </c:pt>
                <c:pt idx="3">
                  <c:v>0.23549428016425444</c:v>
                </c:pt>
                <c:pt idx="4">
                  <c:v>0.30065987015712287</c:v>
                </c:pt>
                <c:pt idx="5">
                  <c:v>0.37299097485532867</c:v>
                </c:pt>
                <c:pt idx="6">
                  <c:v>0.45796355124775856</c:v>
                </c:pt>
                <c:pt idx="7">
                  <c:v>0.54877680326287237</c:v>
                </c:pt>
                <c:pt idx="8">
                  <c:v>0.61614334751880395</c:v>
                </c:pt>
                <c:pt idx="9">
                  <c:v>0.66795130589289675</c:v>
                </c:pt>
                <c:pt idx="10">
                  <c:v>0.81877838110954926</c:v>
                </c:pt>
                <c:pt idx="11">
                  <c:v>0.95496480695022179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A9-4085-B343-FE760A664595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A9-4085-B343-FE760A664595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322967812329532E-2"/>
                  <c:y val="-5.0589626799011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A9-4085-B343-FE760A664595}"/>
                </c:ext>
              </c:extLst>
            </c:dLbl>
            <c:dLbl>
              <c:idx val="1"/>
              <c:layout>
                <c:manualLayout>
                  <c:x val="-4.5826513911620292E-2"/>
                  <c:y val="-7.9247139693051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A9-4085-B343-FE760A664595}"/>
                </c:ext>
              </c:extLst>
            </c:dLbl>
            <c:dLbl>
              <c:idx val="2"/>
              <c:layout>
                <c:manualLayout>
                  <c:x val="-2.182214948172399E-2"/>
                  <c:y val="-6.3397711754441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A9-4085-B343-FE760A6645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14'!$D$22:$F$22</c:f>
              <c:numCache>
                <c:formatCode>0.0%</c:formatCode>
                <c:ptCount val="3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8A9-4085-B343-FE760A664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C9603E-9329-409E-A86E-E89A5C8CA7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307776"/>
              </p:ext>
            </p:extLst>
          </p:nvPr>
        </p:nvGraphicFramePr>
        <p:xfrm>
          <a:off x="381696" y="2001540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51267172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402119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6331462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714017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916904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7768323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179538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0354089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98666449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5452346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6753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100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12.100.379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980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8.858.489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8.837.632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9476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2.607.904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2.607.904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341.790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670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2416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43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055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8317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7032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34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5514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3089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571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755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F84FEC-F83F-4FC6-ABC9-EE93EB72DA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65436"/>
              </p:ext>
            </p:extLst>
          </p:nvPr>
        </p:nvGraphicFramePr>
        <p:xfrm>
          <a:off x="414338" y="1868364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5000215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2232513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6016926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294575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959312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7043047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62928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4810051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86126230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54327001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62996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6222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962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1.566.477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1.566.477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421.664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130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988.657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988.657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9305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412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4309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1.296.921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6830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409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723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59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375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F86DE7-63D0-4DE4-AA3F-42801DEE2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094367"/>
              </p:ext>
            </p:extLst>
          </p:nvPr>
        </p:nvGraphicFramePr>
        <p:xfrm>
          <a:off x="497468" y="1919296"/>
          <a:ext cx="7886698" cy="2609648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3380131736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4084069398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1699855221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353652542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755491787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58867947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4214013002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30456763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2712777923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3417037490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856868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839682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24.085.898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6.454.244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60062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4.056.697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4.031.640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1.005.855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4538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580.718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580.718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3135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9250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98469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9243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424.920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4450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88.580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36657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2710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248.642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2383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0659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5.250.084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65877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88348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16.223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80925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9330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64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16669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00B9F6-5D16-42DC-83CE-60B013625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840104"/>
              </p:ext>
            </p:extLst>
          </p:nvPr>
        </p:nvGraphicFramePr>
        <p:xfrm>
          <a:off x="414338" y="1954436"/>
          <a:ext cx="7886698" cy="3096657"/>
        </p:xfrm>
        <a:graphic>
          <a:graphicData uri="http://schemas.openxmlformats.org/drawingml/2006/table">
            <a:tbl>
              <a:tblPr/>
              <a:tblGrid>
                <a:gridCol w="255315">
                  <a:extLst>
                    <a:ext uri="{9D8B030D-6E8A-4147-A177-3AD203B41FA5}">
                      <a16:colId xmlns:a16="http://schemas.microsoft.com/office/drawing/2014/main" val="3372259164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2886625499"/>
                    </a:ext>
                  </a:extLst>
                </a:gridCol>
                <a:gridCol w="255315">
                  <a:extLst>
                    <a:ext uri="{9D8B030D-6E8A-4147-A177-3AD203B41FA5}">
                      <a16:colId xmlns:a16="http://schemas.microsoft.com/office/drawing/2014/main" val="3150179523"/>
                    </a:ext>
                  </a:extLst>
                </a:gridCol>
                <a:gridCol w="3148042">
                  <a:extLst>
                    <a:ext uri="{9D8B030D-6E8A-4147-A177-3AD203B41FA5}">
                      <a16:colId xmlns:a16="http://schemas.microsoft.com/office/drawing/2014/main" val="1873553491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4006702578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1174252320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410856953"/>
                    </a:ext>
                  </a:extLst>
                </a:gridCol>
                <a:gridCol w="684246">
                  <a:extLst>
                    <a:ext uri="{9D8B030D-6E8A-4147-A177-3AD203B41FA5}">
                      <a16:colId xmlns:a16="http://schemas.microsoft.com/office/drawing/2014/main" val="2208038640"/>
                    </a:ext>
                  </a:extLst>
                </a:gridCol>
                <a:gridCol w="622970">
                  <a:extLst>
                    <a:ext uri="{9D8B030D-6E8A-4147-A177-3AD203B41FA5}">
                      <a16:colId xmlns:a16="http://schemas.microsoft.com/office/drawing/2014/main" val="3121468663"/>
                    </a:ext>
                  </a:extLst>
                </a:gridCol>
                <a:gridCol w="612757">
                  <a:extLst>
                    <a:ext uri="{9D8B030D-6E8A-4147-A177-3AD203B41FA5}">
                      <a16:colId xmlns:a16="http://schemas.microsoft.com/office/drawing/2014/main" val="2931181361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827401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0320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3.168.979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29359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3.168.979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31170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2.122.994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13942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6.247.848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2.343.235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982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567.671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1784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242.271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02016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1.260.897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864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O’Higgins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90.755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79412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306.858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64425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170.635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67.194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673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587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777.630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043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Gral.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2159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53663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474.544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706.287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851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160.939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25812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8062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88198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43802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77.197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13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B4FFAC-6BC3-4397-A511-5B3CC9B06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1317"/>
              </p:ext>
            </p:extLst>
          </p:nvPr>
        </p:nvGraphicFramePr>
        <p:xfrm>
          <a:off x="396206" y="1757832"/>
          <a:ext cx="7886701" cy="120427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45393165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351335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269780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8737616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529901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212811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0455821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3777910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2463808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23605959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52282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8229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551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2.603.594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2.603.594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3307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570.632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570.632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9580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9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487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2019 la Partida presentó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cuarto trimestre de 2019 registraron erogaciones del 99,7% y 99,8%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MARZO ascendió a </a:t>
            </a:r>
            <a:r>
              <a:rPr lang="es-CL" sz="1600" b="1" dirty="0"/>
              <a:t>$6.418 millones</a:t>
            </a:r>
            <a:r>
              <a:rPr lang="es-CL" sz="1600" dirty="0"/>
              <a:t>, es decir, un </a:t>
            </a:r>
            <a:r>
              <a:rPr lang="es-CL" sz="1600" b="1" dirty="0"/>
              <a:t>15,4%</a:t>
            </a:r>
            <a:r>
              <a:rPr lang="es-CL" sz="1600" dirty="0"/>
              <a:t> respecto de la ley inicial, gasto en línea respecto a igual mes del año 2017.  Con ello, la ejecución acumulada ascendió a </a:t>
            </a:r>
            <a:r>
              <a:rPr lang="es-CL" sz="1600" b="1" dirty="0"/>
              <a:t>$42.237 millones</a:t>
            </a:r>
            <a:r>
              <a:rPr lang="es-CL" sz="1600" dirty="0"/>
              <a:t>, equivalente a un </a:t>
            </a:r>
            <a:r>
              <a:rPr lang="es-CL" sz="1600" b="1" dirty="0"/>
              <a:t>101,1%</a:t>
            </a:r>
            <a:r>
              <a:rPr lang="es-CL" sz="1600" dirty="0"/>
              <a:t> del presupuesto inicial. Dicha erogación es superior en 2,97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56% del presupuesto vigente, se concentra en el Programa Administración de Bienes, que al mes de MARZO alcanzó niveles de ejecución del 96,4% calculados respecto al presupuesto vigente.  El programa Subsecretaría de Bienes Nacionales es el que presentó la mayor erogación con un 99,8%, en contraposición al programa Administración de Bienes que presentó el menor avance.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presentó al mes de MARZO un aumento consolidado del </a:t>
            </a:r>
            <a:r>
              <a:rPr lang="es-CL" sz="1600" b="1" dirty="0"/>
              <a:t>$1.437 millones</a:t>
            </a:r>
            <a:r>
              <a:rPr lang="es-CL" sz="1600" dirty="0"/>
              <a:t>.  Lo que se traduce en incrementos en los subtítulos 23 Prestaciones de seguridad social, 21 gastos en personal, 29 adquisición de activos no financieros, y 34 servicio de la deuda, por $1.199 millones (bonificación por retiro), $391 millones, $359 y $340 millones respectivamente.  Y una disminución en el subtítulo 22 bienes y servicios de consumo, por $861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MARZO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8380"/>
              </p:ext>
            </p:extLst>
          </p:nvPr>
        </p:nvGraphicFramePr>
        <p:xfrm>
          <a:off x="683568" y="1772816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185597"/>
              </p:ext>
            </p:extLst>
          </p:nvPr>
        </p:nvGraphicFramePr>
        <p:xfrm>
          <a:off x="827584" y="1916832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2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3083801"/>
              </p:ext>
            </p:extLst>
          </p:nvPr>
        </p:nvGraphicFramePr>
        <p:xfrm>
          <a:off x="505529" y="1772816"/>
          <a:ext cx="7848872" cy="443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911318"/>
              </p:ext>
            </p:extLst>
          </p:nvPr>
        </p:nvGraphicFramePr>
        <p:xfrm>
          <a:off x="505529" y="1700808"/>
          <a:ext cx="7954903" cy="443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2A2B8E8-59EF-4BCB-A6BD-5B1F105BA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69914"/>
              </p:ext>
            </p:extLst>
          </p:nvPr>
        </p:nvGraphicFramePr>
        <p:xfrm>
          <a:off x="386224" y="1818366"/>
          <a:ext cx="7886699" cy="2167718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781090406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124317584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00384291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048301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97527132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156311397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50058955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1258005502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93690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105623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43.371.067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10.697.882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564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17.085.257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17.039.343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-45.914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4.418.051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5753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4.747.911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4.747.911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43976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32584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1.721.841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29776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5.252.589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5.252.589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05605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5867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64675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867.394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8406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13.583.689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3.168.979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56850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30604,1%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30604,1%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3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868D67-818A-4D4A-8B4A-4FFACB938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00591"/>
              </p:ext>
            </p:extLst>
          </p:nvPr>
        </p:nvGraphicFramePr>
        <p:xfrm>
          <a:off x="386224" y="1822310"/>
          <a:ext cx="7886698" cy="1360828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437677584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3855263589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187341737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2369775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90444687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012324973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58997481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3266163435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758020281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504963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15680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43.171.714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43.371.067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199.353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10.697.882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33652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12.006.719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12.100.379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93.660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2.869.207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829786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4.010.564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75407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23.980.205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24.085.898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6.454.244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96967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3.174.226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36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2091</Words>
  <Application>Microsoft Office PowerPoint</Application>
  <PresentationFormat>Presentación en pantalla (4:3)</PresentationFormat>
  <Paragraphs>940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MARZO DE 2019 PARTIDA 01:  MINISTERIO DE BIENES NACIONALES</vt:lpstr>
      <vt:lpstr>EJECUCIÓN ACUMULADA DE GASTOS A MARZO DE 2019  PARTIDA 14 MINISTERIO DE BIENES NACIONALES</vt:lpstr>
      <vt:lpstr>EJECUCIÓN ACUMULADA DE GASTOS A MARZO DE 2019  PARTIDA 14 MINISTERIO DE BIENES NACIONALES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2019  PARTIDA 14 MINISTERIO DE BIENES NACIONALES</vt:lpstr>
      <vt:lpstr>EJECUCIÓN ACUMULADA DE GASTOS A MARZO DE 2019  PARTIDA 14 RESUMEN POR CAPÍTULOS</vt:lpstr>
      <vt:lpstr>EJECUCIÓN ACUMULADA DE GASTOS A MARZO DE 2019  PARTIDA 14. CAPÍTULO 01. PROGRAMA 01: SUBSECRETARÍA DE BIENES NACIONALES </vt:lpstr>
      <vt:lpstr>EJECUCIÓN ACUMULADA DE GASTOS A MARZO DE 2019  PARTIDA 14. CAPÍTULO 01. PROGRAMA 03: REGULARIZACIÓN DE LA PROPIEDAD RAÍZ</vt:lpstr>
      <vt:lpstr>EJECUCIÓN ACUMULADA DE GASTOS A MARZO DE 2019  PARTIDA 14. CAPÍTULO 01. PROGRAMA 04: ADMINISTRACIÓN DE BIENES</vt:lpstr>
      <vt:lpstr>EJECUCIÓN ACUMULADA DE GASTOS A MARZO DE 2019  PARTIDA 14. CAPÍTULO 01. PROGRAMA 04: ADMINISTRACIÓN DE BIENES</vt:lpstr>
      <vt:lpstr>EJECUCIÓN ACUMULADA DE GASTOS A MARZO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227</cp:revision>
  <cp:lastPrinted>2018-06-11T15:48:09Z</cp:lastPrinted>
  <dcterms:created xsi:type="dcterms:W3CDTF">2016-06-23T13:38:47Z</dcterms:created>
  <dcterms:modified xsi:type="dcterms:W3CDTF">2019-05-29T16:09:57Z</dcterms:modified>
</cp:coreProperties>
</file>