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5"/>
  </p:notesMasterIdLst>
  <p:sldIdLst>
    <p:sldId id="257" r:id="rId17"/>
    <p:sldId id="258" r:id="rId18"/>
    <p:sldId id="281" r:id="rId19"/>
    <p:sldId id="282" r:id="rId20"/>
    <p:sldId id="285" r:id="rId21"/>
    <p:sldId id="286" r:id="rId22"/>
    <p:sldId id="284" r:id="rId23"/>
    <p:sldId id="280" r:id="rId24"/>
    <p:sldId id="259" r:id="rId25"/>
    <p:sldId id="260" r:id="rId26"/>
    <p:sldId id="261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5" autoAdjust="0"/>
    <p:restoredTop sz="94660"/>
  </p:normalViewPr>
  <p:slideViewPr>
    <p:cSldViewPr>
      <p:cViewPr varScale="1">
        <p:scale>
          <a:sx n="105" d="100"/>
          <a:sy n="105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22222222222224E-2"/>
          <c:y val="0.19353164187809857"/>
          <c:w val="0.96527777777777779"/>
          <c:h val="0.43046478565179352"/>
        </c:manualLayout>
      </c:layout>
      <c:pie3DChart>
        <c:varyColors val="1"/>
        <c:ser>
          <c:idx val="0"/>
          <c:order val="0"/>
          <c:tx>
            <c:strRef>
              <c:f>'Partida 13'!$D$63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2A-4958-AF49-8AF83168F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82A-4958-AF49-8AF83168F2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82A-4958-AF49-8AF83168F2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2A-4958-AF49-8AF83168F2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82A-4958-AF49-8AF83168F2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82A-4958-AF49-8AF83168F29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13'!$C$64:$C$69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PRÉSTAMOS                                                                       </c:v>
                </c:pt>
                <c:pt idx="4">
                  <c:v>TRANSFERENCIAS DE CAPITAL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13'!$D$64:$D$69</c:f>
              <c:numCache>
                <c:formatCode>#,##0</c:formatCode>
                <c:ptCount val="6"/>
                <c:pt idx="0">
                  <c:v>208265562</c:v>
                </c:pt>
                <c:pt idx="1">
                  <c:v>66898017</c:v>
                </c:pt>
                <c:pt idx="2">
                  <c:v>155675547</c:v>
                </c:pt>
                <c:pt idx="3">
                  <c:v>85773171</c:v>
                </c:pt>
                <c:pt idx="4">
                  <c:v>71539924</c:v>
                </c:pt>
                <c:pt idx="5">
                  <c:v>12036332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2A-4958-AF49-8AF83168F2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8604549431321"/>
          <c:y val="0.71562591134441522"/>
          <c:w val="0.53775656167978991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4213801913258498"/>
          <c:y val="7.7453680208096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13'!$L$62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13'!$K$63:$K$68</c:f>
              <c:strCache>
                <c:ptCount val="6"/>
                <c:pt idx="0">
                  <c:v>SUB.DE AGRICULTURA</c:v>
                </c:pt>
                <c:pt idx="1">
                  <c:v>OF.DE EST. Y POL. AGRARIAS</c:v>
                </c:pt>
                <c:pt idx="2">
                  <c:v>INDAP</c:v>
                </c:pt>
                <c:pt idx="3">
                  <c:v>SER. AGR. Y GAN.</c:v>
                </c:pt>
                <c:pt idx="4">
                  <c:v>CONAF</c:v>
                </c:pt>
                <c:pt idx="5">
                  <c:v>CNR</c:v>
                </c:pt>
              </c:strCache>
            </c:strRef>
          </c:cat>
          <c:val>
            <c:numRef>
              <c:f>'Partida 13'!$L$63:$L$68</c:f>
              <c:numCache>
                <c:formatCode>#,##0</c:formatCode>
                <c:ptCount val="6"/>
                <c:pt idx="0">
                  <c:v>64952977</c:v>
                </c:pt>
                <c:pt idx="1">
                  <c:v>9563470</c:v>
                </c:pt>
                <c:pt idx="2">
                  <c:v>289742468</c:v>
                </c:pt>
                <c:pt idx="3">
                  <c:v>133990966</c:v>
                </c:pt>
                <c:pt idx="4">
                  <c:v>90054741</c:v>
                </c:pt>
                <c:pt idx="5">
                  <c:v>13047672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A-456B-A2E3-EA58BDA87C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9651776"/>
        <c:axId val="446363664"/>
      </c:barChart>
      <c:catAx>
        <c:axId val="4496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446363664"/>
        <c:crosses val="autoZero"/>
        <c:auto val="1"/>
        <c:lblAlgn val="ctr"/>
        <c:lblOffset val="100"/>
        <c:noMultiLvlLbl val="0"/>
      </c:catAx>
      <c:valAx>
        <c:axId val="4463636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4965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/>
              <a:t>% Ejecución Mensual 2017- 2018 - 2019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13'!$C$29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13'!$D$29:$O$29</c:f>
              <c:numCache>
                <c:formatCode>0.0%</c:formatCode>
                <c:ptCount val="12"/>
                <c:pt idx="0">
                  <c:v>7.3122864148430999E-2</c:v>
                </c:pt>
                <c:pt idx="1">
                  <c:v>7.3102803539726063E-2</c:v>
                </c:pt>
                <c:pt idx="2">
                  <c:v>0.10266457131536855</c:v>
                </c:pt>
                <c:pt idx="3">
                  <c:v>8.1484819404478007E-2</c:v>
                </c:pt>
                <c:pt idx="4">
                  <c:v>8.9640503919987902E-2</c:v>
                </c:pt>
                <c:pt idx="5">
                  <c:v>9.6318385938117715E-2</c:v>
                </c:pt>
                <c:pt idx="6">
                  <c:v>8.4784796008431335E-2</c:v>
                </c:pt>
                <c:pt idx="7">
                  <c:v>8.5400729206953171E-2</c:v>
                </c:pt>
                <c:pt idx="8">
                  <c:v>7.7472831073825993E-2</c:v>
                </c:pt>
                <c:pt idx="9">
                  <c:v>7.0497553917218028E-2</c:v>
                </c:pt>
                <c:pt idx="10">
                  <c:v>7.0447794925908941E-2</c:v>
                </c:pt>
                <c:pt idx="11">
                  <c:v>0.13328814348385118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B-4345-BD51-4D800E9D4285}"/>
            </c:ext>
          </c:extLst>
        </c:ser>
        <c:ser>
          <c:idx val="0"/>
          <c:order val="1"/>
          <c:tx>
            <c:strRef>
              <c:f>'Partida 13'!$C$30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13'!$D$28:$O$28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13'!$D$30:$O$30</c:f>
              <c:numCache>
                <c:formatCode>0.0%</c:formatCode>
                <c:ptCount val="12"/>
                <c:pt idx="0">
                  <c:v>4.6532720870376451E-2</c:v>
                </c:pt>
                <c:pt idx="1">
                  <c:v>7.408240897548321E-2</c:v>
                </c:pt>
                <c:pt idx="2">
                  <c:v>0.10438912494657841</c:v>
                </c:pt>
                <c:pt idx="3">
                  <c:v>9.2421939848207915E-2</c:v>
                </c:pt>
                <c:pt idx="4">
                  <c:v>8.4593307628006945E-2</c:v>
                </c:pt>
                <c:pt idx="5">
                  <c:v>9.8222080155283123E-2</c:v>
                </c:pt>
                <c:pt idx="6">
                  <c:v>8.5024595978130377E-2</c:v>
                </c:pt>
                <c:pt idx="7">
                  <c:v>7.6769269256171918E-2</c:v>
                </c:pt>
                <c:pt idx="8">
                  <c:v>7.9681720979599371E-2</c:v>
                </c:pt>
                <c:pt idx="9">
                  <c:v>7.4444690161616617E-2</c:v>
                </c:pt>
                <c:pt idx="10">
                  <c:v>7.1765203909111036E-2</c:v>
                </c:pt>
                <c:pt idx="11">
                  <c:v>0.14195514928493089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1B-4345-BD51-4D800E9D4285}"/>
            </c:ext>
          </c:extLst>
        </c:ser>
        <c:ser>
          <c:idx val="1"/>
          <c:order val="2"/>
          <c:tx>
            <c:strRef>
              <c:f>'Partida 13'!$C$31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13'!$D$28:$O$28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13'!$D$31:$F$31</c:f>
              <c:numCache>
                <c:formatCode>0.0%</c:formatCode>
                <c:ptCount val="3"/>
                <c:pt idx="0">
                  <c:v>4.9359708464816389E-2</c:v>
                </c:pt>
                <c:pt idx="1">
                  <c:v>6.7329647358866054E-2</c:v>
                </c:pt>
                <c:pt idx="2">
                  <c:v>0.10251717366272182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1B-4345-BD51-4D800E9D42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20320"/>
        <c:axId val="57601984"/>
      </c:barChart>
      <c:catAx>
        <c:axId val="5772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7601984"/>
        <c:crosses val="autoZero"/>
        <c:auto val="1"/>
        <c:lblAlgn val="ctr"/>
        <c:lblOffset val="100"/>
        <c:noMultiLvlLbl val="0"/>
      </c:catAx>
      <c:valAx>
        <c:axId val="576019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772032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/>
              <a:t>% Ejecución Acumulada  2017 - 2018 - 2019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13'!$C$22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13'!$D$22:$O$22</c:f>
              <c:numCache>
                <c:formatCode>0.0%</c:formatCode>
                <c:ptCount val="12"/>
                <c:pt idx="0">
                  <c:v>7.3122864148430999E-2</c:v>
                </c:pt>
                <c:pt idx="1">
                  <c:v>0.1459421812309307</c:v>
                </c:pt>
                <c:pt idx="2">
                  <c:v>0.24764925129036355</c:v>
                </c:pt>
                <c:pt idx="3">
                  <c:v>0.32409751674645232</c:v>
                </c:pt>
                <c:pt idx="4">
                  <c:v>0.40968637045665501</c:v>
                </c:pt>
                <c:pt idx="5">
                  <c:v>0.50465698819729077</c:v>
                </c:pt>
                <c:pt idx="6">
                  <c:v>0.58788098738322159</c:v>
                </c:pt>
                <c:pt idx="7">
                  <c:v>0.66285809948322694</c:v>
                </c:pt>
                <c:pt idx="8">
                  <c:v>0.73777159711770868</c:v>
                </c:pt>
                <c:pt idx="9">
                  <c:v>0.79435106445312498</c:v>
                </c:pt>
                <c:pt idx="10">
                  <c:v>0.86153099712857317</c:v>
                </c:pt>
                <c:pt idx="11">
                  <c:v>0.98897253576078226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2B-4C21-B3DA-4D7227A01640}"/>
            </c:ext>
          </c:extLst>
        </c:ser>
        <c:ser>
          <c:idx val="0"/>
          <c:order val="1"/>
          <c:tx>
            <c:strRef>
              <c:f>'Partida 13'!$C$23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13'!$D$21:$O$21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13'!$D$23:$O$23</c:f>
              <c:numCache>
                <c:formatCode>0.0%</c:formatCode>
                <c:ptCount val="12"/>
                <c:pt idx="0">
                  <c:v>4.6532720870376451E-2</c:v>
                </c:pt>
                <c:pt idx="1">
                  <c:v>0.12023375520392118</c:v>
                </c:pt>
                <c:pt idx="2">
                  <c:v>0.22398495777687313</c:v>
                </c:pt>
                <c:pt idx="3">
                  <c:v>0.31640689762508106</c:v>
                </c:pt>
                <c:pt idx="4">
                  <c:v>0.39783506062608193</c:v>
                </c:pt>
                <c:pt idx="5">
                  <c:v>0.48362586221545856</c:v>
                </c:pt>
                <c:pt idx="6">
                  <c:v>0.57425157175770303</c:v>
                </c:pt>
                <c:pt idx="7">
                  <c:v>0.65091552238903549</c:v>
                </c:pt>
                <c:pt idx="8">
                  <c:v>0.72592649217392058</c:v>
                </c:pt>
                <c:pt idx="9">
                  <c:v>0.79816180886886401</c:v>
                </c:pt>
                <c:pt idx="10">
                  <c:v>0.86380489903575508</c:v>
                </c:pt>
                <c:pt idx="11">
                  <c:v>0.98802360652268639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2B-4C21-B3DA-4D7227A01640}"/>
            </c:ext>
          </c:extLst>
        </c:ser>
        <c:ser>
          <c:idx val="1"/>
          <c:order val="2"/>
          <c:tx>
            <c:strRef>
              <c:f>'Partida 13'!$C$24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B2B-4C21-B3DA-4D7227A01640}"/>
              </c:ext>
            </c:extLst>
          </c:dPt>
          <c:dLbls>
            <c:dLbl>
              <c:idx val="0"/>
              <c:layout>
                <c:manualLayout>
                  <c:x val="-6.9987326350561319E-2"/>
                  <c:y val="8.1228406740540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2B-4C21-B3DA-4D7227A01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13'!$D$21:$O$21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13'!$D$24:$F$24</c:f>
              <c:numCache>
                <c:formatCode>0.0%</c:formatCode>
                <c:ptCount val="3"/>
                <c:pt idx="0">
                  <c:v>4.9359708464816389E-2</c:v>
                </c:pt>
                <c:pt idx="1">
                  <c:v>0.11650833832651834</c:v>
                </c:pt>
                <c:pt idx="2">
                  <c:v>0.21789340508221777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2B-4C21-B3DA-4D7227A01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18272"/>
        <c:axId val="57599680"/>
      </c:lineChart>
      <c:catAx>
        <c:axId val="5771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7599680"/>
        <c:crosses val="autoZero"/>
        <c:auto val="1"/>
        <c:lblAlgn val="ctr"/>
        <c:lblOffset val="100"/>
        <c:noMultiLvlLbl val="0"/>
      </c:catAx>
      <c:valAx>
        <c:axId val="575996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77182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24-05-2019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MARZO DE 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13: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AGRICULTURA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mayo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5541562"/>
            <a:ext cx="7327558" cy="31020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9372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34552B-72DD-4C09-BF39-B11CC991F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21091"/>
              </p:ext>
            </p:extLst>
          </p:nvPr>
        </p:nvGraphicFramePr>
        <p:xfrm>
          <a:off x="395536" y="1645344"/>
          <a:ext cx="7886701" cy="3851156"/>
        </p:xfrm>
        <a:graphic>
          <a:graphicData uri="http://schemas.openxmlformats.org/drawingml/2006/table">
            <a:tbl>
              <a:tblPr/>
              <a:tblGrid>
                <a:gridCol w="297275">
                  <a:extLst>
                    <a:ext uri="{9D8B030D-6E8A-4147-A177-3AD203B41FA5}">
                      <a16:colId xmlns:a16="http://schemas.microsoft.com/office/drawing/2014/main" val="3770203787"/>
                    </a:ext>
                  </a:extLst>
                </a:gridCol>
                <a:gridCol w="297275">
                  <a:extLst>
                    <a:ext uri="{9D8B030D-6E8A-4147-A177-3AD203B41FA5}">
                      <a16:colId xmlns:a16="http://schemas.microsoft.com/office/drawing/2014/main" val="3408378999"/>
                    </a:ext>
                  </a:extLst>
                </a:gridCol>
                <a:gridCol w="2666556">
                  <a:extLst>
                    <a:ext uri="{9D8B030D-6E8A-4147-A177-3AD203B41FA5}">
                      <a16:colId xmlns:a16="http://schemas.microsoft.com/office/drawing/2014/main" val="733765140"/>
                    </a:ext>
                  </a:extLst>
                </a:gridCol>
                <a:gridCol w="796696">
                  <a:extLst>
                    <a:ext uri="{9D8B030D-6E8A-4147-A177-3AD203B41FA5}">
                      <a16:colId xmlns:a16="http://schemas.microsoft.com/office/drawing/2014/main" val="16898519"/>
                    </a:ext>
                  </a:extLst>
                </a:gridCol>
                <a:gridCol w="796696">
                  <a:extLst>
                    <a:ext uri="{9D8B030D-6E8A-4147-A177-3AD203B41FA5}">
                      <a16:colId xmlns:a16="http://schemas.microsoft.com/office/drawing/2014/main" val="1816319319"/>
                    </a:ext>
                  </a:extLst>
                </a:gridCol>
                <a:gridCol w="796696">
                  <a:extLst>
                    <a:ext uri="{9D8B030D-6E8A-4147-A177-3AD203B41FA5}">
                      <a16:colId xmlns:a16="http://schemas.microsoft.com/office/drawing/2014/main" val="1480756743"/>
                    </a:ext>
                  </a:extLst>
                </a:gridCol>
                <a:gridCol w="796696">
                  <a:extLst>
                    <a:ext uri="{9D8B030D-6E8A-4147-A177-3AD203B41FA5}">
                      <a16:colId xmlns:a16="http://schemas.microsoft.com/office/drawing/2014/main" val="1343056806"/>
                    </a:ext>
                  </a:extLst>
                </a:gridCol>
                <a:gridCol w="725351">
                  <a:extLst>
                    <a:ext uri="{9D8B030D-6E8A-4147-A177-3AD203B41FA5}">
                      <a16:colId xmlns:a16="http://schemas.microsoft.com/office/drawing/2014/main" val="1422573086"/>
                    </a:ext>
                  </a:extLst>
                </a:gridCol>
                <a:gridCol w="713460">
                  <a:extLst>
                    <a:ext uri="{9D8B030D-6E8A-4147-A177-3AD203B41FA5}">
                      <a16:colId xmlns:a16="http://schemas.microsoft.com/office/drawing/2014/main" val="1300472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922" marR="8922" marT="8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922" marR="8922" marT="8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454876"/>
                  </a:ext>
                </a:extLst>
              </a:tr>
              <a:tr h="4371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Presupuestario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737896"/>
                  </a:ext>
                </a:extLst>
              </a:tr>
              <a:tr h="1873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AGRICULTURA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64.952.977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64.952.977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11.157.356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84241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Agricultura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30.297.754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30.297.754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3.846.272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104966"/>
                  </a:ext>
                </a:extLst>
              </a:tr>
              <a:tr h="276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e Innovación Tecnológica Silvoagropecuaria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7.311.084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30211"/>
                  </a:ext>
                </a:extLst>
              </a:tr>
              <a:tr h="178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ESTUDIOS Y POLÍTICAS AGRARIAS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9.563.470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9.563.470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3.419.672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954857"/>
                  </a:ext>
                </a:extLst>
              </a:tr>
              <a:tr h="178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289.742.468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289.742.468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55.409.573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50547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AGRÍCOLA Y GANADERO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133.990.966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133.990.966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33.609.429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8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Agrícola y Ganadero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28.036.313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28.036.313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8.684.559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85559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Inspecciones Exportaciones Silvoagropecuarias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21.654.376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21.654.376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7.019.545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291290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Ganadero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14.808.183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14.808.183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3.654.078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40716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Vigilancia y Control Silvoagrícola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31.784.173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31.784.173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6.749.928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544656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Controles Fronterizos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16.034.303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16.034.303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4.395.771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10467"/>
                  </a:ext>
                </a:extLst>
              </a:tr>
              <a:tr h="285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Gestión y Conservación de Recursos Naturales Renovables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14.997.312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14.997.312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1.597.896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086260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6.676.306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6.676.306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1.507.652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28765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NACIONAL FORESTAL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90.054.741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98.174.833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8.120.092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26.476.732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185393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Nacional Forestal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19.963.004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28.534.248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8.571.244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8.153.262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680845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Manejo del Fuego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32.125.307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32.057.484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-67.823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10.509.641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96078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Areas Silvestres Protegidas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15.324.263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15.209.380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-114.883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3.909.870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662497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Forestal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21.134.710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20.866.264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-268.446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3.701.516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84577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Arborización Urbana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1.507.457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1.507.457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202.443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719621"/>
                  </a:ext>
                </a:extLst>
              </a:tr>
              <a:tr h="178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RIEGO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13.047.672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13.047.672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2.473.680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29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89313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533500"/>
            <a:ext cx="764164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31E7FDA-8AD7-4A1E-8F0B-E6C53B90B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20770"/>
              </p:ext>
            </p:extLst>
          </p:nvPr>
        </p:nvGraphicFramePr>
        <p:xfrm>
          <a:off x="467544" y="1844824"/>
          <a:ext cx="7886700" cy="2811361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382255627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023838383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716477426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1834144343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3768036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312432138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221557879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003900376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2455828528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121345459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916913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891521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30.297.754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30.297.754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3.846.272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85400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6.700.793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6.700.793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1.686.048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328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1.399.137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1.399.137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169.746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6929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9211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6356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21.803.506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21.803.506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1.963.585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5141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1.267.193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1.267.193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180.990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64268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19.948.847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19.948.847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1.759.831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992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543.348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543.348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22.764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4086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44.118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6399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394.308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394.308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26.893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8898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14.935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14.935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3860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65256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2342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037205"/>
                  </a:ext>
                </a:extLst>
              </a:tr>
              <a:tr h="146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189.923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189.923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67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856661"/>
            <a:ext cx="7083508" cy="21271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00808"/>
            <a:ext cx="715551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05ED8A2-1D09-4062-AF92-03C97E376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40102"/>
              </p:ext>
            </p:extLst>
          </p:nvPr>
        </p:nvGraphicFramePr>
        <p:xfrm>
          <a:off x="467544" y="2003916"/>
          <a:ext cx="7886700" cy="1839850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1233003110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538954456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121534252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3939802091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241608694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23755052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843395054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450555423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2383066880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2930993367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77294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86258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7.311.084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9196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7.311.084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869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7.311.084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962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Investigaciones Agropecuarias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17.775.401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17.775.401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4.210.128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554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para la Innovación Agraria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9.195.426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9.195.426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1.062.234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009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Forestal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4.069.279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4.069.279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933.639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63321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Información de Recursos Naturales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3.436.195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3.436.195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1.105.083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647723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Investigación para la Competitividad Agroalimentaria y Forestal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178.922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178.922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560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387" y="4314267"/>
            <a:ext cx="7174429" cy="277798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1AAD995-AB76-46A9-93A9-385722787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20601"/>
              </p:ext>
            </p:extLst>
          </p:nvPr>
        </p:nvGraphicFramePr>
        <p:xfrm>
          <a:off x="409387" y="1786621"/>
          <a:ext cx="7886700" cy="2527646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2006587898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2673958940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611011121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382887077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63405263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17186518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66700242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284106078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657025600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3624991490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04909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50261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9.563.470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9.563.470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3.419.672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8413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4.139.266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4.139.266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1.010.388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637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1.015.200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1.015.200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725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8401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8772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4.222.828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4.222.828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2.292.388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30321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568.192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568.192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5262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Información de Recursos Naturales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568.192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568.192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09182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3.654.636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3.654.636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2.292.388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680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 - Estadísticas Continuas Intercensales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512.615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512.615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5666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 - VIII Censo Agropecuario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3.142.021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3.142.021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2.292.388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8060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186.166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186.166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11816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8854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176.562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176.562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493" y="5944672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BBF2A83-1641-4E1F-B019-C0A7A124A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67103"/>
              </p:ext>
            </p:extLst>
          </p:nvPr>
        </p:nvGraphicFramePr>
        <p:xfrm>
          <a:off x="413446" y="1608399"/>
          <a:ext cx="7830965" cy="4351333"/>
        </p:xfrm>
        <a:graphic>
          <a:graphicData uri="http://schemas.openxmlformats.org/drawingml/2006/table">
            <a:tbl>
              <a:tblPr/>
              <a:tblGrid>
                <a:gridCol w="718979">
                  <a:extLst>
                    <a:ext uri="{9D8B030D-6E8A-4147-A177-3AD203B41FA5}">
                      <a16:colId xmlns:a16="http://schemas.microsoft.com/office/drawing/2014/main" val="3852022065"/>
                    </a:ext>
                  </a:extLst>
                </a:gridCol>
                <a:gridCol w="265593">
                  <a:extLst>
                    <a:ext uri="{9D8B030D-6E8A-4147-A177-3AD203B41FA5}">
                      <a16:colId xmlns:a16="http://schemas.microsoft.com/office/drawing/2014/main" val="3173286138"/>
                    </a:ext>
                  </a:extLst>
                </a:gridCol>
                <a:gridCol w="265593">
                  <a:extLst>
                    <a:ext uri="{9D8B030D-6E8A-4147-A177-3AD203B41FA5}">
                      <a16:colId xmlns:a16="http://schemas.microsoft.com/office/drawing/2014/main" val="688760051"/>
                    </a:ext>
                  </a:extLst>
                </a:gridCol>
                <a:gridCol w="2406431">
                  <a:extLst>
                    <a:ext uri="{9D8B030D-6E8A-4147-A177-3AD203B41FA5}">
                      <a16:colId xmlns:a16="http://schemas.microsoft.com/office/drawing/2014/main" val="739327920"/>
                    </a:ext>
                  </a:extLst>
                </a:gridCol>
                <a:gridCol w="718979">
                  <a:extLst>
                    <a:ext uri="{9D8B030D-6E8A-4147-A177-3AD203B41FA5}">
                      <a16:colId xmlns:a16="http://schemas.microsoft.com/office/drawing/2014/main" val="3604055479"/>
                    </a:ext>
                  </a:extLst>
                </a:gridCol>
                <a:gridCol w="718979">
                  <a:extLst>
                    <a:ext uri="{9D8B030D-6E8A-4147-A177-3AD203B41FA5}">
                      <a16:colId xmlns:a16="http://schemas.microsoft.com/office/drawing/2014/main" val="1497493815"/>
                    </a:ext>
                  </a:extLst>
                </a:gridCol>
                <a:gridCol w="718979">
                  <a:extLst>
                    <a:ext uri="{9D8B030D-6E8A-4147-A177-3AD203B41FA5}">
                      <a16:colId xmlns:a16="http://schemas.microsoft.com/office/drawing/2014/main" val="3396752257"/>
                    </a:ext>
                  </a:extLst>
                </a:gridCol>
                <a:gridCol w="718979">
                  <a:extLst>
                    <a:ext uri="{9D8B030D-6E8A-4147-A177-3AD203B41FA5}">
                      <a16:colId xmlns:a16="http://schemas.microsoft.com/office/drawing/2014/main" val="3993369695"/>
                    </a:ext>
                  </a:extLst>
                </a:gridCol>
                <a:gridCol w="654591">
                  <a:extLst>
                    <a:ext uri="{9D8B030D-6E8A-4147-A177-3AD203B41FA5}">
                      <a16:colId xmlns:a16="http://schemas.microsoft.com/office/drawing/2014/main" val="899052882"/>
                    </a:ext>
                  </a:extLst>
                </a:gridCol>
                <a:gridCol w="643862">
                  <a:extLst>
                    <a:ext uri="{9D8B030D-6E8A-4147-A177-3AD203B41FA5}">
                      <a16:colId xmlns:a16="http://schemas.microsoft.com/office/drawing/2014/main" val="3617911281"/>
                    </a:ext>
                  </a:extLst>
                </a:gridCol>
              </a:tblGrid>
              <a:tr h="13037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208130"/>
                  </a:ext>
                </a:extLst>
              </a:tr>
              <a:tr h="39928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6063"/>
                  </a:ext>
                </a:extLst>
              </a:tr>
              <a:tr h="1711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289.742.468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289.742.468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55.409.573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390065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41.024.832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41.024.832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10.210.035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09136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7.229.869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7.229.869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1.468.252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739103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1.156.571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11565710,0%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11565710,0%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48164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88394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1.156.571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096293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83.050.139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83.050.139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17.849.121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15896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83.046.727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83.046.727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17.849.121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18429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Contratación del Seguro Agrícola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938.643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938.643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725087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Incentivos Ley N° 20.412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21.554.663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21.554.663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778.042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625410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Emergencias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1.585.170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1.585.170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1.329.793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104077"/>
                  </a:ext>
                </a:extLst>
              </a:tr>
              <a:tr h="260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Desarrollo de Capacidades Productivas y Empresariales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2.262.833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2.262.833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314.407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21028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Asesoría Técnica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12.101.512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12.101.512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1.632.469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55553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de Acción Local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19.163.555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19.163.555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7.948.103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84158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INDAP-PRODEMU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1.779.874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1.779.874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72984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Territorial Indígena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18.658.335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18.658.335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5.321.562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49450"/>
                  </a:ext>
                </a:extLst>
              </a:tr>
              <a:tr h="260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Integral de Pequeños Productores Campesinos del Secano-PADIS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660.319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660.319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353.651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46099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Productivas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3.275.950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3.275.950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162.618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68955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para Comercialización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1.065.873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1.065.873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8.476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557038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3.412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589452"/>
                  </a:ext>
                </a:extLst>
              </a:tr>
              <a:tr h="260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Latinoamericana de Instituciones Financieras para el Desarrollo - ALIDE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3.412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0332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053758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00963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172.240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1722400,0%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1722400,0%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03039"/>
                  </a:ext>
                </a:extLst>
              </a:tr>
              <a:tr h="260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172.240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1722400,0%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1722400,0%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28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3" y="5778952"/>
            <a:ext cx="7910409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8AF9A77-7BCF-4231-92F0-4143C6876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26375"/>
              </p:ext>
            </p:extLst>
          </p:nvPr>
        </p:nvGraphicFramePr>
        <p:xfrm>
          <a:off x="467543" y="1673216"/>
          <a:ext cx="8132613" cy="4075184"/>
        </p:xfrm>
        <a:graphic>
          <a:graphicData uri="http://schemas.openxmlformats.org/drawingml/2006/table">
            <a:tbl>
              <a:tblPr/>
              <a:tblGrid>
                <a:gridCol w="746674">
                  <a:extLst>
                    <a:ext uri="{9D8B030D-6E8A-4147-A177-3AD203B41FA5}">
                      <a16:colId xmlns:a16="http://schemas.microsoft.com/office/drawing/2014/main" val="1673839152"/>
                    </a:ext>
                  </a:extLst>
                </a:gridCol>
                <a:gridCol w="275823">
                  <a:extLst>
                    <a:ext uri="{9D8B030D-6E8A-4147-A177-3AD203B41FA5}">
                      <a16:colId xmlns:a16="http://schemas.microsoft.com/office/drawing/2014/main" val="1756364867"/>
                    </a:ext>
                  </a:extLst>
                </a:gridCol>
                <a:gridCol w="275823">
                  <a:extLst>
                    <a:ext uri="{9D8B030D-6E8A-4147-A177-3AD203B41FA5}">
                      <a16:colId xmlns:a16="http://schemas.microsoft.com/office/drawing/2014/main" val="4103714401"/>
                    </a:ext>
                  </a:extLst>
                </a:gridCol>
                <a:gridCol w="2499127">
                  <a:extLst>
                    <a:ext uri="{9D8B030D-6E8A-4147-A177-3AD203B41FA5}">
                      <a16:colId xmlns:a16="http://schemas.microsoft.com/office/drawing/2014/main" val="3030360492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2074694923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2160995951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4114762955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3367728014"/>
                    </a:ext>
                  </a:extLst>
                </a:gridCol>
                <a:gridCol w="679807">
                  <a:extLst>
                    <a:ext uri="{9D8B030D-6E8A-4147-A177-3AD203B41FA5}">
                      <a16:colId xmlns:a16="http://schemas.microsoft.com/office/drawing/2014/main" val="903274118"/>
                    </a:ext>
                  </a:extLst>
                </a:gridCol>
                <a:gridCol w="668663">
                  <a:extLst>
                    <a:ext uri="{9D8B030D-6E8A-4147-A177-3AD203B41FA5}">
                      <a16:colId xmlns:a16="http://schemas.microsoft.com/office/drawing/2014/main" val="481503567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968285"/>
                  </a:ext>
                </a:extLst>
              </a:tr>
              <a:tr h="36109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87455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1.034.737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1.034.737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213.964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745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124.100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124.100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9041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318.162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318.162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18516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592.475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592.475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213.318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02508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89.766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8846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89.766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405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15.869.584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867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15.869.584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64278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Corto Plazo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56.789.883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56.789.883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11.302.660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402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Plazo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24.209.955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24.209.955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4.473.707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6537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Rotatorio - Ley 18.450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1.889.333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1.889.333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93.217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874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Plazo - COBIN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2.884.000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2.884.000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33818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6.102.413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0920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6.102.413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508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Riego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15.242.297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15.242.297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497.099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16615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Inversiones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10.229.425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10.229.425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672.050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6089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de Acción Local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22.669.759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22.669.759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2.504.504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1527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Territorial Indígena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14.759.098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14.759.098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81.941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34232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Praderas Suplementarias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4.648.645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4.648.645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2.286.558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466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Productivas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1.748.224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1.748.224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60.077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1749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INDAP-PRODEMU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1.208.871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1.208.871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34523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Integral de Pequeños Productores Campesinos del Secano-PADIS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659.712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659.712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1423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para Comercialización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373.893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373.893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2774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2.362.732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8038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2.362.732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98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4805" y="4913963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2471D8-9BFD-47AF-B0D1-74B9EEC5B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690261"/>
              </p:ext>
            </p:extLst>
          </p:nvPr>
        </p:nvGraphicFramePr>
        <p:xfrm>
          <a:off x="424805" y="1558439"/>
          <a:ext cx="7886700" cy="3352999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1985324817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978412980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2710469726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144526550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94756158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970955863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117950408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4066819481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2508440060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3003106131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851722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2504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28.036.313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28.036.313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8.684.559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3999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22.016.973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22.016.973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5.571.546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7699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2.531.659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2.531.659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419.061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426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996.555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9965550,0%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9965550,0%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1694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996.555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9965550,0%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9965550,0%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6715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194.703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1947030,0%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1947030,0%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979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194.703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1947030,0%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1947030,0%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880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Emergencias Sanitarias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194.703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1947030,0%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1947030,0%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9237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142.154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142.154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1162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142.154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142.154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3358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651490,0%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651490,0%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24019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651490,0%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651490,0%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8112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3.345.497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3.345.497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640.935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480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1.196.583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1.196.583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587.457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9594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47.896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47.896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1842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183.340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9428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1.917.678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1.917.678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61760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796.610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773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796.610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6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3538" y="3488421"/>
            <a:ext cx="7281782" cy="26858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6CB44A-4352-4D4D-9D58-00F596946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212975"/>
              </p:ext>
            </p:extLst>
          </p:nvPr>
        </p:nvGraphicFramePr>
        <p:xfrm>
          <a:off x="628650" y="1916832"/>
          <a:ext cx="7886700" cy="1564733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1546553465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348342281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921861908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2962575791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571494035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812973815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89425903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461451308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3080857764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972262234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847976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28261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21.654.376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21.654.376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7.019.545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9703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18.648.446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18.648.446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4.918.513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2560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2.799.930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2.799.930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342.906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1867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461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471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1.758.126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867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1.758.126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82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3639" y="3992574"/>
            <a:ext cx="7137586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B7320C1-BFBF-4FBE-BDA3-6D6AD4771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7782"/>
              </p:ext>
            </p:extLst>
          </p:nvPr>
        </p:nvGraphicFramePr>
        <p:xfrm>
          <a:off x="474471" y="1602487"/>
          <a:ext cx="7886700" cy="2390087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2061961865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704481403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456561227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507992039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147950383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364337701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84326139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395559245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733310244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2319735201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567446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88194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14.808.183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14.808.183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3.654.078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7369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10.787.943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10.787.943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2.601.837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2344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3.671.074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3.671.074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587.260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48936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121.021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31694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5956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Tuberculosis Bovina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1187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2302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Veterinario Permanente del Cono Sur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6899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228.145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228.145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3246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825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125.145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125.145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14097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464.981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9328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464.981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73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3304" y="3602818"/>
            <a:ext cx="7470935" cy="28214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872567-E083-4E47-928C-CE7FF5FD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37422"/>
              </p:ext>
            </p:extLst>
          </p:nvPr>
        </p:nvGraphicFramePr>
        <p:xfrm>
          <a:off x="464128" y="1635656"/>
          <a:ext cx="7886700" cy="1960306"/>
        </p:xfrm>
        <a:graphic>
          <a:graphicData uri="http://schemas.openxmlformats.org/drawingml/2006/table">
            <a:tbl>
              <a:tblPr/>
              <a:tblGrid>
                <a:gridCol w="718435">
                  <a:extLst>
                    <a:ext uri="{9D8B030D-6E8A-4147-A177-3AD203B41FA5}">
                      <a16:colId xmlns:a16="http://schemas.microsoft.com/office/drawing/2014/main" val="3982247003"/>
                    </a:ext>
                  </a:extLst>
                </a:gridCol>
                <a:gridCol w="265392">
                  <a:extLst>
                    <a:ext uri="{9D8B030D-6E8A-4147-A177-3AD203B41FA5}">
                      <a16:colId xmlns:a16="http://schemas.microsoft.com/office/drawing/2014/main" val="3136389711"/>
                    </a:ext>
                  </a:extLst>
                </a:gridCol>
                <a:gridCol w="265392">
                  <a:extLst>
                    <a:ext uri="{9D8B030D-6E8A-4147-A177-3AD203B41FA5}">
                      <a16:colId xmlns:a16="http://schemas.microsoft.com/office/drawing/2014/main" val="3998920637"/>
                    </a:ext>
                  </a:extLst>
                </a:gridCol>
                <a:gridCol w="2466269">
                  <a:extLst>
                    <a:ext uri="{9D8B030D-6E8A-4147-A177-3AD203B41FA5}">
                      <a16:colId xmlns:a16="http://schemas.microsoft.com/office/drawing/2014/main" val="1757754483"/>
                    </a:ext>
                  </a:extLst>
                </a:gridCol>
                <a:gridCol w="718435">
                  <a:extLst>
                    <a:ext uri="{9D8B030D-6E8A-4147-A177-3AD203B41FA5}">
                      <a16:colId xmlns:a16="http://schemas.microsoft.com/office/drawing/2014/main" val="58085267"/>
                    </a:ext>
                  </a:extLst>
                </a:gridCol>
                <a:gridCol w="718435">
                  <a:extLst>
                    <a:ext uri="{9D8B030D-6E8A-4147-A177-3AD203B41FA5}">
                      <a16:colId xmlns:a16="http://schemas.microsoft.com/office/drawing/2014/main" val="2376872799"/>
                    </a:ext>
                  </a:extLst>
                </a:gridCol>
                <a:gridCol w="718435">
                  <a:extLst>
                    <a:ext uri="{9D8B030D-6E8A-4147-A177-3AD203B41FA5}">
                      <a16:colId xmlns:a16="http://schemas.microsoft.com/office/drawing/2014/main" val="2125828142"/>
                    </a:ext>
                  </a:extLst>
                </a:gridCol>
                <a:gridCol w="718435">
                  <a:extLst>
                    <a:ext uri="{9D8B030D-6E8A-4147-A177-3AD203B41FA5}">
                      <a16:colId xmlns:a16="http://schemas.microsoft.com/office/drawing/2014/main" val="764146765"/>
                    </a:ext>
                  </a:extLst>
                </a:gridCol>
                <a:gridCol w="654097">
                  <a:extLst>
                    <a:ext uri="{9D8B030D-6E8A-4147-A177-3AD203B41FA5}">
                      <a16:colId xmlns:a16="http://schemas.microsoft.com/office/drawing/2014/main" val="83512729"/>
                    </a:ext>
                  </a:extLst>
                </a:gridCol>
                <a:gridCol w="643375">
                  <a:extLst>
                    <a:ext uri="{9D8B030D-6E8A-4147-A177-3AD203B41FA5}">
                      <a16:colId xmlns:a16="http://schemas.microsoft.com/office/drawing/2014/main" val="3288263679"/>
                    </a:ext>
                  </a:extLst>
                </a:gridCol>
              </a:tblGrid>
              <a:tr h="13636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531449"/>
                  </a:ext>
                </a:extLst>
              </a:tr>
              <a:tr h="417631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720519"/>
                  </a:ext>
                </a:extLst>
              </a:tr>
              <a:tr h="1789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31.784.173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31.784.173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6.749.928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470919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19.479.533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19.479.533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4.587.741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716350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12.069.153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12.069.153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1.161.982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284465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587247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769782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Sanidad Vegetal del Cono Sur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530700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196.160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196.160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170.837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92262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196.160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196.160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170.837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64751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829.368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07652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829.368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53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ejecución del Ministerio, acumulada al mes de MARZO fue de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 $629.3071 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es decir, un 98% respecto de la ley 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$5.996 se observó una disminución de $1.270 millones en su disponibilidad. La ejecución presupuestaria alcanzó un 93% de la ley vigente, equivale a un gasto total de $4.420 millones 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INDAP</a:t>
            </a:r>
            <a:r>
              <a:rPr lang="es-CL" sz="1400" dirty="0">
                <a:solidFill>
                  <a:prstClr val="black"/>
                </a:solidFill>
              </a:rPr>
              <a:t>, que concentra la mayor parte de los recursos ministeriales, presentó un gasto de $281.215 millones, que equivale a un 98% de avance presupuestario.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Respecto a la deuda flotante, correspondiente a los recursos para cancelar obligaciones contraídas en el ejercicio presupuestario anterior, se han incluido recursos adicionales por $16.135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</a:rPr>
              <a:t>En cuanto a las </a:t>
            </a:r>
            <a:r>
              <a:rPr lang="es-MX" sz="1400" b="1" dirty="0">
                <a:solidFill>
                  <a:prstClr val="black"/>
                </a:solidFill>
              </a:rPr>
              <a:t>modificaciones presupuestaria</a:t>
            </a:r>
            <a:r>
              <a:rPr lang="es-MX" sz="1400" dirty="0">
                <a:solidFill>
                  <a:prstClr val="black"/>
                </a:solidFill>
              </a:rPr>
              <a:t>, se destacan los aumentos en el Programa 01 de la Corporación Nacional Forestal, por $20.289 millones, en el Programa 01 del Servicio Agrícola y Ganadero por $10.498 millones, y en el Instituto de Desarrollo Agropecuario, por $6.560 millones. Se observa además, una disminución en la disponibilidad de recursos para la Oficina de Estudios y Políticas Agrarias por $115 millones.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375" y="3649592"/>
            <a:ext cx="7569634" cy="22523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7C09042-6376-4D7A-81F6-878F74AD4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334457"/>
              </p:ext>
            </p:extLst>
          </p:nvPr>
        </p:nvGraphicFramePr>
        <p:xfrm>
          <a:off x="434375" y="1606118"/>
          <a:ext cx="7886700" cy="2038906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2330569382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400111023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345460239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2412474804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986298183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28159643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410696268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54506940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3405490919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1218334847"/>
                    </a:ext>
                  </a:extLst>
                </a:gridCol>
              </a:tblGrid>
              <a:tr h="14183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53651"/>
                  </a:ext>
                </a:extLst>
              </a:tr>
              <a:tr h="43437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26129"/>
                  </a:ext>
                </a:extLst>
              </a:tr>
              <a:tr h="1861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16.034.303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16.034.303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4.395.771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228738"/>
                  </a:ext>
                </a:extLst>
              </a:tr>
              <a:tr h="141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13.236.301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13.236.301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2.954.385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191405"/>
                  </a:ext>
                </a:extLst>
              </a:tr>
              <a:tr h="141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2.250.871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2.250.871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316.513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97855"/>
                  </a:ext>
                </a:extLst>
              </a:tr>
              <a:tr h="141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547.131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547.131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13315"/>
                  </a:ext>
                </a:extLst>
              </a:tr>
              <a:tr h="141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6953"/>
                  </a:ext>
                </a:extLst>
              </a:tr>
              <a:tr h="141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499.550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499.550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59046"/>
                  </a:ext>
                </a:extLst>
              </a:tr>
              <a:tr h="141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466442"/>
                  </a:ext>
                </a:extLst>
              </a:tr>
              <a:tr h="141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85081"/>
                  </a:ext>
                </a:extLst>
              </a:tr>
              <a:tr h="141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1.124.873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732050"/>
                  </a:ext>
                </a:extLst>
              </a:tr>
              <a:tr h="141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1.124.873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286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1973" y="3943696"/>
            <a:ext cx="7344816" cy="239910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8C55EA5-AA20-43D3-B8F7-60C3E3496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43722"/>
              </p:ext>
            </p:extLst>
          </p:nvPr>
        </p:nvGraphicFramePr>
        <p:xfrm>
          <a:off x="389357" y="1801450"/>
          <a:ext cx="7886698" cy="2142246"/>
        </p:xfrm>
        <a:graphic>
          <a:graphicData uri="http://schemas.openxmlformats.org/drawingml/2006/table">
            <a:tbl>
              <a:tblPr/>
              <a:tblGrid>
                <a:gridCol w="730098">
                  <a:extLst>
                    <a:ext uri="{9D8B030D-6E8A-4147-A177-3AD203B41FA5}">
                      <a16:colId xmlns:a16="http://schemas.microsoft.com/office/drawing/2014/main" val="178691104"/>
                    </a:ext>
                  </a:extLst>
                </a:gridCol>
                <a:gridCol w="269701">
                  <a:extLst>
                    <a:ext uri="{9D8B030D-6E8A-4147-A177-3AD203B41FA5}">
                      <a16:colId xmlns:a16="http://schemas.microsoft.com/office/drawing/2014/main" val="2337643203"/>
                    </a:ext>
                  </a:extLst>
                </a:gridCol>
                <a:gridCol w="269701">
                  <a:extLst>
                    <a:ext uri="{9D8B030D-6E8A-4147-A177-3AD203B41FA5}">
                      <a16:colId xmlns:a16="http://schemas.microsoft.com/office/drawing/2014/main" val="3888852944"/>
                    </a:ext>
                  </a:extLst>
                </a:gridCol>
                <a:gridCol w="2378269">
                  <a:extLst>
                    <a:ext uri="{9D8B030D-6E8A-4147-A177-3AD203B41FA5}">
                      <a16:colId xmlns:a16="http://schemas.microsoft.com/office/drawing/2014/main" val="3820803032"/>
                    </a:ext>
                  </a:extLst>
                </a:gridCol>
                <a:gridCol w="730098">
                  <a:extLst>
                    <a:ext uri="{9D8B030D-6E8A-4147-A177-3AD203B41FA5}">
                      <a16:colId xmlns:a16="http://schemas.microsoft.com/office/drawing/2014/main" val="2516222523"/>
                    </a:ext>
                  </a:extLst>
                </a:gridCol>
                <a:gridCol w="730098">
                  <a:extLst>
                    <a:ext uri="{9D8B030D-6E8A-4147-A177-3AD203B41FA5}">
                      <a16:colId xmlns:a16="http://schemas.microsoft.com/office/drawing/2014/main" val="2392453749"/>
                    </a:ext>
                  </a:extLst>
                </a:gridCol>
                <a:gridCol w="730098">
                  <a:extLst>
                    <a:ext uri="{9D8B030D-6E8A-4147-A177-3AD203B41FA5}">
                      <a16:colId xmlns:a16="http://schemas.microsoft.com/office/drawing/2014/main" val="1330537207"/>
                    </a:ext>
                  </a:extLst>
                </a:gridCol>
                <a:gridCol w="730098">
                  <a:extLst>
                    <a:ext uri="{9D8B030D-6E8A-4147-A177-3AD203B41FA5}">
                      <a16:colId xmlns:a16="http://schemas.microsoft.com/office/drawing/2014/main" val="769003694"/>
                    </a:ext>
                  </a:extLst>
                </a:gridCol>
                <a:gridCol w="664717">
                  <a:extLst>
                    <a:ext uri="{9D8B030D-6E8A-4147-A177-3AD203B41FA5}">
                      <a16:colId xmlns:a16="http://schemas.microsoft.com/office/drawing/2014/main" val="3386896530"/>
                    </a:ext>
                  </a:extLst>
                </a:gridCol>
                <a:gridCol w="653820">
                  <a:extLst>
                    <a:ext uri="{9D8B030D-6E8A-4147-A177-3AD203B41FA5}">
                      <a16:colId xmlns:a16="http://schemas.microsoft.com/office/drawing/2014/main" val="1816394169"/>
                    </a:ext>
                  </a:extLst>
                </a:gridCol>
              </a:tblGrid>
              <a:tr h="13876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673" marR="8673" marT="8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673" marR="8673" marT="8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815650"/>
                  </a:ext>
                </a:extLst>
              </a:tr>
              <a:tr h="42498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498737"/>
                  </a:ext>
                </a:extLst>
              </a:tr>
              <a:tr h="1821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14.997.312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14.997.312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1.597.896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669191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5.886.941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5.886.941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1.414.122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961302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493.106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493.106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61.263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6672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8.617.265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8.617.265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54.231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37158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8.613.120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8.613.120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54.231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306610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Incentivos Ley N° 20.412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8.613.120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8.613.120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54.231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81290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4.145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30604"/>
                  </a:ext>
                </a:extLst>
              </a:tr>
              <a:tr h="286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Interamericano de Cooperación Agrícola (IICA)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4.145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331522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68.280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336977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68.280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2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234145"/>
            <a:ext cx="7297862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9"/>
            <a:ext cx="77136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375D439-C712-4EE2-B307-AAA6C584D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184869"/>
              </p:ext>
            </p:extLst>
          </p:nvPr>
        </p:nvGraphicFramePr>
        <p:xfrm>
          <a:off x="467544" y="1669412"/>
          <a:ext cx="7886700" cy="1564733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1128728923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802100972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073394749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9926182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370716625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924103284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893262159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774288797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2302925565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943139014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530287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5192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6.676.306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6.676.306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1.507.652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8873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4.800.902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4.800.902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1.216.959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08235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1.669.404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1.669.404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166.797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4090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194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981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7762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07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79651"/>
            <a:ext cx="7353610" cy="27035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E833215-A41A-4101-A3C1-2255E77B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67948"/>
              </p:ext>
            </p:extLst>
          </p:nvPr>
        </p:nvGraphicFramePr>
        <p:xfrm>
          <a:off x="467544" y="1709826"/>
          <a:ext cx="7886700" cy="2940323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1804108581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4117598253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272555856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215925435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243796616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718558875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06471867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285524671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4050288478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2786383709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92670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34075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19.963.004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28.534.248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8.571.244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8.153.262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0812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14.941.611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20.743.186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5.801.575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5.490.854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24665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4.088.621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5.987.380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1.898.759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715.897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869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618.471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618.461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1.637.585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16375850,0%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12269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618.471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618.461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1.150.767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11507670,0%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9938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486.818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9442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975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273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938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932.752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1.185.201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252.449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696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54631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197.349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197.349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0067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509.768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515.168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59551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422.984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422.984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9291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9708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306.180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9490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306.180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38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1149" y="3575555"/>
            <a:ext cx="7389360" cy="310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6C39488-193A-48F4-8E01-D30565086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13999"/>
              </p:ext>
            </p:extLst>
          </p:nvPr>
        </p:nvGraphicFramePr>
        <p:xfrm>
          <a:off x="451149" y="1735704"/>
          <a:ext cx="7886700" cy="1839851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427059737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424210370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245407394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342319429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600073354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51907733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248133329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312444299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663047176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3491128670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058419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75767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32.125.307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32.057.484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-67.823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10.509.641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2752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15.873.471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15.805.648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-67.823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6.687.679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8516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15.788.127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15.788.127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3.820.054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660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4016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75535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463.699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463.699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56066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463.699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463.699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260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668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8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4384" y="3909773"/>
            <a:ext cx="7318173" cy="22767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7858CAE-F2C4-4F77-B395-509FF467F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73492"/>
              </p:ext>
            </p:extLst>
          </p:nvPr>
        </p:nvGraphicFramePr>
        <p:xfrm>
          <a:off x="481224" y="1627261"/>
          <a:ext cx="7886700" cy="2252528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375142559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2680567383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609788015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312724260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406695677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724443715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650018869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893568076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2034271616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2051460610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859391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626413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15.324.263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15.209.380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-114.883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3.909.870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66142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11.854.598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11.739.715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-114.883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3.332.519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6312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3.075.044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3.075.044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466.739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1229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36165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9536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993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1160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Jardín Botánico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027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199.444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199.444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1844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199.444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199.444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4143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52899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75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1406" y="3703328"/>
            <a:ext cx="728500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48D4D3-AE77-45F6-9416-583862CA3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04859"/>
              </p:ext>
            </p:extLst>
          </p:nvPr>
        </p:nvGraphicFramePr>
        <p:xfrm>
          <a:off x="551406" y="1699654"/>
          <a:ext cx="7886700" cy="1977410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2345255753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303722793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12949912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2555455469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66304899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517572451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98207836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370785002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1241733410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4144914590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143800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1121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21.134.710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20.866.264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-268.446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3.701.516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2013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12.911.472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12.643.026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-268.446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3.338.744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27674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7.228.775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7.228.775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342.855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429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8217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4685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4362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599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Investigación Ley Bosque Nativo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47928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5087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78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357" y="2941871"/>
            <a:ext cx="7416824" cy="31132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EC830AC-FA49-496F-98FE-8CB0A1784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962950"/>
              </p:ext>
            </p:extLst>
          </p:nvPr>
        </p:nvGraphicFramePr>
        <p:xfrm>
          <a:off x="467544" y="1635030"/>
          <a:ext cx="7886700" cy="1289615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3914089115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511452683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943076031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415717874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758513216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88122237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44519395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4527203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3908119055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552777074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878709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57375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1.507.457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1.507.457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8583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870.655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870.655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148.848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9632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636.802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636.802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51.011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7832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31487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27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540" y="5425394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50043"/>
            <a:ext cx="7488832" cy="30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10644F6-8CA1-412C-B4DE-1AA4E159E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13788"/>
              </p:ext>
            </p:extLst>
          </p:nvPr>
        </p:nvGraphicFramePr>
        <p:xfrm>
          <a:off x="469848" y="1608255"/>
          <a:ext cx="7886700" cy="3765676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2278536022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2615253461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43793946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1623227729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3983813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345238073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170548629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988585625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2817111764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2306089809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061994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31004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13.047.672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13.047.672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2.473.680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15847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5.091.825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5.091.825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1.309.153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44346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951.245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951.245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202.895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316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12589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10742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454.920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55655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454.920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3266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Construcción y Rehabilitación Obras de Riego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454.920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1259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78256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33835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312.463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312.463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5156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0788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270.181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270.181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438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3.551.780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3.551.780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458.906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55248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1.510.044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1.938.617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428.573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344.579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6316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288.400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-188.400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180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1.753.336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1.513.163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-240.173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114.327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8581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690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5481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6151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47.609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20125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47.609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97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MARZO de 2019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Agricultura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a las transferencias corrientes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067502"/>
              </p:ext>
            </p:extLst>
          </p:nvPr>
        </p:nvGraphicFramePr>
        <p:xfrm>
          <a:off x="1847850" y="2330177"/>
          <a:ext cx="54483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8" name="Hoja de cálculo" r:id="rId3" imgW="5448300" imgH="2466885" progId="Excel.Sheet.12">
                  <p:embed/>
                </p:oleObj>
              </mc:Choice>
              <mc:Fallback>
                <p:oleObj name="Hoja de cálculo" r:id="rId3" imgW="5448300" imgH="2466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330177"/>
                        <a:ext cx="544830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55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a las transferencias de capital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55762"/>
              </p:ext>
            </p:extLst>
          </p:nvPr>
        </p:nvGraphicFramePr>
        <p:xfrm>
          <a:off x="1847850" y="2420888"/>
          <a:ext cx="54483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2" name="Hoja de cálculo" r:id="rId3" imgW="5448300" imgH="1838235" progId="Excel.Sheet.12">
                  <p:embed/>
                </p:oleObj>
              </mc:Choice>
              <mc:Fallback>
                <p:oleObj name="Hoja de cálculo" r:id="rId3" imgW="5448300" imgH="18382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420888"/>
                        <a:ext cx="544830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12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589240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EFC2BD2-CA67-4E59-AD39-BFF2E8457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89910"/>
              </p:ext>
            </p:extLst>
          </p:nvPr>
        </p:nvGraphicFramePr>
        <p:xfrm>
          <a:off x="971600" y="1772816"/>
          <a:ext cx="6840760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92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377294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D8CC1D3-0B4E-4BB4-B91E-1B616A4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912854"/>
              </p:ext>
            </p:extLst>
          </p:nvPr>
        </p:nvGraphicFramePr>
        <p:xfrm>
          <a:off x="1403648" y="1682479"/>
          <a:ext cx="6408712" cy="34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473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548570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984445"/>
              </p:ext>
            </p:extLst>
          </p:nvPr>
        </p:nvGraphicFramePr>
        <p:xfrm>
          <a:off x="386225" y="1652703"/>
          <a:ext cx="8076094" cy="388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613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6192" y="5681215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850295"/>
              </p:ext>
            </p:extLst>
          </p:nvPr>
        </p:nvGraphicFramePr>
        <p:xfrm>
          <a:off x="386224" y="1556792"/>
          <a:ext cx="7908031" cy="413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60" y="4331978"/>
            <a:ext cx="7542039" cy="29020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61492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C826D1-882A-4C32-A764-49FF93DE8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82557"/>
              </p:ext>
            </p:extLst>
          </p:nvPr>
        </p:nvGraphicFramePr>
        <p:xfrm>
          <a:off x="611560" y="1844824"/>
          <a:ext cx="7813017" cy="2457450"/>
        </p:xfrm>
        <a:graphic>
          <a:graphicData uri="http://schemas.openxmlformats.org/drawingml/2006/table">
            <a:tbl>
              <a:tblPr/>
              <a:tblGrid>
                <a:gridCol w="823069">
                  <a:extLst>
                    <a:ext uri="{9D8B030D-6E8A-4147-A177-3AD203B41FA5}">
                      <a16:colId xmlns:a16="http://schemas.microsoft.com/office/drawing/2014/main" val="4177886594"/>
                    </a:ext>
                  </a:extLst>
                </a:gridCol>
                <a:gridCol w="2198948">
                  <a:extLst>
                    <a:ext uri="{9D8B030D-6E8A-4147-A177-3AD203B41FA5}">
                      <a16:colId xmlns:a16="http://schemas.microsoft.com/office/drawing/2014/main" val="3441402023"/>
                    </a:ext>
                  </a:extLst>
                </a:gridCol>
                <a:gridCol w="823069">
                  <a:extLst>
                    <a:ext uri="{9D8B030D-6E8A-4147-A177-3AD203B41FA5}">
                      <a16:colId xmlns:a16="http://schemas.microsoft.com/office/drawing/2014/main" val="1529580738"/>
                    </a:ext>
                  </a:extLst>
                </a:gridCol>
                <a:gridCol w="823069">
                  <a:extLst>
                    <a:ext uri="{9D8B030D-6E8A-4147-A177-3AD203B41FA5}">
                      <a16:colId xmlns:a16="http://schemas.microsoft.com/office/drawing/2014/main" val="1693057061"/>
                    </a:ext>
                  </a:extLst>
                </a:gridCol>
                <a:gridCol w="823069">
                  <a:extLst>
                    <a:ext uri="{9D8B030D-6E8A-4147-A177-3AD203B41FA5}">
                      <a16:colId xmlns:a16="http://schemas.microsoft.com/office/drawing/2014/main" val="2351528371"/>
                    </a:ext>
                  </a:extLst>
                </a:gridCol>
                <a:gridCol w="823069">
                  <a:extLst>
                    <a:ext uri="{9D8B030D-6E8A-4147-A177-3AD203B41FA5}">
                      <a16:colId xmlns:a16="http://schemas.microsoft.com/office/drawing/2014/main" val="4094848812"/>
                    </a:ext>
                  </a:extLst>
                </a:gridCol>
                <a:gridCol w="749362">
                  <a:extLst>
                    <a:ext uri="{9D8B030D-6E8A-4147-A177-3AD203B41FA5}">
                      <a16:colId xmlns:a16="http://schemas.microsoft.com/office/drawing/2014/main" val="1286324059"/>
                    </a:ext>
                  </a:extLst>
                </a:gridCol>
                <a:gridCol w="749362">
                  <a:extLst>
                    <a:ext uri="{9D8B030D-6E8A-4147-A177-3AD203B41FA5}">
                      <a16:colId xmlns:a16="http://schemas.microsoft.com/office/drawing/2014/main" val="2341266514"/>
                    </a:ext>
                  </a:extLst>
                </a:gridCol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71861"/>
                  </a:ext>
                </a:extLst>
              </a:tr>
              <a:tr h="4667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1050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600.188.553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608.308.645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8.120.092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132.546.442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4687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208.265.562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213.615.985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5.350.423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56.479.371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57759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66.898.017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68.796.776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1.898.759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10.391.446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06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618.551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618.461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3.790.711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4211901,1%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207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155.675.547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155.675.547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30.222.101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4347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142.174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142.174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9959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1186945,0%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1186945,0%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3382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8.053.058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8.305.507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252.449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1.077.381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917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3.840.990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3.840.990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463.567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3483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15.869.584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7141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6.102.413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6383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7.912.479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135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5189</Words>
  <Application>Microsoft Office PowerPoint</Application>
  <PresentationFormat>Presentación en pantalla (4:3)</PresentationFormat>
  <Paragraphs>2995</Paragraphs>
  <Slides>28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7" baseType="lpstr">
      <vt:lpstr>Arial</vt:lpstr>
      <vt:lpstr>Calibri</vt:lpstr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Hoja de cálculo</vt:lpstr>
      <vt:lpstr>EJECUCIÓN ACUMULADA DE GASTOS PRESUPUESTARIOS AL MES DE MARZO DE 2019 PARTIDA 13: MINISTERIO DE AGRICULTURA</vt:lpstr>
      <vt:lpstr>EJECUCIÓN ACUMULADA DE GASTOS A MARZO DE 2019  PARTIDA 13 MINISTERIO DE AGRICULTURA</vt:lpstr>
      <vt:lpstr>Ejecución Presupuestaria de Gastos Acumulada al Mes de MARZO de 2019  Ministerio de Agricultura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MARZO DE 2019  PARTIDA 13 MINISTERIO DE AGRICULTURA</vt:lpstr>
      <vt:lpstr>EJECUCIÓN ACUMULADA DE GASTOS A MARZO DE 2019  PARTIDA 13 RESUMEN POR CAPÍTULOS</vt:lpstr>
      <vt:lpstr>EJECUCIÓN ACUMULADA DE GASTOS A MARZO DE 2019  PARTIDA 13. CAPÍTULO 01. PROGRAMA 01:  SUBSECRETARÍA DE AGRICULTURA</vt:lpstr>
      <vt:lpstr>EJECUCIÓN ACUMULADA DE GASTOS A MARZO DE 2019  PARTIDA 13. CAPÍTULO 01. PROGRAMA 02:  INVESTIGACIÓN E INNOVACIÓN TECNOLÓGICA SILVOAGROPECUARIA</vt:lpstr>
      <vt:lpstr>EJECUCIÓN ACUMULADA DE GASTOS A MARZO DE 2019  PARTIDA 13. CAPÍTULO 02. PROGRAMA 01:  OFICINA DE ESTUDIOS Y POLÍTICAS AGRARIAS</vt:lpstr>
      <vt:lpstr>EJECUCIÓN ACUMULADA DE GASTOS A MARZO DE 2019  PARTIDA 13. CAPÍTULO 03. PROGRAMA 01:  INSTITUTO DE DESARROLLO AGROPECUARIO</vt:lpstr>
      <vt:lpstr>EJECUCIÓN ACUMULADA DE GASTOS A MARZO DE 2019  PARTIDA 13. CAPÍTULO 03. PROGRAMA 01:  INSTITUTO DE DESARROLLO AGROPECUARIO</vt:lpstr>
      <vt:lpstr>EJECUCIÓN ACUMULADA DE GASTOS A MARZO DE 2019  PARTIDA 13. CAPÍTULO 04. PROGRAMA 01:  SERVICIO AGRÍCOLA Y GANADERO</vt:lpstr>
      <vt:lpstr>EJECUCIÓN ACUMULADA DE GASTOS A MARZO DE 2019  PARTIDA 13. CAPÍTULO 04. PROGRAMA 04:  INSPECCIONES EXPORTACIONES SILVOAGROPECUARIAS</vt:lpstr>
      <vt:lpstr>EJECUCIÓN ACUMULADA DE GASTOS A MARZO DE 2019  PARTIDA 13. CAPÍTULO 04. PROGRAMA 05:  PROGRAMA DESARROLLO GANADERO</vt:lpstr>
      <vt:lpstr>EJECUCIÓN ACUMULADA DE GASTOS A MARZO DE 2019  PARTIDA 13. CAPÍTULO 04. PROGRAMA 06:  VIGILANCIA Y CONTROL SILVOAGRÍCOLA</vt:lpstr>
      <vt:lpstr>EJECUCIÓN ACUMULADA DE GASTOS A MARZO DE 2019  PARTIDA 13. CAPÍTULO 04. PROGRAMA 07:  PROGRAMA DE CONTROLES FRONTERIZOS</vt:lpstr>
      <vt:lpstr>EJECUCIÓN ACUMULADA DE GASTOS A MARZO DE 2019  PARTIDA 13. CAPÍTULO 04. PROGRAMA 08:  PROGRAMA GESTIÓN Y CONSERVACIÓN DE RECURSOS NATURALES RENOVABLES</vt:lpstr>
      <vt:lpstr>EJECUCIÓN ACUMULADA DE GASTOS A MARZO DE 2019  PARTIDA 13. CAPÍTULO 04. PROGRAMA 09:  LABORATORIOS</vt:lpstr>
      <vt:lpstr>EJECUCIÓN ACUMULADA DE GASTOS A MARZO DE 2019  PARTIDA 13. CAPÍTULO 05. PROGRAMA 01:  CORPORACIÓN NACIONAL FORESTAL</vt:lpstr>
      <vt:lpstr>EJECUCIÓN ACUMULADA DE GASTOS A MARZO DE 2019  PARTIDA 13. CAPÍTULO 05. PROGRAMA 03:  PROGRAMA DE MANEJO DEL FUEGO</vt:lpstr>
      <vt:lpstr>EJECUCIÓN ACUMULADA DE GASTOS A MARZO DE 2019  PARTIDA 13. CAPÍTULO 05. PROGRAMA 04:  ÁREAS SILVESTRES PROTEGIDAS</vt:lpstr>
      <vt:lpstr>EJECUCIÓN ACUMULADA DE GASTOS A MARZO DE 2019  PARTIDA 13. CAPÍTULO 05. PROGRAMA 05:  GESTIÓN FORESTAL</vt:lpstr>
      <vt:lpstr>EJECUCIÓN ACUMULADA DE GASTOS A MARZO DE 2019  PARTIDA 13. CAPÍTULO 05. PROGRAMA 06:  PROGRAMA  DE ARBORIZACIÓN URBANA</vt:lpstr>
      <vt:lpstr>EJECUCIÓN ACUMULADA DE GASTOS A MARZO DE 2019  PARTIDA 13. CAPÍTULO 06. PROGRAMA 01:  COMISIÓN NACIONAL DE RIEGO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Presupuesto</cp:lastModifiedBy>
  <cp:revision>145</cp:revision>
  <cp:lastPrinted>2016-08-05T21:17:59Z</cp:lastPrinted>
  <dcterms:created xsi:type="dcterms:W3CDTF">2016-08-05T20:56:34Z</dcterms:created>
  <dcterms:modified xsi:type="dcterms:W3CDTF">2019-05-24T20:06:57Z</dcterms:modified>
</cp:coreProperties>
</file>