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8" r:id="rId4"/>
    <p:sldId id="300" r:id="rId5"/>
    <p:sldId id="303" r:id="rId6"/>
    <p:sldId id="304" r:id="rId7"/>
    <p:sldId id="302" r:id="rId8"/>
    <p:sldId id="301" r:id="rId9"/>
    <p:sldId id="264" r:id="rId10"/>
    <p:sldId id="263" r:id="rId11"/>
    <p:sldId id="265" r:id="rId12"/>
    <p:sldId id="269" r:id="rId13"/>
    <p:sldId id="271" r:id="rId14"/>
    <p:sldId id="273" r:id="rId15"/>
    <p:sldId id="274" r:id="rId16"/>
    <p:sldId id="275" r:id="rId17"/>
    <p:sldId id="287" r:id="rId18"/>
    <p:sldId id="289" r:id="rId19"/>
    <p:sldId id="290" r:id="rId20"/>
    <p:sldId id="288" r:id="rId21"/>
    <p:sldId id="291" r:id="rId22"/>
    <p:sldId id="292" r:id="rId23"/>
    <p:sldId id="293" r:id="rId2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95-43D7-BA9C-D8AF7573A8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9B49-4622-8B67-558FD8AE49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12'!$C$31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12'!$D$31:$O$31</c:f>
              <c:numCache>
                <c:formatCode>0.0%</c:formatCode>
                <c:ptCount val="12"/>
                <c:pt idx="0">
                  <c:v>0.12879110861931714</c:v>
                </c:pt>
                <c:pt idx="1">
                  <c:v>7.0111546498177912E-2</c:v>
                </c:pt>
                <c:pt idx="2">
                  <c:v>7.8969456609185557E-2</c:v>
                </c:pt>
                <c:pt idx="3">
                  <c:v>7.3417628698475151E-2</c:v>
                </c:pt>
                <c:pt idx="4">
                  <c:v>7.0303508560060401E-2</c:v>
                </c:pt>
                <c:pt idx="5">
                  <c:v>8.5580617452957281E-2</c:v>
                </c:pt>
                <c:pt idx="6">
                  <c:v>8.1645303661089935E-2</c:v>
                </c:pt>
                <c:pt idx="7">
                  <c:v>5.379602224790006E-2</c:v>
                </c:pt>
                <c:pt idx="8">
                  <c:v>6.7302806766772055E-2</c:v>
                </c:pt>
                <c:pt idx="9">
                  <c:v>7.0373604947800275E-2</c:v>
                </c:pt>
                <c:pt idx="10">
                  <c:v>7.0711416907021096E-2</c:v>
                </c:pt>
                <c:pt idx="11">
                  <c:v>0.18251770657978977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8D-4D77-BA45-1499F02CFEE7}"/>
            </c:ext>
          </c:extLst>
        </c:ser>
        <c:ser>
          <c:idx val="0"/>
          <c:order val="1"/>
          <c:tx>
            <c:strRef>
              <c:f>'Partida 12'!$C$32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12'!$D$32:$O$32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8.5381434951810567E-2</c:v>
                </c:pt>
                <c:pt idx="2">
                  <c:v>8.1424447691430105E-2</c:v>
                </c:pt>
                <c:pt idx="3">
                  <c:v>6.5560999006707865E-2</c:v>
                </c:pt>
                <c:pt idx="4">
                  <c:v>7.6628351869635042E-2</c:v>
                </c:pt>
                <c:pt idx="5">
                  <c:v>8.6280588340285347E-2</c:v>
                </c:pt>
                <c:pt idx="6">
                  <c:v>6.7279953939853698E-2</c:v>
                </c:pt>
                <c:pt idx="7">
                  <c:v>6.3261827236309826E-2</c:v>
                </c:pt>
                <c:pt idx="8">
                  <c:v>6.4897490538737959E-2</c:v>
                </c:pt>
                <c:pt idx="9">
                  <c:v>7.4180951850730967E-2</c:v>
                </c:pt>
                <c:pt idx="10">
                  <c:v>5.9010350712059408E-2</c:v>
                </c:pt>
                <c:pt idx="11">
                  <c:v>0.15392668079826333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8D-4D77-BA45-1499F02CFEE7}"/>
            </c:ext>
          </c:extLst>
        </c:ser>
        <c:ser>
          <c:idx val="1"/>
          <c:order val="2"/>
          <c:tx>
            <c:strRef>
              <c:f>'Partida 12'!$C$33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12'!$D$33:$F$33</c:f>
              <c:numCache>
                <c:formatCode>0.0%</c:formatCode>
                <c:ptCount val="3"/>
                <c:pt idx="0">
                  <c:v>0.11418401631864127</c:v>
                </c:pt>
                <c:pt idx="1">
                  <c:v>7.4432510063835611E-2</c:v>
                </c:pt>
                <c:pt idx="2">
                  <c:v>7.1878336545770249E-2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8D-4D77-BA45-1499F02CFE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844544"/>
        <c:axId val="102394112"/>
      </c:barChart>
      <c:catAx>
        <c:axId val="5284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2394112"/>
        <c:crosses val="autoZero"/>
        <c:auto val="1"/>
        <c:lblAlgn val="ctr"/>
        <c:lblOffset val="100"/>
        <c:noMultiLvlLbl val="0"/>
      </c:catAx>
      <c:valAx>
        <c:axId val="1023941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84454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12'!$C$24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12'!$D$24:$O$24</c:f>
              <c:numCache>
                <c:formatCode>0.0%</c:formatCode>
                <c:ptCount val="12"/>
                <c:pt idx="0">
                  <c:v>0.12879110861931714</c:v>
                </c:pt>
                <c:pt idx="1">
                  <c:v>0.20022557002949046</c:v>
                </c:pt>
                <c:pt idx="2">
                  <c:v>0.27890187772851688</c:v>
                </c:pt>
                <c:pt idx="3">
                  <c:v>0.35231950642699206</c:v>
                </c:pt>
                <c:pt idx="4">
                  <c:v>0.42262176668398627</c:v>
                </c:pt>
                <c:pt idx="5">
                  <c:v>0.47516849256654442</c:v>
                </c:pt>
                <c:pt idx="6">
                  <c:v>0.55675542510628129</c:v>
                </c:pt>
                <c:pt idx="7">
                  <c:v>0.61055144735418132</c:v>
                </c:pt>
                <c:pt idx="8">
                  <c:v>0.67779851118029188</c:v>
                </c:pt>
                <c:pt idx="9">
                  <c:v>0.7481721161280922</c:v>
                </c:pt>
                <c:pt idx="10">
                  <c:v>0.81677568781327337</c:v>
                </c:pt>
                <c:pt idx="11">
                  <c:v>0.99573489777410373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5A-4FEC-AE5C-C03D278F6DFA}"/>
            </c:ext>
          </c:extLst>
        </c:ser>
        <c:ser>
          <c:idx val="0"/>
          <c:order val="1"/>
          <c:tx>
            <c:strRef>
              <c:f>'Partida 12'!$C$25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12'!$D$25:$O$25</c:f>
              <c:numCache>
                <c:formatCode>0.0%</c:formatCode>
                <c:ptCount val="12"/>
                <c:pt idx="0">
                  <c:v>0.14552071725917085</c:v>
                </c:pt>
                <c:pt idx="1">
                  <c:v>0.23070671436648377</c:v>
                </c:pt>
                <c:pt idx="2">
                  <c:v>0.31212637135743759</c:v>
                </c:pt>
                <c:pt idx="3">
                  <c:v>0.3769970132696272</c:v>
                </c:pt>
                <c:pt idx="4">
                  <c:v>0.45362432797741425</c:v>
                </c:pt>
                <c:pt idx="5">
                  <c:v>0.49191313057663588</c:v>
                </c:pt>
                <c:pt idx="6">
                  <c:v>0.56581744171334314</c:v>
                </c:pt>
                <c:pt idx="7">
                  <c:v>0.62906405968690693</c:v>
                </c:pt>
                <c:pt idx="8">
                  <c:v>0.69396155022564487</c:v>
                </c:pt>
                <c:pt idx="9">
                  <c:v>0.76814250207637591</c:v>
                </c:pt>
                <c:pt idx="10">
                  <c:v>0.82707220361786049</c:v>
                </c:pt>
                <c:pt idx="11">
                  <c:v>0.99571908388720642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5A-4FEC-AE5C-C03D278F6DFA}"/>
            </c:ext>
          </c:extLst>
        </c:ser>
        <c:ser>
          <c:idx val="1"/>
          <c:order val="2"/>
          <c:tx>
            <c:strRef>
              <c:f>'Partida 12'!$C$26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95A-4FEC-AE5C-C03D278F6DFA}"/>
              </c:ext>
            </c:extLst>
          </c:dPt>
          <c:dLbls>
            <c:dLbl>
              <c:idx val="0"/>
              <c:layout>
                <c:manualLayout>
                  <c:x val="-6.5833639953884263E-2"/>
                  <c:y val="-2.687277522949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5A-4FEC-AE5C-C03D278F6D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12'!$D$26:$F$26</c:f>
              <c:numCache>
                <c:formatCode>0.0%</c:formatCode>
                <c:ptCount val="3"/>
                <c:pt idx="0">
                  <c:v>0.11418401631864127</c:v>
                </c:pt>
                <c:pt idx="1">
                  <c:v>0.18861652638247689</c:v>
                </c:pt>
                <c:pt idx="2">
                  <c:v>0.26049486292824714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5A-4FEC-AE5C-C03D278F6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271488"/>
        <c:axId val="102391808"/>
      </c:lineChart>
      <c:catAx>
        <c:axId val="10227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2391808"/>
        <c:crosses val="autoZero"/>
        <c:auto val="1"/>
        <c:lblAlgn val="ctr"/>
        <c:lblOffset val="100"/>
        <c:noMultiLvlLbl val="0"/>
      </c:catAx>
      <c:valAx>
        <c:axId val="1023918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0227148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14" name="Picture 1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422" y="40867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MARZO 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58980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41E6E2-93C0-4B72-B13C-1A99CFFFB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32858"/>
              </p:ext>
            </p:extLst>
          </p:nvPr>
        </p:nvGraphicFramePr>
        <p:xfrm>
          <a:off x="628650" y="1634292"/>
          <a:ext cx="7886700" cy="281136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16183900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420074270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554053633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29118475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3374133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36947073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26987973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111912380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4084705904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77932652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8909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25899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21.608.684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6.222.631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9319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16.101.654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16.101.654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3.805.641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962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3.753.545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3.753.545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760.099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681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1911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133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6356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024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07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505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301.677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301.677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7710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530.466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530.466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2183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623.153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623.153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818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551.431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3725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039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133257,6%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444052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8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991" y="5262661"/>
            <a:ext cx="8150145" cy="22319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F4D2D3-444B-42E4-8D67-AE5D811D6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11216"/>
              </p:ext>
            </p:extLst>
          </p:nvPr>
        </p:nvGraphicFramePr>
        <p:xfrm>
          <a:off x="576387" y="1772816"/>
          <a:ext cx="7886700" cy="3353000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46348513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12113958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92361853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1091971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9225807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4429159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11908616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80367730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91676694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43694576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0138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25932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4.904.579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8164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15.832.464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15.832.464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4.115.091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0484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899.919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504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853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9518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887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184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9240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2822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4370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1414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034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6948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542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158.596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158.596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7352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033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9869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0782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6330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459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4929691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1C7879-DA2D-43C6-9B3A-40FD73756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886502"/>
              </p:ext>
            </p:extLst>
          </p:nvPr>
        </p:nvGraphicFramePr>
        <p:xfrm>
          <a:off x="531988" y="1700808"/>
          <a:ext cx="7886700" cy="3077882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350524589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46612661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458126096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09702852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1647209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10031798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2057121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4038582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24230191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932774854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53815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21824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7.615.944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11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10.132.850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10.132.850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2.626.603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500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576.078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351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584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3764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7113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793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029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1990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2543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137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273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25.853.361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25.853.361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93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391.128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391.128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4150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25.462.233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25.462.233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2005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2.973.859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5271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2.973.859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297385,9%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3774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47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3221" y="5215718"/>
            <a:ext cx="7997602" cy="2138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PÚBLICAS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3026F92-B262-4EEB-81CD-080CBC575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79782"/>
              </p:ext>
            </p:extLst>
          </p:nvPr>
        </p:nvGraphicFramePr>
        <p:xfrm>
          <a:off x="528176" y="1683721"/>
          <a:ext cx="7886700" cy="349055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48411164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73051911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288589655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39928304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36095710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63931706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16995495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634027535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29961790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24070490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193945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0561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26.880.173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6758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14.971.530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14.971.530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3.575.819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2384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1.069.738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1.069.738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444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582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836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050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99112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4086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115.465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9191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411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890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8081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6317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129.182.602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129.182.602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6555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428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129.093.314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129.093.314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1387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25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22.938.170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2293817,0%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7616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39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7857" y="6024625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6C150FC-12C7-45B2-A1FF-D325CDCEC5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0292"/>
              </p:ext>
            </p:extLst>
          </p:nvPr>
        </p:nvGraphicFramePr>
        <p:xfrm>
          <a:off x="546695" y="1577193"/>
          <a:ext cx="7474959" cy="4351333"/>
        </p:xfrm>
        <a:graphic>
          <a:graphicData uri="http://schemas.openxmlformats.org/drawingml/2006/table">
            <a:tbl>
              <a:tblPr/>
              <a:tblGrid>
                <a:gridCol w="686293">
                  <a:extLst>
                    <a:ext uri="{9D8B030D-6E8A-4147-A177-3AD203B41FA5}">
                      <a16:colId xmlns:a16="http://schemas.microsoft.com/office/drawing/2014/main" val="3052521900"/>
                    </a:ext>
                  </a:extLst>
                </a:gridCol>
                <a:gridCol w="253519">
                  <a:extLst>
                    <a:ext uri="{9D8B030D-6E8A-4147-A177-3AD203B41FA5}">
                      <a16:colId xmlns:a16="http://schemas.microsoft.com/office/drawing/2014/main" val="724080152"/>
                    </a:ext>
                  </a:extLst>
                </a:gridCol>
                <a:gridCol w="253519">
                  <a:extLst>
                    <a:ext uri="{9D8B030D-6E8A-4147-A177-3AD203B41FA5}">
                      <a16:colId xmlns:a16="http://schemas.microsoft.com/office/drawing/2014/main" val="2715778478"/>
                    </a:ext>
                  </a:extLst>
                </a:gridCol>
                <a:gridCol w="2297032">
                  <a:extLst>
                    <a:ext uri="{9D8B030D-6E8A-4147-A177-3AD203B41FA5}">
                      <a16:colId xmlns:a16="http://schemas.microsoft.com/office/drawing/2014/main" val="61277371"/>
                    </a:ext>
                  </a:extLst>
                </a:gridCol>
                <a:gridCol w="686293">
                  <a:extLst>
                    <a:ext uri="{9D8B030D-6E8A-4147-A177-3AD203B41FA5}">
                      <a16:colId xmlns:a16="http://schemas.microsoft.com/office/drawing/2014/main" val="1356251626"/>
                    </a:ext>
                  </a:extLst>
                </a:gridCol>
                <a:gridCol w="686293">
                  <a:extLst>
                    <a:ext uri="{9D8B030D-6E8A-4147-A177-3AD203B41FA5}">
                      <a16:colId xmlns:a16="http://schemas.microsoft.com/office/drawing/2014/main" val="1441769523"/>
                    </a:ext>
                  </a:extLst>
                </a:gridCol>
                <a:gridCol w="686293">
                  <a:extLst>
                    <a:ext uri="{9D8B030D-6E8A-4147-A177-3AD203B41FA5}">
                      <a16:colId xmlns:a16="http://schemas.microsoft.com/office/drawing/2014/main" val="1205685704"/>
                    </a:ext>
                  </a:extLst>
                </a:gridCol>
                <a:gridCol w="686293">
                  <a:extLst>
                    <a:ext uri="{9D8B030D-6E8A-4147-A177-3AD203B41FA5}">
                      <a16:colId xmlns:a16="http://schemas.microsoft.com/office/drawing/2014/main" val="3266100367"/>
                    </a:ext>
                  </a:extLst>
                </a:gridCol>
                <a:gridCol w="624833">
                  <a:extLst>
                    <a:ext uri="{9D8B030D-6E8A-4147-A177-3AD203B41FA5}">
                      <a16:colId xmlns:a16="http://schemas.microsoft.com/office/drawing/2014/main" val="3173906036"/>
                    </a:ext>
                  </a:extLst>
                </a:gridCol>
                <a:gridCol w="614591">
                  <a:extLst>
                    <a:ext uri="{9D8B030D-6E8A-4147-A177-3AD203B41FA5}">
                      <a16:colId xmlns:a16="http://schemas.microsoft.com/office/drawing/2014/main" val="496248520"/>
                    </a:ext>
                  </a:extLst>
                </a:gridCol>
              </a:tblGrid>
              <a:tr h="130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49" marR="8149" marT="81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699154"/>
                  </a:ext>
                </a:extLst>
              </a:tr>
              <a:tr h="3992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12629"/>
                  </a:ext>
                </a:extLst>
              </a:tr>
              <a:tr h="1711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337.258.343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249108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99.046.243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99.046.243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25.271.631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44843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7.276.566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7.276.566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1.681.609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308827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1.637.288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6992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261.918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254.968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61601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1.382.320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1958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37373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732029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754.032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86246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444.390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597480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24.047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276182"/>
                  </a:ext>
                </a:extLst>
              </a:tr>
              <a:tr h="2607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420.343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2568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1.639.746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1.639.746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43492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091217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28.627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077291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1.395.595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1.395.595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985231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32.595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32.595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8420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100.529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728690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1.056.398.949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1.056.398.949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193.837.202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321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2.838.076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2.838.076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409.260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367867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1.053.560.873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1.053.560.873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193.427.942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680487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-403.974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52122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-403.974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144031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114.787.076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83603,1%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83603,1%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67178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72266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066656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114.787.076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11478707,6%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11478707,6%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050655"/>
                  </a:ext>
                </a:extLst>
              </a:tr>
              <a:tr h="1303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49" marR="8149" marT="8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49" marR="8149" marT="81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2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0029" y="4464402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E77FF68-2F3A-42B4-83D5-8341C8ECD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762063"/>
              </p:ext>
            </p:extLst>
          </p:nvPr>
        </p:nvGraphicFramePr>
        <p:xfrm>
          <a:off x="616469" y="1772816"/>
          <a:ext cx="7886700" cy="266520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06885181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83043244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337830776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404264655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44083885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4490122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4575300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585237556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53245002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83777315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768522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72039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80.387.522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18.920.599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6717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7.504.338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7.504.338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1.899.865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7029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593.338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593.338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252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2.440.271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993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2.349.491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2.299.491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147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975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571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068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92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69.888.575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69.888.575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8.623.561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66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332.041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115.747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6018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69.556.534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69.556.534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8.507.814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964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8.264.191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0165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8.264.191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826419,1%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95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6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292" y="4925390"/>
            <a:ext cx="8167532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CC3565-12B0-44E9-9A2D-96B895078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10663"/>
              </p:ext>
            </p:extLst>
          </p:nvPr>
        </p:nvGraphicFramePr>
        <p:xfrm>
          <a:off x="528176" y="1752792"/>
          <a:ext cx="7886700" cy="3077882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31283506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28101967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23136836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29294193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6092156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2185162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6323128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176055688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54378944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170931956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82038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81756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9418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5.512.317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5.512.317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1.394.003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1544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381.827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381.827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971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113.011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51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5519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82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6763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5288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5908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4483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2142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1004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8.655.533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0647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323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53.068.499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52.837.999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8.655.533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724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5.469.445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7647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5.469.445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546944,5%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9731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481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066959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67E9F04-AA5A-495E-9D1F-3845A577D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56547"/>
              </p:ext>
            </p:extLst>
          </p:nvPr>
        </p:nvGraphicFramePr>
        <p:xfrm>
          <a:off x="566483" y="1772816"/>
          <a:ext cx="7886700" cy="322403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32193079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58460014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673397800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00458372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51328100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1823700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1437090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690493428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77363628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174885917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68324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0941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1.311.039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416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4.401.770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4.401.770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1.076.270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4126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194.296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012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452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2577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2032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432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305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4147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2453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555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776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9041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9088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3896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Metro S.A.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162.741.030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361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6402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12964,9%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19449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412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437112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BFC7EA-EB00-4FE9-A21C-219D94AFE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19636"/>
              </p:ext>
            </p:extLst>
          </p:nvPr>
        </p:nvGraphicFramePr>
        <p:xfrm>
          <a:off x="528176" y="1772816"/>
          <a:ext cx="7886698" cy="2549880"/>
        </p:xfrm>
        <a:graphic>
          <a:graphicData uri="http://schemas.openxmlformats.org/drawingml/2006/table">
            <a:tbl>
              <a:tblPr/>
              <a:tblGrid>
                <a:gridCol w="730098">
                  <a:extLst>
                    <a:ext uri="{9D8B030D-6E8A-4147-A177-3AD203B41FA5}">
                      <a16:colId xmlns:a16="http://schemas.microsoft.com/office/drawing/2014/main" val="1079964269"/>
                    </a:ext>
                  </a:extLst>
                </a:gridCol>
                <a:gridCol w="269701">
                  <a:extLst>
                    <a:ext uri="{9D8B030D-6E8A-4147-A177-3AD203B41FA5}">
                      <a16:colId xmlns:a16="http://schemas.microsoft.com/office/drawing/2014/main" val="1413489619"/>
                    </a:ext>
                  </a:extLst>
                </a:gridCol>
                <a:gridCol w="269701">
                  <a:extLst>
                    <a:ext uri="{9D8B030D-6E8A-4147-A177-3AD203B41FA5}">
                      <a16:colId xmlns:a16="http://schemas.microsoft.com/office/drawing/2014/main" val="1963947541"/>
                    </a:ext>
                  </a:extLst>
                </a:gridCol>
                <a:gridCol w="2378269">
                  <a:extLst>
                    <a:ext uri="{9D8B030D-6E8A-4147-A177-3AD203B41FA5}">
                      <a16:colId xmlns:a16="http://schemas.microsoft.com/office/drawing/2014/main" val="2606972917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3911457635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1513032874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4107253649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2369848436"/>
                    </a:ext>
                  </a:extLst>
                </a:gridCol>
                <a:gridCol w="664717">
                  <a:extLst>
                    <a:ext uri="{9D8B030D-6E8A-4147-A177-3AD203B41FA5}">
                      <a16:colId xmlns:a16="http://schemas.microsoft.com/office/drawing/2014/main" val="127012852"/>
                    </a:ext>
                  </a:extLst>
                </a:gridCol>
                <a:gridCol w="653820">
                  <a:extLst>
                    <a:ext uri="{9D8B030D-6E8A-4147-A177-3AD203B41FA5}">
                      <a16:colId xmlns:a16="http://schemas.microsoft.com/office/drawing/2014/main" val="400802077"/>
                    </a:ext>
                  </a:extLst>
                </a:gridCol>
              </a:tblGrid>
              <a:tr h="138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40510"/>
                  </a:ext>
                </a:extLst>
              </a:tr>
              <a:tr h="424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15876"/>
                  </a:ext>
                </a:extLst>
              </a:tr>
              <a:tr h="182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33.121.181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785910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6.379.811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6.379.811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843.351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5526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788.567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788.567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60.992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85241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166.534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166.534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820302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935728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32.860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32.860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5321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19.644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19.644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17070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13.998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9309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8975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16.492.779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736830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114.691.671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16.492.779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5868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042033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15.717.689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1571768,9%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374524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52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1601" y="4509120"/>
            <a:ext cx="8076272" cy="2364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C372BC-9CEC-43CF-AF46-D200C86C7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529068"/>
              </p:ext>
            </p:extLst>
          </p:nvPr>
        </p:nvGraphicFramePr>
        <p:xfrm>
          <a:off x="628650" y="1739942"/>
          <a:ext cx="7886700" cy="266520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2669789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57440061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762560635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4280878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4116293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7232803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3990695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612744604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98274530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08057050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15571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11971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185.526.726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6252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11.046.176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11.046.176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2.694.853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2535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1.718.274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1.718.274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151.582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957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2.154.827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245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475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6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9023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2667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6300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262.616.310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262.616.310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16.085.720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9140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69.686.245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018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69.686.245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6758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356.165.757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69.686.245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350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94.744.428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9474442,8%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9474442,8%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736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793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2019 la Partida presenta un presupuesto aprobado de </a:t>
            </a:r>
            <a:r>
              <a:rPr lang="es-CL" sz="1600" b="1" dirty="0">
                <a:latin typeface="+mn-lt"/>
              </a:rPr>
              <a:t>$2.404.756 millones</a:t>
            </a:r>
            <a:r>
              <a:rPr lang="es-CL" sz="1600" dirty="0">
                <a:latin typeface="+mn-lt"/>
              </a:rPr>
              <a:t>, de los cuales un 90% se destina a iniciativas de inversión y transferencias de capital.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gasto total del Ministerio ascendió a </a:t>
            </a:r>
            <a:r>
              <a:rPr lang="es-CL" sz="1600" b="1" dirty="0"/>
              <a:t>$2.605.437 millones</a:t>
            </a:r>
            <a:r>
              <a:rPr lang="es-CL" sz="1600" dirty="0"/>
              <a:t>, es decir, un </a:t>
            </a:r>
            <a:r>
              <a:rPr lang="es-CL" sz="1600" b="1" dirty="0"/>
              <a:t>99%</a:t>
            </a:r>
            <a:r>
              <a:rPr lang="es-CL" sz="1600" dirty="0"/>
              <a:t> respecto de la ley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las variaciones del presupuesto inicial, la Partida presenta un aumento consolidado de </a:t>
            </a:r>
            <a:r>
              <a:rPr lang="es-CL" sz="1600" b="1" dirty="0"/>
              <a:t>$212.063 millones</a:t>
            </a:r>
            <a:r>
              <a:rPr lang="es-CL" sz="1600" dirty="0"/>
              <a:t>, destacándose la disminución para el Subtítulo 31 Iniciativas de Inversión por $141.155 millones y la agregación de recursos para el pago de la deuda flotante por $285.575, entre otras variaciones.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los Subtítulo 31 Iniciativas de Inversión, y 33 Transferencias de Capital, se observaron disminuciones en el presupuesto aprobado por el Congreso Nacional, que llegan a $141.155 millones para iniciativas de inversión, y $37.9436 millones para las transferencias de capital.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>
                <a:latin typeface="+mn-lt"/>
              </a:rPr>
              <a:t>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18323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910B92-CB71-4371-83BA-EEA762FAE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341681"/>
              </p:ext>
            </p:extLst>
          </p:nvPr>
        </p:nvGraphicFramePr>
        <p:xfrm>
          <a:off x="585788" y="1752499"/>
          <a:ext cx="7886700" cy="3352999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26307908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70649015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07235755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66471254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53204386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0675589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4474953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278589594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25353916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97702968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64410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0828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4.481.027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32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12.373.793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12.373.793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3.073.848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095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1.195.198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1.195.198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168.886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438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044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8402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180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54882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123.030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061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403.403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403.403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8293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7350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6786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205.598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205.598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3123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175.710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8133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4.649.442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4.649.442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7577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1.403.773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0752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3.245.669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3.245.669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144.120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4930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5670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860.033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86003,3%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2169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93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625625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8EAD7C6-3652-4705-BDE7-6117DEE03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30768"/>
              </p:ext>
            </p:extLst>
          </p:nvPr>
        </p:nvGraphicFramePr>
        <p:xfrm>
          <a:off x="628650" y="1772816"/>
          <a:ext cx="7886700" cy="266520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99217464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99228557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761200745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00803229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2959022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78731674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3848717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682245654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30975156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538119257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28443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35053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414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1.593.503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1.593.503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3355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9529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9309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1492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860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7488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0494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3469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8252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506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0563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892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737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182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3967164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D92D912-692F-4D4A-99EF-E88676F59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108159"/>
              </p:ext>
            </p:extLst>
          </p:nvPr>
        </p:nvGraphicFramePr>
        <p:xfrm>
          <a:off x="528176" y="1607369"/>
          <a:ext cx="7886700" cy="225252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55135662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74365996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17598014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44628113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87961480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16249922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65542375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066841590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565113982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01702586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072401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8517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2.998.548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682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6.882.565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6.882.565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1.956.006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8751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3.168.797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3.168.797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822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2040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754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755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076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876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52.056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1570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533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2657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42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cuanto a los programas, la </a:t>
            </a:r>
            <a:r>
              <a:rPr lang="es-CL" sz="1600" b="1" dirty="0"/>
              <a:t>Dirección de Vialidad</a:t>
            </a:r>
            <a:r>
              <a:rPr lang="es-CL" sz="1600" dirty="0"/>
              <a:t>, con recursos vigentes por </a:t>
            </a:r>
            <a:r>
              <a:rPr lang="es-CL" sz="1600" b="1" dirty="0"/>
              <a:t> </a:t>
            </a:r>
            <a:r>
              <a:rPr lang="es-CL" sz="1600" dirty="0"/>
              <a:t> $1.174.548, alcanzó una ejecución de </a:t>
            </a:r>
            <a:r>
              <a:rPr lang="es-CL" sz="1600" b="1" dirty="0"/>
              <a:t>99%</a:t>
            </a:r>
            <a:r>
              <a:rPr lang="es-CL" sz="1600" dirty="0"/>
              <a:t>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600" dirty="0"/>
              <a:t>En iniciativas de inversión, con recursos vigentes por $1.465.8215 millones, alcanzó un avance presupuestario de un 99%, según la siguiente desagregación: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CL" sz="16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9060823"/>
              </p:ext>
            </p:extLst>
          </p:nvPr>
        </p:nvGraphicFramePr>
        <p:xfrm>
          <a:off x="1004888" y="3717032"/>
          <a:ext cx="713422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0" name="Hoja de cálculo" r:id="rId3" imgW="7134113" imgH="2143243" progId="Excel.Sheet.12">
                  <p:embed/>
                </p:oleObj>
              </mc:Choice>
              <mc:Fallback>
                <p:oleObj name="Hoja de cálculo" r:id="rId3" imgW="7134113" imgH="2143243" progId="Excel.Sheet.12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717032"/>
                        <a:ext cx="7134225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21811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487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767648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071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430573"/>
              </p:ext>
            </p:extLst>
          </p:nvPr>
        </p:nvGraphicFramePr>
        <p:xfrm>
          <a:off x="539552" y="1703091"/>
          <a:ext cx="7920880" cy="4241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771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54263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615139"/>
              </p:ext>
            </p:extLst>
          </p:nvPr>
        </p:nvGraphicFramePr>
        <p:xfrm>
          <a:off x="647564" y="1669285"/>
          <a:ext cx="7848872" cy="4095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81128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958C0E-7211-48FD-8146-945ED74D9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73972"/>
              </p:ext>
            </p:extLst>
          </p:nvPr>
        </p:nvGraphicFramePr>
        <p:xfrm>
          <a:off x="611560" y="1872047"/>
          <a:ext cx="7776866" cy="2609850"/>
        </p:xfrm>
        <a:graphic>
          <a:graphicData uri="http://schemas.openxmlformats.org/drawingml/2006/table">
            <a:tbl>
              <a:tblPr/>
              <a:tblGrid>
                <a:gridCol w="819261">
                  <a:extLst>
                    <a:ext uri="{9D8B030D-6E8A-4147-A177-3AD203B41FA5}">
                      <a16:colId xmlns:a16="http://schemas.microsoft.com/office/drawing/2014/main" val="1587968939"/>
                    </a:ext>
                  </a:extLst>
                </a:gridCol>
                <a:gridCol w="2188771">
                  <a:extLst>
                    <a:ext uri="{9D8B030D-6E8A-4147-A177-3AD203B41FA5}">
                      <a16:colId xmlns:a16="http://schemas.microsoft.com/office/drawing/2014/main" val="2125474804"/>
                    </a:ext>
                  </a:extLst>
                </a:gridCol>
                <a:gridCol w="819261">
                  <a:extLst>
                    <a:ext uri="{9D8B030D-6E8A-4147-A177-3AD203B41FA5}">
                      <a16:colId xmlns:a16="http://schemas.microsoft.com/office/drawing/2014/main" val="2074798895"/>
                    </a:ext>
                  </a:extLst>
                </a:gridCol>
                <a:gridCol w="819261">
                  <a:extLst>
                    <a:ext uri="{9D8B030D-6E8A-4147-A177-3AD203B41FA5}">
                      <a16:colId xmlns:a16="http://schemas.microsoft.com/office/drawing/2014/main" val="1565574369"/>
                    </a:ext>
                  </a:extLst>
                </a:gridCol>
                <a:gridCol w="819261">
                  <a:extLst>
                    <a:ext uri="{9D8B030D-6E8A-4147-A177-3AD203B41FA5}">
                      <a16:colId xmlns:a16="http://schemas.microsoft.com/office/drawing/2014/main" val="2801258704"/>
                    </a:ext>
                  </a:extLst>
                </a:gridCol>
                <a:gridCol w="819261">
                  <a:extLst>
                    <a:ext uri="{9D8B030D-6E8A-4147-A177-3AD203B41FA5}">
                      <a16:colId xmlns:a16="http://schemas.microsoft.com/office/drawing/2014/main" val="245108199"/>
                    </a:ext>
                  </a:extLst>
                </a:gridCol>
                <a:gridCol w="745895">
                  <a:extLst>
                    <a:ext uri="{9D8B030D-6E8A-4147-A177-3AD203B41FA5}">
                      <a16:colId xmlns:a16="http://schemas.microsoft.com/office/drawing/2014/main" val="2638490390"/>
                    </a:ext>
                  </a:extLst>
                </a:gridCol>
                <a:gridCol w="745895">
                  <a:extLst>
                    <a:ext uri="{9D8B030D-6E8A-4147-A177-3AD203B41FA5}">
                      <a16:colId xmlns:a16="http://schemas.microsoft.com/office/drawing/2014/main" val="2165366225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556853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669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2.478.214.168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2.478.214.168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645.562.060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282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211.779.014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52.746.270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844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21.863.948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5473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483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3577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2338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0752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6.642.943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868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1.716.587.204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1.716.587.204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245.666.628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688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1011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518.906.787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518.906.787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69.686.245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6778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268.248.282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34592,5%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3169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983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479715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CC187D4-49F2-4592-A8CE-7D84A1E60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989201"/>
              </p:ext>
            </p:extLst>
          </p:nvPr>
        </p:nvGraphicFramePr>
        <p:xfrm>
          <a:off x="557673" y="1593386"/>
          <a:ext cx="7886701" cy="3167171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2502556894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2384658718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385201951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65166538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619914529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2431646815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735638958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3156567268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3478801038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953278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095265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21.558.684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21.608.684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6.222.631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715328"/>
                  </a:ext>
                </a:extLst>
              </a:tr>
              <a:tr h="2408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1.794.031.705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1.793.981.705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445.694.975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96965"/>
                  </a:ext>
                </a:extLst>
              </a:tr>
              <a:tr h="214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17.081.884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4.904.579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6556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36.769.636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7.615.944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764331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145.489.061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26.880.173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689257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1.165.614.754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337.258.343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50294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80.437.522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80.387.522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18.920.599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041607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59.083.193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15.683.117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933318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167.518.072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1.311.039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547917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122.037.583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33.121.181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96150"/>
                  </a:ext>
                </a:extLst>
              </a:tr>
              <a:tr h="2854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631.667.754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185.526.726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56509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18.755.866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4.481.027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70936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2.006.913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638.153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47903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10.193.246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2.998.548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0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3303</TotalTime>
  <Words>4629</Words>
  <Application>Microsoft Office PowerPoint</Application>
  <PresentationFormat>Presentación en pantalla (4:3)</PresentationFormat>
  <Paragraphs>2765</Paragraphs>
  <Slides>22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Hoja de cálculo</vt:lpstr>
      <vt:lpstr>EJECUCIÓN ACUMULADA DE GASTOS PRESUPUESTARIOS al mes de MARZO de 2019 Partida 12: MINISTERIO DE OBRAS PÚBLICAS</vt:lpstr>
      <vt:lpstr>EJECUCIÓN ACUMULADA DE GASTOS A MARZO DE 2019  PARTIDA 12 MINISTERIO DE OBRAS PÚBLICAS</vt:lpstr>
      <vt:lpstr>EJECUCIÓN ACUMULADA DE GASTOS A MARZO DE 2019  PARTIDA 12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2019  PARTIDA 12 MINISTERIO DE OBRAS PÚBLICAS</vt:lpstr>
      <vt:lpstr>EJECUCIÓN ACUMULADA DE GASTOS A MARZO DE 2019  PARTIDA 12 RESUMEN POR CAPÍTULOS</vt:lpstr>
      <vt:lpstr>EJECUCIÓN ACUMULADA DE GASTOS A MARZO DE 2019  PARTIDA 12. CAPÍTULO 01. PROGRAMA 01: SECRETARÍA Y ADMINISTRACIÓN GENERAL</vt:lpstr>
      <vt:lpstr>EJECUCIÓN ACUMULADA DE GASTOS A MARZO DE 2019  PARTIDA 12. CAPÍTULO 02. PROGRAMA 01: ADMINISTRACIÓN Y EJECUCIÓN DE OBRAS PÚBLICAS</vt:lpstr>
      <vt:lpstr>EJECUCIÓN ACUMULADA DE GASTOS A MARZO DE 2019  PARTIDA 12. CAPÍTULO 02. PROGRAMA 02: DIRECCIÓN DE ARQUITECTURA</vt:lpstr>
      <vt:lpstr>EJECUCIÓN ACUMULADA DE GASTOS A MARZO DE 2019  PARTIDA 12. CAPÍTULO 02. PROGRAMA 03: DIRECCIÓN DE OBRAS PÚBLICAS</vt:lpstr>
      <vt:lpstr>EJECUCIÓN ACUMULADA DE GASTOS A MARZO DE 2019  PARTIDA 12. CAPÍTULO 02. PROGRAMA 04: DIRECCIÓN DE VIALIDAD</vt:lpstr>
      <vt:lpstr>EJECUCIÓN ACUMULADA DE GASTOS A MARZO DE 2019  PARTIDA 12. CAPÍTULO 02. PROGRAMA 06: DIRECCIÓN DE OBRAS PORTUARIAS</vt:lpstr>
      <vt:lpstr>EJECUCIÓN ACUMULADA DE GASTOS A MARZO DE 2019  PARTIDA 12. CAPÍTULO 02. PROGRAMA 07: DIRECCIÓN DE AEROPUERTOS</vt:lpstr>
      <vt:lpstr>EJECUCIÓN ACUMULADA DE GASTOS A MARZO DE 2019  PARTIDA 12. CAPÍTULO 02. PROGRAMA 11: DIRECCIÓN DE PLANEAMIENTO</vt:lpstr>
      <vt:lpstr>EJECUCIÓN ACUMULADA DE GASTOS A MARZO DE 2019  PARTIDA 12. CAPÍTULO 02. PROGRAMA 12: AGUA POTABLE RURAL</vt:lpstr>
      <vt:lpstr>EJECUCIÓN ACUMULADA DE GASTOS A MARZO DE 2019  PARTIDA 12. CAPÍTULO 03. PROGRAMA 01: DIRECCIÓN GENERAL DE CONCESIONES DE OBRAS PÚBLICAS</vt:lpstr>
      <vt:lpstr>EJECUCIÓN ACUMULADA DE GASTOS A MARZO DE 2019  PARTIDA 12. CAPÍTULO 04. PROGRAMA 01: DIRECCIÓN GENERAL DE AGUAS</vt:lpstr>
      <vt:lpstr>EJECUCIÓN ACUMULADA DE GASTOS A MARZO DE 2019  PARTIDA 12. CAPÍTULO 05. PROGRAMA 01: INSTITUTO NACIONAL DE HIDRÁULICA</vt:lpstr>
      <vt:lpstr>EJECUCIÓN ACUMULADA DE GASTOS A MARZO DE 2019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240</cp:revision>
  <cp:lastPrinted>2018-08-21T18:55:33Z</cp:lastPrinted>
  <dcterms:created xsi:type="dcterms:W3CDTF">2016-06-23T13:38:47Z</dcterms:created>
  <dcterms:modified xsi:type="dcterms:W3CDTF">2019-05-24T19:24:12Z</dcterms:modified>
</cp:coreProperties>
</file>