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1"/>
  </p:notesMasterIdLst>
  <p:handoutMasterIdLst>
    <p:handoutMasterId r:id="rId32"/>
  </p:handoutMasterIdLst>
  <p:sldIdLst>
    <p:sldId id="256" r:id="rId3"/>
    <p:sldId id="298" r:id="rId4"/>
    <p:sldId id="325" r:id="rId5"/>
    <p:sldId id="323" r:id="rId6"/>
    <p:sldId id="324" r:id="rId7"/>
    <p:sldId id="264" r:id="rId8"/>
    <p:sldId id="322" r:id="rId9"/>
    <p:sldId id="263" r:id="rId10"/>
    <p:sldId id="302" r:id="rId11"/>
    <p:sldId id="303" r:id="rId12"/>
    <p:sldId id="299" r:id="rId13"/>
    <p:sldId id="300" r:id="rId14"/>
    <p:sldId id="301" r:id="rId15"/>
    <p:sldId id="304" r:id="rId16"/>
    <p:sldId id="305" r:id="rId17"/>
    <p:sldId id="306" r:id="rId18"/>
    <p:sldId id="308" r:id="rId19"/>
    <p:sldId id="309" r:id="rId20"/>
    <p:sldId id="310" r:id="rId21"/>
    <p:sldId id="311" r:id="rId22"/>
    <p:sldId id="312" r:id="rId23"/>
    <p:sldId id="313" r:id="rId24"/>
    <p:sldId id="314" r:id="rId25"/>
    <p:sldId id="315" r:id="rId26"/>
    <p:sldId id="316" r:id="rId27"/>
    <p:sldId id="317" r:id="rId28"/>
    <p:sldId id="318" r:id="rId29"/>
    <p:sldId id="319" r:id="rId30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69" autoAdjust="0"/>
    <p:restoredTop sz="93838" autoAdjust="0"/>
  </p:normalViewPr>
  <p:slideViewPr>
    <p:cSldViewPr>
      <p:cViewPr varScale="1">
        <p:scale>
          <a:sx n="66" d="100"/>
          <a:sy n="66" d="100"/>
        </p:scale>
        <p:origin x="78" y="4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2017 - 2018 - 2019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11'!$C$38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11'!$D$37:$O$37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11'!$D$38:$O$38</c:f>
              <c:numCache>
                <c:formatCode>0.0%</c:formatCode>
                <c:ptCount val="12"/>
                <c:pt idx="0">
                  <c:v>8.7999999999999995E-2</c:v>
                </c:pt>
                <c:pt idx="1">
                  <c:v>7.0999999999999994E-2</c:v>
                </c:pt>
                <c:pt idx="2">
                  <c:v>7.8E-2</c:v>
                </c:pt>
                <c:pt idx="3">
                  <c:v>7.0000000000000007E-2</c:v>
                </c:pt>
                <c:pt idx="4">
                  <c:v>8.2000000000000003E-2</c:v>
                </c:pt>
                <c:pt idx="5">
                  <c:v>8.4000000000000005E-2</c:v>
                </c:pt>
                <c:pt idx="6">
                  <c:v>7.2999999999999995E-2</c:v>
                </c:pt>
                <c:pt idx="7">
                  <c:v>7.0000000000000007E-2</c:v>
                </c:pt>
                <c:pt idx="8">
                  <c:v>7.6999999999999999E-2</c:v>
                </c:pt>
                <c:pt idx="9">
                  <c:v>7.9000000000000001E-2</c:v>
                </c:pt>
                <c:pt idx="10">
                  <c:v>8.1000000000000003E-2</c:v>
                </c:pt>
                <c:pt idx="11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C14-4520-90BE-B93D07762BFD}"/>
            </c:ext>
          </c:extLst>
        </c:ser>
        <c:ser>
          <c:idx val="1"/>
          <c:order val="1"/>
          <c:tx>
            <c:strRef>
              <c:f>'Partida 11'!$C$39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11'!$D$37:$O$37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11'!$D$39:$O$39</c:f>
              <c:numCache>
                <c:formatCode>0.0%</c:formatCode>
                <c:ptCount val="12"/>
                <c:pt idx="0">
                  <c:v>8.5000000000000006E-2</c:v>
                </c:pt>
                <c:pt idx="1">
                  <c:v>6.9000000000000006E-2</c:v>
                </c:pt>
                <c:pt idx="2">
                  <c:v>7.0999999999999994E-2</c:v>
                </c:pt>
                <c:pt idx="3">
                  <c:v>7.8E-2</c:v>
                </c:pt>
                <c:pt idx="4">
                  <c:v>7.6999999999999999E-2</c:v>
                </c:pt>
                <c:pt idx="5">
                  <c:v>0.08</c:v>
                </c:pt>
                <c:pt idx="6">
                  <c:v>7.0999999999999994E-2</c:v>
                </c:pt>
                <c:pt idx="7">
                  <c:v>0.105</c:v>
                </c:pt>
                <c:pt idx="8">
                  <c:v>7.1999999999999995E-2</c:v>
                </c:pt>
                <c:pt idx="9">
                  <c:v>7.1999999999999995E-2</c:v>
                </c:pt>
                <c:pt idx="10">
                  <c:v>7.6999999999999999E-2</c:v>
                </c:pt>
                <c:pt idx="11">
                  <c:v>0.14199999999999999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C14-4520-90BE-B93D07762BFD}"/>
            </c:ext>
          </c:extLst>
        </c:ser>
        <c:ser>
          <c:idx val="2"/>
          <c:order val="2"/>
          <c:tx>
            <c:strRef>
              <c:f>'Partida 11'!$C$40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11'!$D$37:$O$37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11'!$D$40:$F$40</c:f>
              <c:numCache>
                <c:formatCode>0.0%</c:formatCode>
                <c:ptCount val="3"/>
                <c:pt idx="0">
                  <c:v>0.10885132423855594</c:v>
                </c:pt>
                <c:pt idx="1">
                  <c:v>7.0838286084281887E-2</c:v>
                </c:pt>
                <c:pt idx="2">
                  <c:v>7.4011944646057731E-2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C14-4520-90BE-B93D07762B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75525120"/>
        <c:axId val="75539200"/>
      </c:barChart>
      <c:catAx>
        <c:axId val="75525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75539200"/>
        <c:crosses val="autoZero"/>
        <c:auto val="0"/>
        <c:lblAlgn val="ctr"/>
        <c:lblOffset val="100"/>
        <c:noMultiLvlLbl val="0"/>
      </c:catAx>
      <c:valAx>
        <c:axId val="75539200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75525120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2017 - 2018 - 2019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'Partida 11'!$C$34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'Partida 11'!$D$33:$O$33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11'!$D$34:$O$34</c:f>
              <c:numCache>
                <c:formatCode>0.0%</c:formatCode>
                <c:ptCount val="12"/>
                <c:pt idx="0">
                  <c:v>8.7999999999999995E-2</c:v>
                </c:pt>
                <c:pt idx="1">
                  <c:v>0.159</c:v>
                </c:pt>
                <c:pt idx="2">
                  <c:v>0.23699999999999999</c:v>
                </c:pt>
                <c:pt idx="3">
                  <c:v>0.30599999999999999</c:v>
                </c:pt>
                <c:pt idx="4">
                  <c:v>0.38700000000000001</c:v>
                </c:pt>
                <c:pt idx="5">
                  <c:v>0.46899999999999997</c:v>
                </c:pt>
                <c:pt idx="6">
                  <c:v>0.54100000000000004</c:v>
                </c:pt>
                <c:pt idx="7">
                  <c:v>0.60899999999999999</c:v>
                </c:pt>
                <c:pt idx="8">
                  <c:v>0.68600000000000005</c:v>
                </c:pt>
                <c:pt idx="9">
                  <c:v>0.76400000000000001</c:v>
                </c:pt>
                <c:pt idx="10">
                  <c:v>0.84499999999999997</c:v>
                </c:pt>
                <c:pt idx="11">
                  <c:v>0.95399999999999996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B01-4D36-A834-F5A179E5AB97}"/>
            </c:ext>
          </c:extLst>
        </c:ser>
        <c:ser>
          <c:idx val="1"/>
          <c:order val="1"/>
          <c:tx>
            <c:strRef>
              <c:f>'Partida 11'!$C$35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cat>
            <c:strRef>
              <c:f>'Partida 11'!$D$33:$O$33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11'!$D$35:$O$35</c:f>
              <c:numCache>
                <c:formatCode>0.0%</c:formatCode>
                <c:ptCount val="12"/>
                <c:pt idx="0">
                  <c:v>8.5000000000000006E-2</c:v>
                </c:pt>
                <c:pt idx="1">
                  <c:v>0.154</c:v>
                </c:pt>
                <c:pt idx="2">
                  <c:v>0.22500000000000001</c:v>
                </c:pt>
                <c:pt idx="3">
                  <c:v>0.30299999999999999</c:v>
                </c:pt>
                <c:pt idx="4">
                  <c:v>0.379</c:v>
                </c:pt>
                <c:pt idx="5">
                  <c:v>0.45800000000000002</c:v>
                </c:pt>
                <c:pt idx="6">
                  <c:v>0.53600000000000003</c:v>
                </c:pt>
                <c:pt idx="7">
                  <c:v>0.63900000000000001</c:v>
                </c:pt>
                <c:pt idx="8">
                  <c:v>0.70699999999999996</c:v>
                </c:pt>
                <c:pt idx="9">
                  <c:v>0.77800000000000002</c:v>
                </c:pt>
                <c:pt idx="10">
                  <c:v>0.85399999999999998</c:v>
                </c:pt>
                <c:pt idx="11">
                  <c:v>0.98099999999999998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B01-4D36-A834-F5A179E5AB97}"/>
            </c:ext>
          </c:extLst>
        </c:ser>
        <c:ser>
          <c:idx val="2"/>
          <c:order val="2"/>
          <c:tx>
            <c:strRef>
              <c:f>'Partida 11'!$C$36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2.7363184079602011E-2"/>
                  <c:y val="4.5690550363447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B01-4D36-A834-F5A179E5AB97}"/>
                </c:ext>
              </c:extLst>
            </c:dLbl>
            <c:dLbl>
              <c:idx val="1"/>
              <c:layout>
                <c:manualLayout>
                  <c:x val="-1.9900497512437811E-2"/>
                  <c:y val="4.5690550363447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B01-4D36-A834-F5A179E5AB97}"/>
                </c:ext>
              </c:extLst>
            </c:dLbl>
            <c:dLbl>
              <c:idx val="2"/>
              <c:layout>
                <c:manualLayout>
                  <c:x val="-7.462686567164179E-3"/>
                  <c:y val="5.39979231568016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B01-4D36-A834-F5A179E5AB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11'!$D$33:$O$33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11'!$D$36:$F$36</c:f>
              <c:numCache>
                <c:formatCode>0.0%</c:formatCode>
                <c:ptCount val="3"/>
                <c:pt idx="0">
                  <c:v>0.10885132423855594</c:v>
                </c:pt>
                <c:pt idx="1">
                  <c:v>0.17968961032283784</c:v>
                </c:pt>
                <c:pt idx="2">
                  <c:v>0.25370155496889557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CB01-4D36-A834-F5A179E5AB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2451968"/>
        <c:axId val="72453504"/>
      </c:lineChart>
      <c:catAx>
        <c:axId val="72451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72453504"/>
        <c:crosses val="autoZero"/>
        <c:auto val="1"/>
        <c:lblAlgn val="ctr"/>
        <c:lblOffset val="100"/>
        <c:tickLblSkip val="1"/>
        <c:noMultiLvlLbl val="0"/>
      </c:catAx>
      <c:valAx>
        <c:axId val="72453504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72451968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0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13-05-2019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0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0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13-05-2019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1" tIns="46425" rIns="92851" bIns="46425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1" tIns="46425" rIns="92851" bIns="46425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0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53374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870977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6463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626750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75054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7106901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65874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063286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6329672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9287074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397984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1641357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189073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152490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42012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944318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67149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650775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0197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13-05-2019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13-05-2019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13-05-2019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13-05-2019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13-05-2019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13-05-2019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13-05-2019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13-05-2019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13-05-2019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13-05-2019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13-05-2019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13-05-2019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13-05-2019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13-05-2019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13-05-2019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13-05-2019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13-05-2019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13-05-2019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13-05-2019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13-05-2019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13-05-2019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13-05-2019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13-05-2019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13-05-2019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63" name="Picture 215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MARZO 2019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11: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DEFENSA NACIONAL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mayo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pic>
        <p:nvPicPr>
          <p:cNvPr id="7353" name="Picture 18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989" y="548680"/>
            <a:ext cx="4420030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0299" y="6126161"/>
            <a:ext cx="5614485" cy="237348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53699" y="6361211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80299" y="620688"/>
            <a:ext cx="7860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01: EJÉRCITO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9" y="1412777"/>
            <a:ext cx="7860248" cy="1874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213BC08-8D01-49CF-809D-7D1DBC853440}"/>
              </a:ext>
            </a:extLst>
          </p:cNvPr>
          <p:cNvGraphicFramePr>
            <a:graphicFrameLocks noGrp="1"/>
          </p:cNvGraphicFramePr>
          <p:nvPr/>
        </p:nvGraphicFramePr>
        <p:xfrm>
          <a:off x="628650" y="2393573"/>
          <a:ext cx="7886700" cy="3215441"/>
        </p:xfrm>
        <a:graphic>
          <a:graphicData uri="http://schemas.openxmlformats.org/drawingml/2006/table">
            <a:tbl>
              <a:tblPr/>
              <a:tblGrid>
                <a:gridCol w="724096">
                  <a:extLst>
                    <a:ext uri="{9D8B030D-6E8A-4147-A177-3AD203B41FA5}">
                      <a16:colId xmlns:a16="http://schemas.microsoft.com/office/drawing/2014/main" val="3621959116"/>
                    </a:ext>
                  </a:extLst>
                </a:gridCol>
                <a:gridCol w="267483">
                  <a:extLst>
                    <a:ext uri="{9D8B030D-6E8A-4147-A177-3AD203B41FA5}">
                      <a16:colId xmlns:a16="http://schemas.microsoft.com/office/drawing/2014/main" val="2460916602"/>
                    </a:ext>
                  </a:extLst>
                </a:gridCol>
                <a:gridCol w="267483">
                  <a:extLst>
                    <a:ext uri="{9D8B030D-6E8A-4147-A177-3AD203B41FA5}">
                      <a16:colId xmlns:a16="http://schemas.microsoft.com/office/drawing/2014/main" val="3335119091"/>
                    </a:ext>
                  </a:extLst>
                </a:gridCol>
                <a:gridCol w="2423559">
                  <a:extLst>
                    <a:ext uri="{9D8B030D-6E8A-4147-A177-3AD203B41FA5}">
                      <a16:colId xmlns:a16="http://schemas.microsoft.com/office/drawing/2014/main" val="2179127962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851523279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2795331682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3584334315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1020576880"/>
                    </a:ext>
                  </a:extLst>
                </a:gridCol>
                <a:gridCol w="659251">
                  <a:extLst>
                    <a:ext uri="{9D8B030D-6E8A-4147-A177-3AD203B41FA5}">
                      <a16:colId xmlns:a16="http://schemas.microsoft.com/office/drawing/2014/main" val="3671508047"/>
                    </a:ext>
                  </a:extLst>
                </a:gridCol>
                <a:gridCol w="648444">
                  <a:extLst>
                    <a:ext uri="{9D8B030D-6E8A-4147-A177-3AD203B41FA5}">
                      <a16:colId xmlns:a16="http://schemas.microsoft.com/office/drawing/2014/main" val="1545553848"/>
                    </a:ext>
                  </a:extLst>
                </a:gridCol>
              </a:tblGrid>
              <a:tr h="13755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4652798"/>
                  </a:ext>
                </a:extLst>
              </a:tr>
              <a:tr h="42127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475557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28.427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28.427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6.274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508887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17.233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17.233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3.686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18164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9.271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9.271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532027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85469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897908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382351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366014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817967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119255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Fábricas y Maestranzas del Ejército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097292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380992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432523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508854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12598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200701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818664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837571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298634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31195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5517232"/>
            <a:ext cx="770485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2" y="579456"/>
            <a:ext cx="792088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MARZO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03. PROGRAMA 01: ORGANISMOS DE SALUD DEL EJÉRCITO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484784"/>
            <a:ext cx="8004264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6A5EAB6-A644-486F-B367-6564E35F23B2}"/>
              </a:ext>
            </a:extLst>
          </p:cNvPr>
          <p:cNvGraphicFramePr>
            <a:graphicFrameLocks noGrp="1"/>
          </p:cNvGraphicFramePr>
          <p:nvPr/>
        </p:nvGraphicFramePr>
        <p:xfrm>
          <a:off x="628648" y="2757361"/>
          <a:ext cx="7886704" cy="2487865"/>
        </p:xfrm>
        <a:graphic>
          <a:graphicData uri="http://schemas.openxmlformats.org/drawingml/2006/table">
            <a:tbl>
              <a:tblPr/>
              <a:tblGrid>
                <a:gridCol w="705722">
                  <a:extLst>
                    <a:ext uri="{9D8B030D-6E8A-4147-A177-3AD203B41FA5}">
                      <a16:colId xmlns:a16="http://schemas.microsoft.com/office/drawing/2014/main" val="3178865617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4082913631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2168582860"/>
                    </a:ext>
                  </a:extLst>
                </a:gridCol>
                <a:gridCol w="2362060">
                  <a:extLst>
                    <a:ext uri="{9D8B030D-6E8A-4147-A177-3AD203B41FA5}">
                      <a16:colId xmlns:a16="http://schemas.microsoft.com/office/drawing/2014/main" val="675600141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1546940070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1726422826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1030926547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299802498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3394137139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2466548055"/>
                    </a:ext>
                  </a:extLst>
                </a:gridCol>
              </a:tblGrid>
              <a:tr h="1353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6449736"/>
                  </a:ext>
                </a:extLst>
              </a:tr>
              <a:tr h="4146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9238629"/>
                  </a:ext>
                </a:extLst>
              </a:tr>
              <a:tr h="1777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77.216.895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77.216.895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25.190.479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309406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41.327.593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41.327.593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10.401.519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780732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28.819.266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28.819.266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4.031.622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908983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160.425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160.425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662774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160.425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160.425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65386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1.259.243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1.259.243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48.469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41960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26.780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26.780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21322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141.231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141.231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131480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540.600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540.600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768154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440.089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440.089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614574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106.423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106.423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36.994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903827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4.120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79236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5.650.368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5.650.368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10.683.548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576630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5.650.368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5.650.368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10.683.548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13839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8189" y="6093296"/>
            <a:ext cx="7848872" cy="22110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2" y="692696"/>
            <a:ext cx="784887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04. PROGRAMA 01: ORGANISMOS DE INDUSTRIA MILITAR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452419"/>
            <a:ext cx="7848872" cy="2233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451B9C8-96BE-4E5D-ACAA-6A96DDEC1FF6}"/>
              </a:ext>
            </a:extLst>
          </p:cNvPr>
          <p:cNvGraphicFramePr>
            <a:graphicFrameLocks noGrp="1"/>
          </p:cNvGraphicFramePr>
          <p:nvPr/>
        </p:nvGraphicFramePr>
        <p:xfrm>
          <a:off x="628648" y="2351179"/>
          <a:ext cx="7886704" cy="3300229"/>
        </p:xfrm>
        <a:graphic>
          <a:graphicData uri="http://schemas.openxmlformats.org/drawingml/2006/table">
            <a:tbl>
              <a:tblPr/>
              <a:tblGrid>
                <a:gridCol w="705722">
                  <a:extLst>
                    <a:ext uri="{9D8B030D-6E8A-4147-A177-3AD203B41FA5}">
                      <a16:colId xmlns:a16="http://schemas.microsoft.com/office/drawing/2014/main" val="3704803089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3295904051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3101311220"/>
                    </a:ext>
                  </a:extLst>
                </a:gridCol>
                <a:gridCol w="2362060">
                  <a:extLst>
                    <a:ext uri="{9D8B030D-6E8A-4147-A177-3AD203B41FA5}">
                      <a16:colId xmlns:a16="http://schemas.microsoft.com/office/drawing/2014/main" val="3225082939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941591644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1555034170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1136755527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2890508178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154110650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4195971605"/>
                    </a:ext>
                  </a:extLst>
                </a:gridCol>
              </a:tblGrid>
              <a:tr h="1353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7142671"/>
                  </a:ext>
                </a:extLst>
              </a:tr>
              <a:tr h="4146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0949135"/>
                  </a:ext>
                </a:extLst>
              </a:tr>
              <a:tr h="1777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5.377.591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5.377.591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903.968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424241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3.319.367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3.319.367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790.431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575259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1.524.377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1.524.377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92.740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972187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78.913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78.913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74854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78.913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78.913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967318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10.640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10.640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8.568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950529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95001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030126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10.197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10.197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8.568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7187931"/>
                  </a:ext>
                </a:extLst>
              </a:tr>
              <a:tr h="270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Internacional Permanente de Armas Portátiles de Fuego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10.197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10.197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8.568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111049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44.514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44.514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489790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44.514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44.514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161667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389.825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389.825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888426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97.270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97.270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217805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7.061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7.061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935997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130.851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130.851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954330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70.708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70.708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322386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83.935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83.935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74539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9.955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9.955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10288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5879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46256" y="6104011"/>
            <a:ext cx="7704856" cy="311324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1" y="579456"/>
            <a:ext cx="7704857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05. PROGRAMA 01: ARMADA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19572" y="1268760"/>
            <a:ext cx="77048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FA0F0AD-5410-41E9-8CAC-79222DF78F64}"/>
              </a:ext>
            </a:extLst>
          </p:cNvPr>
          <p:cNvGraphicFramePr>
            <a:graphicFrameLocks noGrp="1"/>
          </p:cNvGraphicFramePr>
          <p:nvPr/>
        </p:nvGraphicFramePr>
        <p:xfrm>
          <a:off x="628648" y="1944997"/>
          <a:ext cx="7886704" cy="4112593"/>
        </p:xfrm>
        <a:graphic>
          <a:graphicData uri="http://schemas.openxmlformats.org/drawingml/2006/table">
            <a:tbl>
              <a:tblPr/>
              <a:tblGrid>
                <a:gridCol w="705722">
                  <a:extLst>
                    <a:ext uri="{9D8B030D-6E8A-4147-A177-3AD203B41FA5}">
                      <a16:colId xmlns:a16="http://schemas.microsoft.com/office/drawing/2014/main" val="2721475594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3483297203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3540400904"/>
                    </a:ext>
                  </a:extLst>
                </a:gridCol>
                <a:gridCol w="2362060">
                  <a:extLst>
                    <a:ext uri="{9D8B030D-6E8A-4147-A177-3AD203B41FA5}">
                      <a16:colId xmlns:a16="http://schemas.microsoft.com/office/drawing/2014/main" val="2876045309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1117196907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2263284552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2172221756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2457485667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4253407906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3279407012"/>
                    </a:ext>
                  </a:extLst>
                </a:gridCol>
              </a:tblGrid>
              <a:tr h="1353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8796202"/>
                  </a:ext>
                </a:extLst>
              </a:tr>
              <a:tr h="4146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1385174"/>
                  </a:ext>
                </a:extLst>
              </a:tr>
              <a:tr h="1777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388.005.608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388.005.608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98.108.014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732809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315.318.699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315.318.699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83.996.957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712384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64.451.165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64.451.165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8.636.993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884892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48.589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48.589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043508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48.589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48.589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454698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4.836.346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4.836.346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4.671.733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289173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85.030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85.030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392312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Atenciones Médicas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4.489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4.489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829668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Clubes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80.541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80.541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04757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252.891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252.891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173.308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672557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2.583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142651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231.922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231.922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154.922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036737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Movilización Nacional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18.386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18.386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18.386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211227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4.498.425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4.498.425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4.498.425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43015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1.806.421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1.806.421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1.806.421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65831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Administrador Financiero Sistema Salud Armada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2.692.004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2.692.004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2.692.004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592758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1.565.490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1.565.490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270.372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862298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139.668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139.668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878071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190.992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190.992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62.294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188343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197.828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197.828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33.402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51777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756.271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756.271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147.956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17959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280.731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280.731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26.720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87176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581.236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581.236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904941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581.236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581.236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964815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1.204.083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1.204.083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531.511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305153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1.204.083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1.204.083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531.511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37916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73123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67473" y="5152689"/>
            <a:ext cx="7816321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81467" y="838188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05. PROGRAMA 01: ARMADA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7473" y="1944244"/>
            <a:ext cx="7659485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de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8920B28-CCF7-4B1C-87E3-6421C7B97004}"/>
              </a:ext>
            </a:extLst>
          </p:cNvPr>
          <p:cNvGraphicFramePr>
            <a:graphicFrameLocks noGrp="1"/>
          </p:cNvGraphicFramePr>
          <p:nvPr/>
        </p:nvGraphicFramePr>
        <p:xfrm>
          <a:off x="628648" y="2875833"/>
          <a:ext cx="7886704" cy="2250921"/>
        </p:xfrm>
        <a:graphic>
          <a:graphicData uri="http://schemas.openxmlformats.org/drawingml/2006/table">
            <a:tbl>
              <a:tblPr/>
              <a:tblGrid>
                <a:gridCol w="705722">
                  <a:extLst>
                    <a:ext uri="{9D8B030D-6E8A-4147-A177-3AD203B41FA5}">
                      <a16:colId xmlns:a16="http://schemas.microsoft.com/office/drawing/2014/main" val="2519355523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619745126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1242840026"/>
                    </a:ext>
                  </a:extLst>
                </a:gridCol>
                <a:gridCol w="2362060">
                  <a:extLst>
                    <a:ext uri="{9D8B030D-6E8A-4147-A177-3AD203B41FA5}">
                      <a16:colId xmlns:a16="http://schemas.microsoft.com/office/drawing/2014/main" val="577101223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201157484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267320154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2622467991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3630539161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574176136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4095944342"/>
                    </a:ext>
                  </a:extLst>
                </a:gridCol>
              </a:tblGrid>
              <a:tr h="1353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2451078"/>
                  </a:ext>
                </a:extLst>
              </a:tr>
              <a:tr h="4146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731697"/>
                  </a:ext>
                </a:extLst>
              </a:tr>
              <a:tr h="1777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71.980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71.980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24.862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5714177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20.982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20.982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7446704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48.838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48.838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20.257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9582489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1.060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125757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5812325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1.002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376536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6047197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8885409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2465759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28652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58800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60" y="6381328"/>
            <a:ext cx="7724599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27345" y="569586"/>
            <a:ext cx="7920880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.CAPÍTULO 07.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 01: DIRECCIÓN GENERAL DEL TERRITORIO MARÍTIMO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03311" y="1497375"/>
            <a:ext cx="7632848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 pesos de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DDCB17F-863B-420A-AE03-A11FE290AFDC}"/>
              </a:ext>
            </a:extLst>
          </p:cNvPr>
          <p:cNvGraphicFramePr>
            <a:graphicFrameLocks noGrp="1"/>
          </p:cNvGraphicFramePr>
          <p:nvPr/>
        </p:nvGraphicFramePr>
        <p:xfrm>
          <a:off x="628648" y="2198865"/>
          <a:ext cx="7886704" cy="3604857"/>
        </p:xfrm>
        <a:graphic>
          <a:graphicData uri="http://schemas.openxmlformats.org/drawingml/2006/table">
            <a:tbl>
              <a:tblPr/>
              <a:tblGrid>
                <a:gridCol w="705722">
                  <a:extLst>
                    <a:ext uri="{9D8B030D-6E8A-4147-A177-3AD203B41FA5}">
                      <a16:colId xmlns:a16="http://schemas.microsoft.com/office/drawing/2014/main" val="2987793544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4289302565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2430942680"/>
                    </a:ext>
                  </a:extLst>
                </a:gridCol>
                <a:gridCol w="2362060">
                  <a:extLst>
                    <a:ext uri="{9D8B030D-6E8A-4147-A177-3AD203B41FA5}">
                      <a16:colId xmlns:a16="http://schemas.microsoft.com/office/drawing/2014/main" val="323402405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2737488247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1594254139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3283383141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330411444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3274810702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2086280281"/>
                    </a:ext>
                  </a:extLst>
                </a:gridCol>
              </a:tblGrid>
              <a:tr h="1353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7259749"/>
                  </a:ext>
                </a:extLst>
              </a:tr>
              <a:tr h="4146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480851"/>
                  </a:ext>
                </a:extLst>
              </a:tr>
              <a:tr h="1777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113.020.676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113.020.676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14.770.380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2347489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20.119.826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20.119.826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4.824.057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5856978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38.503.951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38.503.951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7.909.187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7413535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764.535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764.535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510.000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2738533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764.535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764.535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510.000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2354588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Hidrográfico y Oceanográfico de la Armada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764.535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764.535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510.000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2728985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28.109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28.109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0222872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28.109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28.109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1150951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1.296.023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1.296.023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47.310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5165171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93.105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93.105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5174125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846.957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846.957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371085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355.961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355.961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45.414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9948396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43.459.151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43.459.151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505550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43.459.151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43.459.151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6145358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8.849.081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8.849.081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1.269.722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134333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8.849.081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8.849.081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1.269.722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5352188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210.104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589976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210.104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20595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7809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043609" y="5938631"/>
            <a:ext cx="5616624" cy="298681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7" y="620688"/>
            <a:ext cx="763284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08. PROGRAMA 01:  DIRECCIÓN DE SANIDAD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724994" y="1580398"/>
            <a:ext cx="7488832" cy="1969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2E6752C-CC9E-452C-86DC-DDDB76BDD89F}"/>
              </a:ext>
            </a:extLst>
          </p:cNvPr>
          <p:cNvGraphicFramePr>
            <a:graphicFrameLocks noGrp="1"/>
          </p:cNvGraphicFramePr>
          <p:nvPr/>
        </p:nvGraphicFramePr>
        <p:xfrm>
          <a:off x="628648" y="2368107"/>
          <a:ext cx="7886704" cy="3266373"/>
        </p:xfrm>
        <a:graphic>
          <a:graphicData uri="http://schemas.openxmlformats.org/drawingml/2006/table">
            <a:tbl>
              <a:tblPr/>
              <a:tblGrid>
                <a:gridCol w="705722">
                  <a:extLst>
                    <a:ext uri="{9D8B030D-6E8A-4147-A177-3AD203B41FA5}">
                      <a16:colId xmlns:a16="http://schemas.microsoft.com/office/drawing/2014/main" val="1870804505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1556542482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2849055315"/>
                    </a:ext>
                  </a:extLst>
                </a:gridCol>
                <a:gridCol w="2362060">
                  <a:extLst>
                    <a:ext uri="{9D8B030D-6E8A-4147-A177-3AD203B41FA5}">
                      <a16:colId xmlns:a16="http://schemas.microsoft.com/office/drawing/2014/main" val="3158961901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3263347206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1222445138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3829898656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1872906944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2276975050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4127169538"/>
                    </a:ext>
                  </a:extLst>
                </a:gridCol>
              </a:tblGrid>
              <a:tr h="1353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3829802"/>
                  </a:ext>
                </a:extLst>
              </a:tr>
              <a:tr h="4146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7502350"/>
                  </a:ext>
                </a:extLst>
              </a:tr>
              <a:tr h="1777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74.346.658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74.346.658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23.985.337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633518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28.849.757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28.849.757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7.614.772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1129019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39.940.196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39.940.196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7.547.214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1224163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313.362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313.362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57.662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9252650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313.362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313.362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57.662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2120658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628.243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628.243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146.360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8896294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628.243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628.243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146.360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070811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11.731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11.731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4.531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6244016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11.731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11.731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4.531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8046391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1.989.744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1.989.744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47.669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6150021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43.123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43.123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8121375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1.668.946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1.668.946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13.567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6294537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193.686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193.686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25.112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3867286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83.989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83.989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740204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2.613.625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2.613.625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8.567.129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8717262"/>
                  </a:ext>
                </a:extLst>
              </a:tr>
              <a:tr h="169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2.613.625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2.613.625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8.567.129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5416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949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83568" y="6403074"/>
            <a:ext cx="5166784" cy="241002"/>
          </a:xfrm>
        </p:spPr>
        <p:txBody>
          <a:bodyPr/>
          <a:lstStyle/>
          <a:p>
            <a:r>
              <a:rPr lang="es-CL" sz="1000" dirty="0"/>
              <a:t>Fuente: Elaboración propia en base  a Informes de ejecución presupuestaria mensual de DIPRES</a:t>
            </a:r>
          </a:p>
          <a:p>
            <a:endParaRPr lang="es-CL" sz="11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59" y="454926"/>
            <a:ext cx="770485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09. PROGRAMA 01: FUERZA AÉREA DE CHILE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11559" y="1124834"/>
            <a:ext cx="7632849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6BED4FB-C64C-4869-B6AE-D8E1944498CE}"/>
              </a:ext>
            </a:extLst>
          </p:cNvPr>
          <p:cNvGraphicFramePr>
            <a:graphicFrameLocks noGrp="1"/>
          </p:cNvGraphicFramePr>
          <p:nvPr/>
        </p:nvGraphicFramePr>
        <p:xfrm>
          <a:off x="1269517" y="1819215"/>
          <a:ext cx="6604966" cy="4364159"/>
        </p:xfrm>
        <a:graphic>
          <a:graphicData uri="http://schemas.openxmlformats.org/drawingml/2006/table">
            <a:tbl>
              <a:tblPr/>
              <a:tblGrid>
                <a:gridCol w="591029">
                  <a:extLst>
                    <a:ext uri="{9D8B030D-6E8A-4147-A177-3AD203B41FA5}">
                      <a16:colId xmlns:a16="http://schemas.microsoft.com/office/drawing/2014/main" val="677496294"/>
                    </a:ext>
                  </a:extLst>
                </a:gridCol>
                <a:gridCol w="218328">
                  <a:extLst>
                    <a:ext uri="{9D8B030D-6E8A-4147-A177-3AD203B41FA5}">
                      <a16:colId xmlns:a16="http://schemas.microsoft.com/office/drawing/2014/main" val="610692085"/>
                    </a:ext>
                  </a:extLst>
                </a:gridCol>
                <a:gridCol w="218328">
                  <a:extLst>
                    <a:ext uri="{9D8B030D-6E8A-4147-A177-3AD203B41FA5}">
                      <a16:colId xmlns:a16="http://schemas.microsoft.com/office/drawing/2014/main" val="3619572810"/>
                    </a:ext>
                  </a:extLst>
                </a:gridCol>
                <a:gridCol w="1978181">
                  <a:extLst>
                    <a:ext uri="{9D8B030D-6E8A-4147-A177-3AD203B41FA5}">
                      <a16:colId xmlns:a16="http://schemas.microsoft.com/office/drawing/2014/main" val="3993695946"/>
                    </a:ext>
                  </a:extLst>
                </a:gridCol>
                <a:gridCol w="591029">
                  <a:extLst>
                    <a:ext uri="{9D8B030D-6E8A-4147-A177-3AD203B41FA5}">
                      <a16:colId xmlns:a16="http://schemas.microsoft.com/office/drawing/2014/main" val="2670416900"/>
                    </a:ext>
                  </a:extLst>
                </a:gridCol>
                <a:gridCol w="591029">
                  <a:extLst>
                    <a:ext uri="{9D8B030D-6E8A-4147-A177-3AD203B41FA5}">
                      <a16:colId xmlns:a16="http://schemas.microsoft.com/office/drawing/2014/main" val="1999286410"/>
                    </a:ext>
                  </a:extLst>
                </a:gridCol>
                <a:gridCol w="591029">
                  <a:extLst>
                    <a:ext uri="{9D8B030D-6E8A-4147-A177-3AD203B41FA5}">
                      <a16:colId xmlns:a16="http://schemas.microsoft.com/office/drawing/2014/main" val="3337732686"/>
                    </a:ext>
                  </a:extLst>
                </a:gridCol>
                <a:gridCol w="591029">
                  <a:extLst>
                    <a:ext uri="{9D8B030D-6E8A-4147-A177-3AD203B41FA5}">
                      <a16:colId xmlns:a16="http://schemas.microsoft.com/office/drawing/2014/main" val="4116652304"/>
                    </a:ext>
                  </a:extLst>
                </a:gridCol>
                <a:gridCol w="617492">
                  <a:extLst>
                    <a:ext uri="{9D8B030D-6E8A-4147-A177-3AD203B41FA5}">
                      <a16:colId xmlns:a16="http://schemas.microsoft.com/office/drawing/2014/main" val="865058071"/>
                    </a:ext>
                  </a:extLst>
                </a:gridCol>
                <a:gridCol w="617492">
                  <a:extLst>
                    <a:ext uri="{9D8B030D-6E8A-4147-A177-3AD203B41FA5}">
                      <a16:colId xmlns:a16="http://schemas.microsoft.com/office/drawing/2014/main" val="2061774233"/>
                    </a:ext>
                  </a:extLst>
                </a:gridCol>
              </a:tblGrid>
              <a:tr h="11339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7039532"/>
                  </a:ext>
                </a:extLst>
              </a:tr>
              <a:tr h="34725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5656478"/>
                  </a:ext>
                </a:extLst>
              </a:tr>
              <a:tr h="1488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227.271.478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227.271.478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56.312.472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8725888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190.093.044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190.093.044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48.870.255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1541669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29.620.122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29.620.122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3.624.853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3401379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3.989.280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3.989.280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3.249.237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3137077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732.763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732.763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6092274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83.380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83.380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4059375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Medicina Curativa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618.936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618.936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0435808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30.447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30.447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6863589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1.751.270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1.751.270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1.743.559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1207284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7.711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7.711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0123216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Aerofotogramétrico de la FACH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357.844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357.844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357.844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4097801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 la FACH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1.181.409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1.181.409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1.181.409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765279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151.076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151.076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151.076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4635415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para las Fuerzas Armadas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40.969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40.969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40.969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6736594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Defensa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7.255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7.255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7.255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7111321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Movilización Nacional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5.006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5.006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5.006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7315468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1.505.247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1.505.247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1.505.247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0719104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1.505.247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1.505.247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1.505.247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2829744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1.577.198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1.577.198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6.062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62056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438.195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438.195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033388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37.088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37.088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3.372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2371183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237.115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237.115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788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7591292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466.008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466.008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6293537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83.921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83.921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1.902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1690294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314.871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314.871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3059290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245.140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245.140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7056487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245.140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245.140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95972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488.327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488.327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68.849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6200307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488.327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488.327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68.849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5776037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1.258.367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1.258.367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130528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1.258.367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1.258.367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4072646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070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1.258.367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1.258.367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2168174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493.216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8165768"/>
                  </a:ext>
                </a:extLst>
              </a:tr>
              <a:tr h="113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493.216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62851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6785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4" y="5819562"/>
            <a:ext cx="612068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611559" y="764704"/>
            <a:ext cx="7776865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09. PROGRAMA 01: FUERZA AÉREA DE CHILE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611560" y="1598619"/>
            <a:ext cx="7704856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de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8006E73-835F-4BFD-B0D0-4948976DB450}"/>
              </a:ext>
            </a:extLst>
          </p:cNvPr>
          <p:cNvGraphicFramePr>
            <a:graphicFrameLocks noGrp="1"/>
          </p:cNvGraphicFramePr>
          <p:nvPr/>
        </p:nvGraphicFramePr>
        <p:xfrm>
          <a:off x="628648" y="2757361"/>
          <a:ext cx="7886704" cy="2487865"/>
        </p:xfrm>
        <a:graphic>
          <a:graphicData uri="http://schemas.openxmlformats.org/drawingml/2006/table">
            <a:tbl>
              <a:tblPr/>
              <a:tblGrid>
                <a:gridCol w="705722">
                  <a:extLst>
                    <a:ext uri="{9D8B030D-6E8A-4147-A177-3AD203B41FA5}">
                      <a16:colId xmlns:a16="http://schemas.microsoft.com/office/drawing/2014/main" val="4050396436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1640672670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3523699943"/>
                    </a:ext>
                  </a:extLst>
                </a:gridCol>
                <a:gridCol w="2362060">
                  <a:extLst>
                    <a:ext uri="{9D8B030D-6E8A-4147-A177-3AD203B41FA5}">
                      <a16:colId xmlns:a16="http://schemas.microsoft.com/office/drawing/2014/main" val="1018663194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3471610081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2249466014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2247237987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3561981160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2542024948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1801374122"/>
                    </a:ext>
                  </a:extLst>
                </a:gridCol>
              </a:tblGrid>
              <a:tr h="1353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0378607"/>
                  </a:ext>
                </a:extLst>
              </a:tr>
              <a:tr h="4146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5916722"/>
                  </a:ext>
                </a:extLst>
              </a:tr>
              <a:tr h="1777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76.205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76.205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12.466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1264845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12.017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12.017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562459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62.751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62.751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6.670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929662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809565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844744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943129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777821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070532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477691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972760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062290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473349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672381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18372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52442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4" y="5749056"/>
            <a:ext cx="6979842" cy="3493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7" y="890392"/>
            <a:ext cx="777686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11. PROGRAMA 01: ORGANISMOS DE SALUD DE LA FACH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755576" y="1590359"/>
            <a:ext cx="7560841" cy="1603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EDE652C-4DF2-46A5-BA9C-C2F85547754E}"/>
              </a:ext>
            </a:extLst>
          </p:cNvPr>
          <p:cNvGraphicFramePr>
            <a:graphicFrameLocks noGrp="1"/>
          </p:cNvGraphicFramePr>
          <p:nvPr/>
        </p:nvGraphicFramePr>
        <p:xfrm>
          <a:off x="628648" y="2621967"/>
          <a:ext cx="7886704" cy="2758653"/>
        </p:xfrm>
        <a:graphic>
          <a:graphicData uri="http://schemas.openxmlformats.org/drawingml/2006/table">
            <a:tbl>
              <a:tblPr/>
              <a:tblGrid>
                <a:gridCol w="705722">
                  <a:extLst>
                    <a:ext uri="{9D8B030D-6E8A-4147-A177-3AD203B41FA5}">
                      <a16:colId xmlns:a16="http://schemas.microsoft.com/office/drawing/2014/main" val="1040474256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408109702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1416116479"/>
                    </a:ext>
                  </a:extLst>
                </a:gridCol>
                <a:gridCol w="2362060">
                  <a:extLst>
                    <a:ext uri="{9D8B030D-6E8A-4147-A177-3AD203B41FA5}">
                      <a16:colId xmlns:a16="http://schemas.microsoft.com/office/drawing/2014/main" val="1615962771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2266273210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3412000943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952196424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3139944841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4250577594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3053870807"/>
                    </a:ext>
                  </a:extLst>
                </a:gridCol>
              </a:tblGrid>
              <a:tr h="1353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3698643"/>
                  </a:ext>
                </a:extLst>
              </a:tr>
              <a:tr h="4146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4093543"/>
                  </a:ext>
                </a:extLst>
              </a:tr>
              <a:tr h="1777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33.943.755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33.943.755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12.217.720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418523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15.746.193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15.746.193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4.034.137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633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17.500.096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17.500.096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3.828.645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249195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75.915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75.915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24.799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862197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75.915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75.915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24.799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679634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30.702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30.702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5.779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763290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30.702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30.702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5.779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270801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31.047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31.047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894693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31.047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31.047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785196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559.802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559.802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23.644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437569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44.027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44.027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886532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318.988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318.988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23.247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557827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93.709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93.709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712229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103.078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103.078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987401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4.300.716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57363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4.300.716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3187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2917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99592" y="575233"/>
            <a:ext cx="75618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ACUMULADADE GASTOS A MARZO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609992" y="1412776"/>
            <a:ext cx="8004264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1400" b="1" dirty="0"/>
              <a:t>Principales Hallazgos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</a:rPr>
              <a:t>El presupuesto 2019 de esta Partida asciende a $1.830.618 millones. En el mes de marzo, la ejecución de la Partida fue de </a:t>
            </a:r>
            <a:r>
              <a:rPr lang="es-CL" sz="1200" b="1" dirty="0">
                <a:solidFill>
                  <a:prstClr val="black"/>
                </a:solidFill>
              </a:rPr>
              <a:t>$135.487 millones</a:t>
            </a:r>
            <a:r>
              <a:rPr lang="es-CL" sz="1200" dirty="0">
                <a:solidFill>
                  <a:prstClr val="black"/>
                </a:solidFill>
              </a:rPr>
              <a:t>, equivalente a un 7,4% respecto del presupuesto vigente. Este ejecución es similar a la de años anteriores. Con ello, la ejecución de la partida acumula $ 464.430 millones, equivalentes al 25,4% de avance.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</a:rPr>
              <a:t>El Presupuesto 2019 de Defensa se distribuye en: 67% a Gastos en Personal, 18% para Bienes y Servicios de Consumo, 8% a Adquisición de Activos Financieros, y  un 7% para el resto de los Subtítulos. Este Presupuesto considera $40.009 millones para compra de combustible, y $1.033 millones para reposición de vehículos en todas las instituciones. Además, este presupuesto contempla financiamiento para el </a:t>
            </a:r>
            <a:r>
              <a:rPr lang="pt-BR" sz="1200" dirty="0">
                <a:solidFill>
                  <a:prstClr val="black"/>
                </a:solidFill>
              </a:rPr>
              <a:t>Programa Antártico por M$ 13.284 </a:t>
            </a:r>
            <a:r>
              <a:rPr lang="es-CL" sz="1200" dirty="0">
                <a:solidFill>
                  <a:prstClr val="black"/>
                </a:solidFill>
              </a:rPr>
              <a:t>millones</a:t>
            </a:r>
            <a:r>
              <a:rPr lang="pt-BR" sz="1200" dirty="0">
                <a:solidFill>
                  <a:prstClr val="black"/>
                </a:solidFill>
              </a:rPr>
              <a:t>.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pt-BR" sz="1200" dirty="0">
                <a:solidFill>
                  <a:prstClr val="black"/>
                </a:solidFill>
              </a:rPr>
              <a:t>Dentro de Defensa, los programas: </a:t>
            </a:r>
            <a:r>
              <a:rPr lang="es-CL" sz="1200" dirty="0">
                <a:solidFill>
                  <a:prstClr val="black"/>
                </a:solidFill>
              </a:rPr>
              <a:t>Ejército</a:t>
            </a:r>
            <a:r>
              <a:rPr lang="pt-BR" sz="1200" dirty="0">
                <a:solidFill>
                  <a:prstClr val="black"/>
                </a:solidFill>
              </a:rPr>
              <a:t>, Armada y </a:t>
            </a:r>
            <a:r>
              <a:rPr lang="es-CL" sz="1200" dirty="0">
                <a:solidFill>
                  <a:prstClr val="black"/>
                </a:solidFill>
              </a:rPr>
              <a:t>Fuerza</a:t>
            </a:r>
            <a:r>
              <a:rPr lang="pt-BR" sz="1200" dirty="0">
                <a:solidFill>
                  <a:prstClr val="black"/>
                </a:solidFill>
              </a:rPr>
              <a:t> Aérea, </a:t>
            </a:r>
            <a:r>
              <a:rPr lang="es-CL" sz="1200" dirty="0">
                <a:solidFill>
                  <a:prstClr val="black"/>
                </a:solidFill>
              </a:rPr>
              <a:t>concentran</a:t>
            </a:r>
            <a:r>
              <a:rPr lang="pt-BR" sz="1200" dirty="0">
                <a:solidFill>
                  <a:prstClr val="black"/>
                </a:solidFill>
              </a:rPr>
              <a:t> </a:t>
            </a:r>
            <a:r>
              <a:rPr lang="pt-BR" sz="1200" dirty="0" err="1">
                <a:solidFill>
                  <a:prstClr val="black"/>
                </a:solidFill>
              </a:rPr>
              <a:t>la</a:t>
            </a:r>
            <a:r>
              <a:rPr lang="pt-BR" sz="1200" dirty="0">
                <a:solidFill>
                  <a:prstClr val="black"/>
                </a:solidFill>
              </a:rPr>
              <a:t> </a:t>
            </a:r>
            <a:r>
              <a:rPr lang="pt-BR" sz="1200" dirty="0" err="1">
                <a:solidFill>
                  <a:prstClr val="black"/>
                </a:solidFill>
              </a:rPr>
              <a:t>mayor</a:t>
            </a:r>
            <a:r>
              <a:rPr lang="pt-BR" sz="1200" dirty="0">
                <a:solidFill>
                  <a:prstClr val="black"/>
                </a:solidFill>
              </a:rPr>
              <a:t> parte de los recursos de </a:t>
            </a:r>
            <a:r>
              <a:rPr lang="pt-BR" sz="1200" dirty="0" err="1">
                <a:solidFill>
                  <a:prstClr val="black"/>
                </a:solidFill>
              </a:rPr>
              <a:t>la</a:t>
            </a:r>
            <a:r>
              <a:rPr lang="pt-BR" sz="1200" dirty="0">
                <a:solidFill>
                  <a:prstClr val="black"/>
                </a:solidFill>
              </a:rPr>
              <a:t> Partida. El Programa </a:t>
            </a:r>
            <a:r>
              <a:rPr lang="pt-BR" sz="1200" dirty="0" err="1">
                <a:solidFill>
                  <a:prstClr val="black"/>
                </a:solidFill>
              </a:rPr>
              <a:t>Ejército</a:t>
            </a:r>
            <a:r>
              <a:rPr lang="pt-BR" sz="1200" dirty="0">
                <a:solidFill>
                  <a:prstClr val="black"/>
                </a:solidFill>
              </a:rPr>
              <a:t> de Chile </a:t>
            </a:r>
            <a:r>
              <a:rPr lang="pt-BR" sz="1200" dirty="0" err="1">
                <a:solidFill>
                  <a:prstClr val="black"/>
                </a:solidFill>
              </a:rPr>
              <a:t>incrementó</a:t>
            </a:r>
            <a:r>
              <a:rPr lang="pt-BR" sz="1200" dirty="0">
                <a:solidFill>
                  <a:prstClr val="black"/>
                </a:solidFill>
              </a:rPr>
              <a:t> sus recursos </a:t>
            </a:r>
            <a:r>
              <a:rPr lang="pt-BR" sz="1200" dirty="0" err="1">
                <a:solidFill>
                  <a:prstClr val="black"/>
                </a:solidFill>
              </a:rPr>
              <a:t>respecto</a:t>
            </a:r>
            <a:r>
              <a:rPr lang="pt-BR" sz="1200" dirty="0">
                <a:solidFill>
                  <a:prstClr val="black"/>
                </a:solidFill>
              </a:rPr>
              <a:t> </a:t>
            </a:r>
            <a:r>
              <a:rPr lang="pt-BR" sz="1200" dirty="0" err="1">
                <a:solidFill>
                  <a:prstClr val="black"/>
                </a:solidFill>
              </a:rPr>
              <a:t>del</a:t>
            </a:r>
            <a:r>
              <a:rPr lang="pt-BR" sz="1200" dirty="0">
                <a:solidFill>
                  <a:prstClr val="black"/>
                </a:solidFill>
              </a:rPr>
              <a:t> </a:t>
            </a:r>
            <a:r>
              <a:rPr lang="pt-BR" sz="1200" dirty="0" err="1">
                <a:solidFill>
                  <a:prstClr val="black"/>
                </a:solidFill>
              </a:rPr>
              <a:t>año</a:t>
            </a:r>
            <a:r>
              <a:rPr lang="pt-BR" sz="1200" dirty="0">
                <a:solidFill>
                  <a:prstClr val="black"/>
                </a:solidFill>
              </a:rPr>
              <a:t> anterior, entre </a:t>
            </a:r>
            <a:r>
              <a:rPr lang="pt-BR" sz="1200" dirty="0" err="1">
                <a:solidFill>
                  <a:prstClr val="black"/>
                </a:solidFill>
              </a:rPr>
              <a:t>otros</a:t>
            </a:r>
            <a:r>
              <a:rPr lang="pt-BR" sz="1200" dirty="0">
                <a:solidFill>
                  <a:prstClr val="black"/>
                </a:solidFill>
              </a:rPr>
              <a:t>, por $471 </a:t>
            </a:r>
            <a:r>
              <a:rPr lang="pt-BR" sz="1200" dirty="0" err="1">
                <a:solidFill>
                  <a:prstClr val="black"/>
                </a:solidFill>
              </a:rPr>
              <a:t>millones</a:t>
            </a:r>
            <a:r>
              <a:rPr lang="pt-BR" sz="1200" dirty="0">
                <a:solidFill>
                  <a:prstClr val="black"/>
                </a:solidFill>
              </a:rPr>
              <a:t> para </a:t>
            </a:r>
            <a:r>
              <a:rPr lang="es-CL" sz="1200" dirty="0">
                <a:solidFill>
                  <a:prstClr val="black"/>
                </a:solidFill>
              </a:rPr>
              <a:t>mantenimiento y reparación de viviendas fiscales. Lo propio contempla el presupuesto de la Armada, con $581 millones para  construcción de 32 viviendas.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</a:rPr>
              <a:t>En el Presupuesto del Estado Mayor Conjunto, el programa de Desminado se considera M$4.758.702, para cumplir con la meta de eliminar el 100% de las minas antipersonales en 2020. En 2019 los recursos permiten cumplir con un 98 % de la meta, principalmente mediante la eliminación de minas en las islas del sur, Isla Nueva y </a:t>
            </a:r>
            <a:r>
              <a:rPr lang="es-CL" sz="1200" dirty="0" err="1">
                <a:solidFill>
                  <a:prstClr val="black"/>
                </a:solidFill>
              </a:rPr>
              <a:t>Picton</a:t>
            </a:r>
            <a:r>
              <a:rPr lang="es-CL" sz="1200" dirty="0">
                <a:solidFill>
                  <a:prstClr val="black"/>
                </a:solidFill>
              </a:rPr>
              <a:t>, apoyados por POMTA (Partida de Operaciones de Minas Terrestres de la Armada) y el Ejército.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</a:rPr>
              <a:t>El Fondo para Misiones de Paz, contempla M$ 6.462.409, para financiar la participación de contingente de las Fuerzas Armadas, en las siguientes operaciones: Fuerza Combinada Chile-Argentina Cruz del Sur, ONU, Bosnia, Chipre, India-Pakistán, Medio Oriente, Brasil, Argentina y funcionamiento del Centro Conjunto para Operaciones de Paz (CECOPAC). 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4" y="6165304"/>
            <a:ext cx="6192688" cy="191046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620688"/>
            <a:ext cx="828092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18. PROGRAMA 01: DIRECCIÓN GENERAL DE MOVILIZACIÓN NACIONAL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803513" y="1288992"/>
            <a:ext cx="7272809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D5B28ED-FB35-40BE-952E-9C8A93361DEB}"/>
              </a:ext>
            </a:extLst>
          </p:cNvPr>
          <p:cNvGraphicFramePr>
            <a:graphicFrameLocks noGrp="1"/>
          </p:cNvGraphicFramePr>
          <p:nvPr/>
        </p:nvGraphicFramePr>
        <p:xfrm>
          <a:off x="628648" y="2283482"/>
          <a:ext cx="7886704" cy="3435623"/>
        </p:xfrm>
        <a:graphic>
          <a:graphicData uri="http://schemas.openxmlformats.org/drawingml/2006/table">
            <a:tbl>
              <a:tblPr/>
              <a:tblGrid>
                <a:gridCol w="705722">
                  <a:extLst>
                    <a:ext uri="{9D8B030D-6E8A-4147-A177-3AD203B41FA5}">
                      <a16:colId xmlns:a16="http://schemas.microsoft.com/office/drawing/2014/main" val="510683962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3416210159"/>
                    </a:ext>
                  </a:extLst>
                </a:gridCol>
                <a:gridCol w="260696">
                  <a:extLst>
                    <a:ext uri="{9D8B030D-6E8A-4147-A177-3AD203B41FA5}">
                      <a16:colId xmlns:a16="http://schemas.microsoft.com/office/drawing/2014/main" val="3488537188"/>
                    </a:ext>
                  </a:extLst>
                </a:gridCol>
                <a:gridCol w="2362060">
                  <a:extLst>
                    <a:ext uri="{9D8B030D-6E8A-4147-A177-3AD203B41FA5}">
                      <a16:colId xmlns:a16="http://schemas.microsoft.com/office/drawing/2014/main" val="1638476032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980120308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3864590750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787566260"/>
                    </a:ext>
                  </a:extLst>
                </a:gridCol>
                <a:gridCol w="705722">
                  <a:extLst>
                    <a:ext uri="{9D8B030D-6E8A-4147-A177-3AD203B41FA5}">
                      <a16:colId xmlns:a16="http://schemas.microsoft.com/office/drawing/2014/main" val="2498682355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1704681063"/>
                    </a:ext>
                  </a:extLst>
                </a:gridCol>
                <a:gridCol w="737321">
                  <a:extLst>
                    <a:ext uri="{9D8B030D-6E8A-4147-A177-3AD203B41FA5}">
                      <a16:colId xmlns:a16="http://schemas.microsoft.com/office/drawing/2014/main" val="4250323590"/>
                    </a:ext>
                  </a:extLst>
                </a:gridCol>
              </a:tblGrid>
              <a:tr h="1353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2" marR="8462" marT="84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5126821"/>
                  </a:ext>
                </a:extLst>
              </a:tr>
              <a:tr h="4146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3478388"/>
                  </a:ext>
                </a:extLst>
              </a:tr>
              <a:tr h="1777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6.894.559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6.894.559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972.671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389918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1.566.327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1.566.327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346.984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181335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1.590.821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1.590.821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57.428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9501964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3.653.343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3.653.343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354.982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875977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1.339.268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1.339.268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560987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Incentivos Servicio Militar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1.339.268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1.339.268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3.572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938836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2.276.721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2.276.721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343.646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23289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66.565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66.565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66.565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141637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Carabineros de Chile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2.210.156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2.210.156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277.081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353243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37.354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37.354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7.764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326920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37.354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37.354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7.764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410507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82.379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82.379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3640771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13.164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13.164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436813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6.994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6.994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5774172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23.684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23.684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241639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38.537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38.537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463286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000308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393770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1.689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1.689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1.689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728186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211.588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379788"/>
                  </a:ext>
                </a:extLst>
              </a:tr>
              <a:tr h="135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211.588</a:t>
                      </a:r>
                    </a:p>
                  </a:txBody>
                  <a:tcPr marL="8462" marR="8462" marT="84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62" marR="8462" marT="84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51166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36465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78012" y="5706836"/>
            <a:ext cx="7200800" cy="306614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59" y="764704"/>
            <a:ext cx="7920881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19. PROGRAMA 01: INSTITUTO GEOGRÁFICO MILITAR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57021" y="1477135"/>
            <a:ext cx="7848873" cy="306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6" name="Marcador de contenido 5">
            <a:extLst>
              <a:ext uri="{FF2B5EF4-FFF2-40B4-BE49-F238E27FC236}">
                <a16:creationId xmlns:a16="http://schemas.microsoft.com/office/drawing/2014/main" id="{3034675B-4EFC-4595-8D5B-124541A8E9E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2565163"/>
          <a:ext cx="8229599" cy="2596037"/>
        </p:xfrm>
        <a:graphic>
          <a:graphicData uri="http://schemas.openxmlformats.org/drawingml/2006/table">
            <a:tbl>
              <a:tblPr/>
              <a:tblGrid>
                <a:gridCol w="736405">
                  <a:extLst>
                    <a:ext uri="{9D8B030D-6E8A-4147-A177-3AD203B41FA5}">
                      <a16:colId xmlns:a16="http://schemas.microsoft.com/office/drawing/2014/main" val="696550347"/>
                    </a:ext>
                  </a:extLst>
                </a:gridCol>
                <a:gridCol w="272030">
                  <a:extLst>
                    <a:ext uri="{9D8B030D-6E8A-4147-A177-3AD203B41FA5}">
                      <a16:colId xmlns:a16="http://schemas.microsoft.com/office/drawing/2014/main" val="2474691529"/>
                    </a:ext>
                  </a:extLst>
                </a:gridCol>
                <a:gridCol w="272030">
                  <a:extLst>
                    <a:ext uri="{9D8B030D-6E8A-4147-A177-3AD203B41FA5}">
                      <a16:colId xmlns:a16="http://schemas.microsoft.com/office/drawing/2014/main" val="124032713"/>
                    </a:ext>
                  </a:extLst>
                </a:gridCol>
                <a:gridCol w="2464758">
                  <a:extLst>
                    <a:ext uri="{9D8B030D-6E8A-4147-A177-3AD203B41FA5}">
                      <a16:colId xmlns:a16="http://schemas.microsoft.com/office/drawing/2014/main" val="1579479781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1909693944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1342344551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915597385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3794203047"/>
                    </a:ext>
                  </a:extLst>
                </a:gridCol>
                <a:gridCol w="769378">
                  <a:extLst>
                    <a:ext uri="{9D8B030D-6E8A-4147-A177-3AD203B41FA5}">
                      <a16:colId xmlns:a16="http://schemas.microsoft.com/office/drawing/2014/main" val="2916529731"/>
                    </a:ext>
                  </a:extLst>
                </a:gridCol>
                <a:gridCol w="769378">
                  <a:extLst>
                    <a:ext uri="{9D8B030D-6E8A-4147-A177-3AD203B41FA5}">
                      <a16:colId xmlns:a16="http://schemas.microsoft.com/office/drawing/2014/main" val="332232869"/>
                    </a:ext>
                  </a:extLst>
                </a:gridCol>
              </a:tblGrid>
              <a:tr h="14128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7436367"/>
                  </a:ext>
                </a:extLst>
              </a:tr>
              <a:tr h="43267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301220"/>
                  </a:ext>
                </a:extLst>
              </a:tr>
              <a:tr h="1854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4.506.050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4.506.050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972.680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9445167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2.649.531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2.649.531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651.816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5258012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1.455.653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1.455.653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236.695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2843517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14.648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14.648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4048781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14.648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14.648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0295041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11.580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11.580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7435584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11.580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11.580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0181733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374.638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374.638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20.575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9725924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2.472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2.472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644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7084031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100.999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100.999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2597320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28.672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28.672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7.001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1581095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242.495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242.495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12.930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6426214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63.089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5460325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63.089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36961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42974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6017" y="558924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6017" y="764704"/>
            <a:ext cx="82107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20. PROGRAMA 01: SERVICIO HIDROGRÁFICO Y OCEANOGRÁFICO DE LA ARMADA DE CHILE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83318" y="1901545"/>
            <a:ext cx="8066783" cy="306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7" name="Marcador de contenido 6">
            <a:extLst>
              <a:ext uri="{FF2B5EF4-FFF2-40B4-BE49-F238E27FC236}">
                <a16:creationId xmlns:a16="http://schemas.microsoft.com/office/drawing/2014/main" id="{522BE592-2B9F-40EF-ABDA-4320C4B78CB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2565163"/>
          <a:ext cx="8229599" cy="2596037"/>
        </p:xfrm>
        <a:graphic>
          <a:graphicData uri="http://schemas.openxmlformats.org/drawingml/2006/table">
            <a:tbl>
              <a:tblPr/>
              <a:tblGrid>
                <a:gridCol w="736405">
                  <a:extLst>
                    <a:ext uri="{9D8B030D-6E8A-4147-A177-3AD203B41FA5}">
                      <a16:colId xmlns:a16="http://schemas.microsoft.com/office/drawing/2014/main" val="3290971570"/>
                    </a:ext>
                  </a:extLst>
                </a:gridCol>
                <a:gridCol w="272030">
                  <a:extLst>
                    <a:ext uri="{9D8B030D-6E8A-4147-A177-3AD203B41FA5}">
                      <a16:colId xmlns:a16="http://schemas.microsoft.com/office/drawing/2014/main" val="887239107"/>
                    </a:ext>
                  </a:extLst>
                </a:gridCol>
                <a:gridCol w="272030">
                  <a:extLst>
                    <a:ext uri="{9D8B030D-6E8A-4147-A177-3AD203B41FA5}">
                      <a16:colId xmlns:a16="http://schemas.microsoft.com/office/drawing/2014/main" val="3983473790"/>
                    </a:ext>
                  </a:extLst>
                </a:gridCol>
                <a:gridCol w="2464758">
                  <a:extLst>
                    <a:ext uri="{9D8B030D-6E8A-4147-A177-3AD203B41FA5}">
                      <a16:colId xmlns:a16="http://schemas.microsoft.com/office/drawing/2014/main" val="1341025145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2342722594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1980281712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3059246808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901856413"/>
                    </a:ext>
                  </a:extLst>
                </a:gridCol>
                <a:gridCol w="769378">
                  <a:extLst>
                    <a:ext uri="{9D8B030D-6E8A-4147-A177-3AD203B41FA5}">
                      <a16:colId xmlns:a16="http://schemas.microsoft.com/office/drawing/2014/main" val="476528940"/>
                    </a:ext>
                  </a:extLst>
                </a:gridCol>
                <a:gridCol w="769378">
                  <a:extLst>
                    <a:ext uri="{9D8B030D-6E8A-4147-A177-3AD203B41FA5}">
                      <a16:colId xmlns:a16="http://schemas.microsoft.com/office/drawing/2014/main" val="458589603"/>
                    </a:ext>
                  </a:extLst>
                </a:gridCol>
              </a:tblGrid>
              <a:tr h="14128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2759057"/>
                  </a:ext>
                </a:extLst>
              </a:tr>
              <a:tr h="43267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717007"/>
                  </a:ext>
                </a:extLst>
              </a:tr>
              <a:tr h="1854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6.494.794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6.494.794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1.403.499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1517647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2.875.854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2.875.854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675.419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8515116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2.225.016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2.225.016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403.944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9000812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2.497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2.497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2.497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3325856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2.497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2.497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2.497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6504325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2.497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2.497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2.497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0695341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10.821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10.821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3.857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35,6%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35,6%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2765823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10.821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10.821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3.857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35,6%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35,6%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630692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1.380.606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1.380.606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317.782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0601589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34.568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34.568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7782964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64.871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64.871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273684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827.983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827.983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120.415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114119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139.979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139.979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81.252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1711158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313.205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313.205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115.405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7912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04713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88015" y="6286855"/>
            <a:ext cx="7200800" cy="268139"/>
          </a:xfrm>
        </p:spPr>
        <p:txBody>
          <a:bodyPr/>
          <a:lstStyle/>
          <a:p>
            <a:r>
              <a:rPr lang="es-CL" sz="9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6600" y="484812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21. PROGRAMA 01: DIRECCIÓN GENERAL DE AERONÁUTICA CIVIL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888015" y="1144469"/>
            <a:ext cx="7560841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7" name="Marcador de contenido 6">
            <a:extLst>
              <a:ext uri="{FF2B5EF4-FFF2-40B4-BE49-F238E27FC236}">
                <a16:creationId xmlns:a16="http://schemas.microsoft.com/office/drawing/2014/main" id="{FFF496B5-7976-4B2C-833B-B6B8A24426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9452940"/>
              </p:ext>
            </p:extLst>
          </p:nvPr>
        </p:nvGraphicFramePr>
        <p:xfrm>
          <a:off x="1331641" y="1440704"/>
          <a:ext cx="6150264" cy="4686984"/>
        </p:xfrm>
        <a:graphic>
          <a:graphicData uri="http://schemas.openxmlformats.org/drawingml/2006/table">
            <a:tbl>
              <a:tblPr/>
              <a:tblGrid>
                <a:gridCol w="550341">
                  <a:extLst>
                    <a:ext uri="{9D8B030D-6E8A-4147-A177-3AD203B41FA5}">
                      <a16:colId xmlns:a16="http://schemas.microsoft.com/office/drawing/2014/main" val="1785684441"/>
                    </a:ext>
                  </a:extLst>
                </a:gridCol>
                <a:gridCol w="203297">
                  <a:extLst>
                    <a:ext uri="{9D8B030D-6E8A-4147-A177-3AD203B41FA5}">
                      <a16:colId xmlns:a16="http://schemas.microsoft.com/office/drawing/2014/main" val="1481646179"/>
                    </a:ext>
                  </a:extLst>
                </a:gridCol>
                <a:gridCol w="203297">
                  <a:extLst>
                    <a:ext uri="{9D8B030D-6E8A-4147-A177-3AD203B41FA5}">
                      <a16:colId xmlns:a16="http://schemas.microsoft.com/office/drawing/2014/main" val="1235668306"/>
                    </a:ext>
                  </a:extLst>
                </a:gridCol>
                <a:gridCol w="1841999">
                  <a:extLst>
                    <a:ext uri="{9D8B030D-6E8A-4147-A177-3AD203B41FA5}">
                      <a16:colId xmlns:a16="http://schemas.microsoft.com/office/drawing/2014/main" val="1768072753"/>
                    </a:ext>
                  </a:extLst>
                </a:gridCol>
                <a:gridCol w="550341">
                  <a:extLst>
                    <a:ext uri="{9D8B030D-6E8A-4147-A177-3AD203B41FA5}">
                      <a16:colId xmlns:a16="http://schemas.microsoft.com/office/drawing/2014/main" val="1301561071"/>
                    </a:ext>
                  </a:extLst>
                </a:gridCol>
                <a:gridCol w="550341">
                  <a:extLst>
                    <a:ext uri="{9D8B030D-6E8A-4147-A177-3AD203B41FA5}">
                      <a16:colId xmlns:a16="http://schemas.microsoft.com/office/drawing/2014/main" val="1591856979"/>
                    </a:ext>
                  </a:extLst>
                </a:gridCol>
                <a:gridCol w="550341">
                  <a:extLst>
                    <a:ext uri="{9D8B030D-6E8A-4147-A177-3AD203B41FA5}">
                      <a16:colId xmlns:a16="http://schemas.microsoft.com/office/drawing/2014/main" val="2996218108"/>
                    </a:ext>
                  </a:extLst>
                </a:gridCol>
                <a:gridCol w="550341">
                  <a:extLst>
                    <a:ext uri="{9D8B030D-6E8A-4147-A177-3AD203B41FA5}">
                      <a16:colId xmlns:a16="http://schemas.microsoft.com/office/drawing/2014/main" val="3898981367"/>
                    </a:ext>
                  </a:extLst>
                </a:gridCol>
                <a:gridCol w="574983">
                  <a:extLst>
                    <a:ext uri="{9D8B030D-6E8A-4147-A177-3AD203B41FA5}">
                      <a16:colId xmlns:a16="http://schemas.microsoft.com/office/drawing/2014/main" val="3180053545"/>
                    </a:ext>
                  </a:extLst>
                </a:gridCol>
                <a:gridCol w="574983">
                  <a:extLst>
                    <a:ext uri="{9D8B030D-6E8A-4147-A177-3AD203B41FA5}">
                      <a16:colId xmlns:a16="http://schemas.microsoft.com/office/drawing/2014/main" val="4044288983"/>
                    </a:ext>
                  </a:extLst>
                </a:gridCol>
              </a:tblGrid>
              <a:tr h="10339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6244" marR="6244" marT="62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244" marR="6244" marT="62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939270"/>
                  </a:ext>
                </a:extLst>
              </a:tr>
              <a:tr h="31665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4683541"/>
                  </a:ext>
                </a:extLst>
              </a:tr>
              <a:tr h="13570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308.575.208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308.575.208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86.564.756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7823288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112.724.703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112.724.703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29.110.728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1553465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27.026.983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27.026.983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3.536.757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277473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210.574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210.574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206.761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5791364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210.574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210.574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21.067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6552560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185.694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8645037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1.326.237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1.326.237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1.014.481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76,5%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76,5%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8690940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1.082.952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1.082.952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984.173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90,9%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90,9%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4639752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9.668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9.668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2060938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984.173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984.173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984.173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5176149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Clubes Aéreos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89.111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89.111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1453535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72.520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72.520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30.308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8774951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72.520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72.520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30.308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2339858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170.765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170.765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172840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170.765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170.765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013651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14.059.060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14.059.060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11.214.278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711719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2.969.950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2.969.950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125.168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1926871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11.089.110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11.089.110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11.089.110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8075222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591.478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591.478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95.200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1130152"/>
                  </a:ext>
                </a:extLst>
              </a:tr>
              <a:tr h="1957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88.063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88.063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15.551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4949713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 Fondos de Terceros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503.415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503.415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79.649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3080715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11.242.525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11.242.525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2.673.420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2733895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474.582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474.582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4981309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268.129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268.129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23.409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3757149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7.976.366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7.976.366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2.605.384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957594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1.399.029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1.399.029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25.103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7748041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1.124.419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1.124.419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19.524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4683145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98.786.318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98.786.318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30.000.000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6234586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201.212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201.212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219155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201.212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201.212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1105002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77.129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77.129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25.230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3864698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77.129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77.129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25.230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9767338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42.328.989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42.328.989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5.620.363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2343899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33.864.562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33.864.562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5.546.749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1069456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Pagos a concesionarios aeroportuarios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33.864.562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33.864.562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5.546.749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5604767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8.464.427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8.464.427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73.614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7323661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73.614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73.614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73.614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0251628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 IVA concesiones -MOP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8.390.813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8.390.813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9138497"/>
                  </a:ext>
                </a:extLst>
              </a:tr>
              <a:tr h="1098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3.067.538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2723121"/>
                  </a:ext>
                </a:extLst>
              </a:tr>
              <a:tr h="10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3.067.538</a:t>
                      </a:r>
                    </a:p>
                  </a:txBody>
                  <a:tcPr marL="6244" marR="6244" marT="62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30493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17746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21189" y="5673561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9856" y="676033"/>
            <a:ext cx="799477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22. PROGRAMA 01: SERVICIO AEROFOTOGRAMÉTRICO DE LA FACH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62829" y="1693053"/>
            <a:ext cx="7994775" cy="2949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7" name="Marcador de contenido 6">
            <a:extLst>
              <a:ext uri="{FF2B5EF4-FFF2-40B4-BE49-F238E27FC236}">
                <a16:creationId xmlns:a16="http://schemas.microsoft.com/office/drawing/2014/main" id="{0554B397-F3F5-4E48-95FE-199A4BB16F0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2494522"/>
          <a:ext cx="8229599" cy="2737318"/>
        </p:xfrm>
        <a:graphic>
          <a:graphicData uri="http://schemas.openxmlformats.org/drawingml/2006/table">
            <a:tbl>
              <a:tblPr/>
              <a:tblGrid>
                <a:gridCol w="736405">
                  <a:extLst>
                    <a:ext uri="{9D8B030D-6E8A-4147-A177-3AD203B41FA5}">
                      <a16:colId xmlns:a16="http://schemas.microsoft.com/office/drawing/2014/main" val="704447250"/>
                    </a:ext>
                  </a:extLst>
                </a:gridCol>
                <a:gridCol w="272030">
                  <a:extLst>
                    <a:ext uri="{9D8B030D-6E8A-4147-A177-3AD203B41FA5}">
                      <a16:colId xmlns:a16="http://schemas.microsoft.com/office/drawing/2014/main" val="3573607114"/>
                    </a:ext>
                  </a:extLst>
                </a:gridCol>
                <a:gridCol w="272030">
                  <a:extLst>
                    <a:ext uri="{9D8B030D-6E8A-4147-A177-3AD203B41FA5}">
                      <a16:colId xmlns:a16="http://schemas.microsoft.com/office/drawing/2014/main" val="202708908"/>
                    </a:ext>
                  </a:extLst>
                </a:gridCol>
                <a:gridCol w="2464758">
                  <a:extLst>
                    <a:ext uri="{9D8B030D-6E8A-4147-A177-3AD203B41FA5}">
                      <a16:colId xmlns:a16="http://schemas.microsoft.com/office/drawing/2014/main" val="904379822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3832083708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3992985067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423653247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2499732500"/>
                    </a:ext>
                  </a:extLst>
                </a:gridCol>
                <a:gridCol w="769378">
                  <a:extLst>
                    <a:ext uri="{9D8B030D-6E8A-4147-A177-3AD203B41FA5}">
                      <a16:colId xmlns:a16="http://schemas.microsoft.com/office/drawing/2014/main" val="2390074915"/>
                    </a:ext>
                  </a:extLst>
                </a:gridCol>
                <a:gridCol w="769378">
                  <a:extLst>
                    <a:ext uri="{9D8B030D-6E8A-4147-A177-3AD203B41FA5}">
                      <a16:colId xmlns:a16="http://schemas.microsoft.com/office/drawing/2014/main" val="2699479341"/>
                    </a:ext>
                  </a:extLst>
                </a:gridCol>
              </a:tblGrid>
              <a:tr h="14128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6195856"/>
                  </a:ext>
                </a:extLst>
              </a:tr>
              <a:tr h="43267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6323486"/>
                  </a:ext>
                </a:extLst>
              </a:tr>
              <a:tr h="1854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2.894.567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2.894.567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300.909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9953973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946.709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946.709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203.649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4911052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1.362.956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1.362.956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96.682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3397239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15.789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15.789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3325524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15.789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15.789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4115939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9.096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9.096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578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450997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9.096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9.096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578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1329338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9.096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9.096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578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7503039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1.125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1.125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595574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1.125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1.125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8923290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558.892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558.892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4011775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23.938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23.938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3933374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463.477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463.477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1987164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23.193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23.193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9799679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48.284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48.284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77504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51605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59" y="6021288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1" y="661337"/>
            <a:ext cx="806678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23. PROGRAMA 01: SUBSECRETARÍA PARA LAS FUERZAS ARMADAS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11559" y="1466202"/>
            <a:ext cx="7994775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7" name="Marcador de contenido 6">
            <a:extLst>
              <a:ext uri="{FF2B5EF4-FFF2-40B4-BE49-F238E27FC236}">
                <a16:creationId xmlns:a16="http://schemas.microsoft.com/office/drawing/2014/main" id="{3F189D0B-58F6-426D-BDC7-57787389C87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2423882"/>
          <a:ext cx="8229599" cy="2878599"/>
        </p:xfrm>
        <a:graphic>
          <a:graphicData uri="http://schemas.openxmlformats.org/drawingml/2006/table">
            <a:tbl>
              <a:tblPr/>
              <a:tblGrid>
                <a:gridCol w="736405">
                  <a:extLst>
                    <a:ext uri="{9D8B030D-6E8A-4147-A177-3AD203B41FA5}">
                      <a16:colId xmlns:a16="http://schemas.microsoft.com/office/drawing/2014/main" val="3766353394"/>
                    </a:ext>
                  </a:extLst>
                </a:gridCol>
                <a:gridCol w="272030">
                  <a:extLst>
                    <a:ext uri="{9D8B030D-6E8A-4147-A177-3AD203B41FA5}">
                      <a16:colId xmlns:a16="http://schemas.microsoft.com/office/drawing/2014/main" val="1241498949"/>
                    </a:ext>
                  </a:extLst>
                </a:gridCol>
                <a:gridCol w="272030">
                  <a:extLst>
                    <a:ext uri="{9D8B030D-6E8A-4147-A177-3AD203B41FA5}">
                      <a16:colId xmlns:a16="http://schemas.microsoft.com/office/drawing/2014/main" val="496730665"/>
                    </a:ext>
                  </a:extLst>
                </a:gridCol>
                <a:gridCol w="2464758">
                  <a:extLst>
                    <a:ext uri="{9D8B030D-6E8A-4147-A177-3AD203B41FA5}">
                      <a16:colId xmlns:a16="http://schemas.microsoft.com/office/drawing/2014/main" val="3331169336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1832107394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3702381449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3515389025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2795316664"/>
                    </a:ext>
                  </a:extLst>
                </a:gridCol>
                <a:gridCol w="769378">
                  <a:extLst>
                    <a:ext uri="{9D8B030D-6E8A-4147-A177-3AD203B41FA5}">
                      <a16:colId xmlns:a16="http://schemas.microsoft.com/office/drawing/2014/main" val="905291542"/>
                    </a:ext>
                  </a:extLst>
                </a:gridCol>
                <a:gridCol w="769378">
                  <a:extLst>
                    <a:ext uri="{9D8B030D-6E8A-4147-A177-3AD203B41FA5}">
                      <a16:colId xmlns:a16="http://schemas.microsoft.com/office/drawing/2014/main" val="1365572987"/>
                    </a:ext>
                  </a:extLst>
                </a:gridCol>
              </a:tblGrid>
              <a:tr h="14128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4356291"/>
                  </a:ext>
                </a:extLst>
              </a:tr>
              <a:tr h="43267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1935763"/>
                  </a:ext>
                </a:extLst>
              </a:tr>
              <a:tr h="1854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13.271.613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13.271.613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2.772.759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1840205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9.558.411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9.558.411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2.434.410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2514160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2.258.140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2.258.140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249.325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6532851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1.076.591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1.076.591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80.865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2235133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311.596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311.596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2260086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3.013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254525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308.583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308.583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67867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472.181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472.181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9822328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472.181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472.181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8263719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292.814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292.814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80.865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3006126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037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Defensa Civil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292.814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292.814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80.865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3715838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378.471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378.471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8.159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7317232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21.643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21.643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293477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22.251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22.251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6.601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1758373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77.930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77.930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693729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256.647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256.647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69037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90183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26356" y="5517232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5694" y="795973"/>
            <a:ext cx="80327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24. PROGRAMA 01: SUBSECRETARÍA DE DEFENSA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03674" y="1916832"/>
            <a:ext cx="7994775" cy="306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7" name="Marcador de contenido 6">
            <a:extLst>
              <a:ext uri="{FF2B5EF4-FFF2-40B4-BE49-F238E27FC236}">
                <a16:creationId xmlns:a16="http://schemas.microsoft.com/office/drawing/2014/main" id="{22585603-4CE0-4009-9B51-47CDFFDF646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2565163"/>
          <a:ext cx="8229599" cy="2596036"/>
        </p:xfrm>
        <a:graphic>
          <a:graphicData uri="http://schemas.openxmlformats.org/drawingml/2006/table">
            <a:tbl>
              <a:tblPr/>
              <a:tblGrid>
                <a:gridCol w="736405">
                  <a:extLst>
                    <a:ext uri="{9D8B030D-6E8A-4147-A177-3AD203B41FA5}">
                      <a16:colId xmlns:a16="http://schemas.microsoft.com/office/drawing/2014/main" val="11855363"/>
                    </a:ext>
                  </a:extLst>
                </a:gridCol>
                <a:gridCol w="272030">
                  <a:extLst>
                    <a:ext uri="{9D8B030D-6E8A-4147-A177-3AD203B41FA5}">
                      <a16:colId xmlns:a16="http://schemas.microsoft.com/office/drawing/2014/main" val="1969847632"/>
                    </a:ext>
                  </a:extLst>
                </a:gridCol>
                <a:gridCol w="272030">
                  <a:extLst>
                    <a:ext uri="{9D8B030D-6E8A-4147-A177-3AD203B41FA5}">
                      <a16:colId xmlns:a16="http://schemas.microsoft.com/office/drawing/2014/main" val="3868600919"/>
                    </a:ext>
                  </a:extLst>
                </a:gridCol>
                <a:gridCol w="2464758">
                  <a:extLst>
                    <a:ext uri="{9D8B030D-6E8A-4147-A177-3AD203B41FA5}">
                      <a16:colId xmlns:a16="http://schemas.microsoft.com/office/drawing/2014/main" val="1703938663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2855490650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2553084486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134903023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1076139575"/>
                    </a:ext>
                  </a:extLst>
                </a:gridCol>
                <a:gridCol w="769378">
                  <a:extLst>
                    <a:ext uri="{9D8B030D-6E8A-4147-A177-3AD203B41FA5}">
                      <a16:colId xmlns:a16="http://schemas.microsoft.com/office/drawing/2014/main" val="925238359"/>
                    </a:ext>
                  </a:extLst>
                </a:gridCol>
                <a:gridCol w="769378">
                  <a:extLst>
                    <a:ext uri="{9D8B030D-6E8A-4147-A177-3AD203B41FA5}">
                      <a16:colId xmlns:a16="http://schemas.microsoft.com/office/drawing/2014/main" val="943816671"/>
                    </a:ext>
                  </a:extLst>
                </a:gridCol>
              </a:tblGrid>
              <a:tr h="14128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3798382"/>
                  </a:ext>
                </a:extLst>
              </a:tr>
              <a:tr h="43267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8471804"/>
                  </a:ext>
                </a:extLst>
              </a:tr>
              <a:tr h="1854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4.623.883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4.623.883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890.871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4009976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3.072.403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3.072.403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678.314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6508464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571.470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571.470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53.161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2405338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905.850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905.850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159.396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5770474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121.175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121.175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22.271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3390909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121.175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121.175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22.271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5806277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768.124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768.124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137.125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4230117"/>
                  </a:ext>
                </a:extLst>
              </a:tr>
              <a:tr h="2825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Academia Nacional de Estudios Políticos y Estratégicos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768.124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768.124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137.125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3224754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16.551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16.551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422105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UNASUR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16.551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16.551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1211700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74.160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74.160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8165276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26.368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26.368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582755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47.792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47.792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04530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90372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4" y="6237312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827583" y="522838"/>
            <a:ext cx="748883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25. PROGRAMA 01: ESTADO MAYOR CONJUNTO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827584" y="1257437"/>
            <a:ext cx="7787208" cy="29935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7" name="Marcador de contenido 6">
            <a:extLst>
              <a:ext uri="{FF2B5EF4-FFF2-40B4-BE49-F238E27FC236}">
                <a16:creationId xmlns:a16="http://schemas.microsoft.com/office/drawing/2014/main" id="{B97C858D-C5C6-4C9A-BAC0-67A5CEA9206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37274" y="1600205"/>
          <a:ext cx="7669452" cy="4525952"/>
        </p:xfrm>
        <a:graphic>
          <a:graphicData uri="http://schemas.openxmlformats.org/drawingml/2006/table">
            <a:tbl>
              <a:tblPr/>
              <a:tblGrid>
                <a:gridCol w="686282">
                  <a:extLst>
                    <a:ext uri="{9D8B030D-6E8A-4147-A177-3AD203B41FA5}">
                      <a16:colId xmlns:a16="http://schemas.microsoft.com/office/drawing/2014/main" val="2157084550"/>
                    </a:ext>
                  </a:extLst>
                </a:gridCol>
                <a:gridCol w="253514">
                  <a:extLst>
                    <a:ext uri="{9D8B030D-6E8A-4147-A177-3AD203B41FA5}">
                      <a16:colId xmlns:a16="http://schemas.microsoft.com/office/drawing/2014/main" val="600060655"/>
                    </a:ext>
                  </a:extLst>
                </a:gridCol>
                <a:gridCol w="253514">
                  <a:extLst>
                    <a:ext uri="{9D8B030D-6E8A-4147-A177-3AD203B41FA5}">
                      <a16:colId xmlns:a16="http://schemas.microsoft.com/office/drawing/2014/main" val="2614018155"/>
                    </a:ext>
                  </a:extLst>
                </a:gridCol>
                <a:gridCol w="2296994">
                  <a:extLst>
                    <a:ext uri="{9D8B030D-6E8A-4147-A177-3AD203B41FA5}">
                      <a16:colId xmlns:a16="http://schemas.microsoft.com/office/drawing/2014/main" val="1394008737"/>
                    </a:ext>
                  </a:extLst>
                </a:gridCol>
                <a:gridCol w="686282">
                  <a:extLst>
                    <a:ext uri="{9D8B030D-6E8A-4147-A177-3AD203B41FA5}">
                      <a16:colId xmlns:a16="http://schemas.microsoft.com/office/drawing/2014/main" val="2326631685"/>
                    </a:ext>
                  </a:extLst>
                </a:gridCol>
                <a:gridCol w="686282">
                  <a:extLst>
                    <a:ext uri="{9D8B030D-6E8A-4147-A177-3AD203B41FA5}">
                      <a16:colId xmlns:a16="http://schemas.microsoft.com/office/drawing/2014/main" val="165309374"/>
                    </a:ext>
                  </a:extLst>
                </a:gridCol>
                <a:gridCol w="686282">
                  <a:extLst>
                    <a:ext uri="{9D8B030D-6E8A-4147-A177-3AD203B41FA5}">
                      <a16:colId xmlns:a16="http://schemas.microsoft.com/office/drawing/2014/main" val="2416187233"/>
                    </a:ext>
                  </a:extLst>
                </a:gridCol>
                <a:gridCol w="686282">
                  <a:extLst>
                    <a:ext uri="{9D8B030D-6E8A-4147-A177-3AD203B41FA5}">
                      <a16:colId xmlns:a16="http://schemas.microsoft.com/office/drawing/2014/main" val="760425846"/>
                    </a:ext>
                  </a:extLst>
                </a:gridCol>
                <a:gridCol w="717010">
                  <a:extLst>
                    <a:ext uri="{9D8B030D-6E8A-4147-A177-3AD203B41FA5}">
                      <a16:colId xmlns:a16="http://schemas.microsoft.com/office/drawing/2014/main" val="1761787219"/>
                    </a:ext>
                  </a:extLst>
                </a:gridCol>
                <a:gridCol w="717010">
                  <a:extLst>
                    <a:ext uri="{9D8B030D-6E8A-4147-A177-3AD203B41FA5}">
                      <a16:colId xmlns:a16="http://schemas.microsoft.com/office/drawing/2014/main" val="2522709292"/>
                    </a:ext>
                  </a:extLst>
                </a:gridCol>
              </a:tblGrid>
              <a:tr h="13166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229" marR="8229" marT="82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9" marR="8229" marT="82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5561230"/>
                  </a:ext>
                </a:extLst>
              </a:tr>
              <a:tr h="40322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3298956"/>
                  </a:ext>
                </a:extLst>
              </a:tr>
              <a:tr h="1728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13.687.903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13.687.903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2.865.683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5222449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688.585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688.585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148.048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0770328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1.086.964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1.086.964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164.117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7892047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11.720.606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11.720.606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2.425.516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3436940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5.525.841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5.525.841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1.495.000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6449057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Paz-Ejército de Chile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228.212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228.212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80.000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7196741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Paz-Armada de Chile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93.298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93.298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15.000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663307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Paz-Fuerza Aérea de Chile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32.311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32.311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9348584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 - Ejército de Chile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858.240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858.240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300.000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2096949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Antártico- Armada de Chile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1.453.992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1.453.992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700.000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7336823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014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Antártico- Fuerza Aérea de Chile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2.859.788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2.859.788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400.000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514162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6.194.765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6.194.765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930.516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1643670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037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Comando Conjunto Austral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256.708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256.708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39.185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7798970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041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1.137.388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1.137.388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181.527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781209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044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Nacional de Desminado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4.513.652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4.513.652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657.836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117656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045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Comando Conjunto Norte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278.074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278.074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51.968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2167174"/>
                  </a:ext>
                </a:extLst>
              </a:tr>
              <a:tr h="2633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046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Cooperación Internacional en Centroamérica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8.943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8.943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5002650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66.713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66.713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3.930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2092768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24.205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24.205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0674937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2.475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2.475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2.475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524476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6.004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6.004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682373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13.131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13.131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7738378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20.898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20.898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1.455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6203257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125.035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125.035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124.072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7409584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125.035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125.035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124.072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3822414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Paz-Ejército de Chile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15.539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15.539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15.539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5131363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Paz-Armada de Chile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4.172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4.172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4.172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9008129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Antártico-Ejército de Chile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7.581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7.581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7.222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95,3%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95,3%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0884669"/>
                  </a:ext>
                </a:extLst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 -Fuerza Aérea de Chile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97.743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97.743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97.139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713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31620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5517233"/>
            <a:ext cx="7128792" cy="216024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8409" y="692696"/>
            <a:ext cx="82296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25. PROGRAMA 01: ESTADO MAYOR CONJUNTO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08409" y="1916832"/>
            <a:ext cx="8229600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de 2019</a:t>
            </a:r>
          </a:p>
        </p:txBody>
      </p:sp>
      <p:graphicFrame>
        <p:nvGraphicFramePr>
          <p:cNvPr id="7" name="Marcador de contenido 6">
            <a:extLst>
              <a:ext uri="{FF2B5EF4-FFF2-40B4-BE49-F238E27FC236}">
                <a16:creationId xmlns:a16="http://schemas.microsoft.com/office/drawing/2014/main" id="{3A1FBFBC-6BF8-423F-B164-38CC943DE41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2494523"/>
          <a:ext cx="8229599" cy="2737317"/>
        </p:xfrm>
        <a:graphic>
          <a:graphicData uri="http://schemas.openxmlformats.org/drawingml/2006/table">
            <a:tbl>
              <a:tblPr/>
              <a:tblGrid>
                <a:gridCol w="736405">
                  <a:extLst>
                    <a:ext uri="{9D8B030D-6E8A-4147-A177-3AD203B41FA5}">
                      <a16:colId xmlns:a16="http://schemas.microsoft.com/office/drawing/2014/main" val="4114663126"/>
                    </a:ext>
                  </a:extLst>
                </a:gridCol>
                <a:gridCol w="272030">
                  <a:extLst>
                    <a:ext uri="{9D8B030D-6E8A-4147-A177-3AD203B41FA5}">
                      <a16:colId xmlns:a16="http://schemas.microsoft.com/office/drawing/2014/main" val="1311724911"/>
                    </a:ext>
                  </a:extLst>
                </a:gridCol>
                <a:gridCol w="272030">
                  <a:extLst>
                    <a:ext uri="{9D8B030D-6E8A-4147-A177-3AD203B41FA5}">
                      <a16:colId xmlns:a16="http://schemas.microsoft.com/office/drawing/2014/main" val="2965895706"/>
                    </a:ext>
                  </a:extLst>
                </a:gridCol>
                <a:gridCol w="2464758">
                  <a:extLst>
                    <a:ext uri="{9D8B030D-6E8A-4147-A177-3AD203B41FA5}">
                      <a16:colId xmlns:a16="http://schemas.microsoft.com/office/drawing/2014/main" val="3539898320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141103185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527170834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3125990312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1664345072"/>
                    </a:ext>
                  </a:extLst>
                </a:gridCol>
                <a:gridCol w="769378">
                  <a:extLst>
                    <a:ext uri="{9D8B030D-6E8A-4147-A177-3AD203B41FA5}">
                      <a16:colId xmlns:a16="http://schemas.microsoft.com/office/drawing/2014/main" val="2637077256"/>
                    </a:ext>
                  </a:extLst>
                </a:gridCol>
                <a:gridCol w="769378">
                  <a:extLst>
                    <a:ext uri="{9D8B030D-6E8A-4147-A177-3AD203B41FA5}">
                      <a16:colId xmlns:a16="http://schemas.microsoft.com/office/drawing/2014/main" val="1028465712"/>
                    </a:ext>
                  </a:extLst>
                </a:gridCol>
              </a:tblGrid>
              <a:tr h="14128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6877272"/>
                  </a:ext>
                </a:extLst>
              </a:tr>
              <a:tr h="43267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5824993"/>
                  </a:ext>
                </a:extLst>
              </a:tr>
              <a:tr h="1854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9.631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9.631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2.355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2998870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2258367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4152537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8.621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8.621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2.292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5064186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5.252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5.252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698448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Paz-Ejército de Chile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2.838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2.838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5087873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Paz-Armada de Chile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1.851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1.851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167382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Paz-Fuerza Aérea de Chile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563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945584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3.366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3.366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666266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041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2.396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2.396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8673183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044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Nacional de Desminado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377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6242300"/>
                  </a:ext>
                </a:extLst>
              </a:tr>
              <a:tr h="2825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045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Cooperación Internacional en Centroamérica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593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1110076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1160797"/>
                  </a:ext>
                </a:extLst>
              </a:tr>
              <a:tr h="141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OTAN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30" marR="8830" marT="88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85733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0316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Marcador de contenido 7">
            <a:extLst>
              <a:ext uri="{FF2B5EF4-FFF2-40B4-BE49-F238E27FC236}">
                <a16:creationId xmlns:a16="http://schemas.microsoft.com/office/drawing/2014/main" id="{6CDE98ED-CD56-4D09-A91A-6ADDFB142B2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7545" y="1916091"/>
            <a:ext cx="4104455" cy="3590855"/>
          </a:xfrm>
          <a:prstGeom prst="rect">
            <a:avLst/>
          </a:prstGeom>
        </p:spPr>
      </p:pic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4926B49-ED09-4303-80F8-17658EB62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BFEE7F0E-7CCD-4F58-BB99-28BCC733E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575233"/>
            <a:ext cx="75618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ACUMULADADE GASTOS A MARZO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BF6CE07C-E012-43E9-A137-405033FEC8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4705" y="1916091"/>
            <a:ext cx="4112095" cy="3590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7038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752625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MARZO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51520" y="6381328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7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39305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824633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MARZO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51520" y="6381328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9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44969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23616"/>
            <a:ext cx="80752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15616" y="5796421"/>
            <a:ext cx="5760640" cy="337963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55576" y="1911996"/>
            <a:ext cx="7632848" cy="33372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C4A532FF-90D4-4FCD-A559-F0450D54BEAF}"/>
              </a:ext>
            </a:extLst>
          </p:cNvPr>
          <p:cNvGraphicFramePr>
            <a:graphicFrameLocks noGrp="1"/>
          </p:cNvGraphicFramePr>
          <p:nvPr/>
        </p:nvGraphicFramePr>
        <p:xfrm>
          <a:off x="774699" y="2277269"/>
          <a:ext cx="7594602" cy="3448050"/>
        </p:xfrm>
        <a:graphic>
          <a:graphicData uri="http://schemas.openxmlformats.org/drawingml/2006/table">
            <a:tbl>
              <a:tblPr/>
              <a:tblGrid>
                <a:gridCol w="763867">
                  <a:extLst>
                    <a:ext uri="{9D8B030D-6E8A-4147-A177-3AD203B41FA5}">
                      <a16:colId xmlns:a16="http://schemas.microsoft.com/office/drawing/2014/main" val="546598569"/>
                    </a:ext>
                  </a:extLst>
                </a:gridCol>
                <a:gridCol w="2071255">
                  <a:extLst>
                    <a:ext uri="{9D8B030D-6E8A-4147-A177-3AD203B41FA5}">
                      <a16:colId xmlns:a16="http://schemas.microsoft.com/office/drawing/2014/main" val="3471520960"/>
                    </a:ext>
                  </a:extLst>
                </a:gridCol>
                <a:gridCol w="757991">
                  <a:extLst>
                    <a:ext uri="{9D8B030D-6E8A-4147-A177-3AD203B41FA5}">
                      <a16:colId xmlns:a16="http://schemas.microsoft.com/office/drawing/2014/main" val="2050651122"/>
                    </a:ext>
                  </a:extLst>
                </a:gridCol>
                <a:gridCol w="728612">
                  <a:extLst>
                    <a:ext uri="{9D8B030D-6E8A-4147-A177-3AD203B41FA5}">
                      <a16:colId xmlns:a16="http://schemas.microsoft.com/office/drawing/2014/main" val="2427930267"/>
                    </a:ext>
                  </a:extLst>
                </a:gridCol>
                <a:gridCol w="658101">
                  <a:extLst>
                    <a:ext uri="{9D8B030D-6E8A-4147-A177-3AD203B41FA5}">
                      <a16:colId xmlns:a16="http://schemas.microsoft.com/office/drawing/2014/main" val="1162105192"/>
                    </a:ext>
                  </a:extLst>
                </a:gridCol>
                <a:gridCol w="661039">
                  <a:extLst>
                    <a:ext uri="{9D8B030D-6E8A-4147-A177-3AD203B41FA5}">
                      <a16:colId xmlns:a16="http://schemas.microsoft.com/office/drawing/2014/main" val="3241965004"/>
                    </a:ext>
                  </a:extLst>
                </a:gridCol>
                <a:gridCol w="716860">
                  <a:extLst>
                    <a:ext uri="{9D8B030D-6E8A-4147-A177-3AD203B41FA5}">
                      <a16:colId xmlns:a16="http://schemas.microsoft.com/office/drawing/2014/main" val="3359988509"/>
                    </a:ext>
                  </a:extLst>
                </a:gridCol>
                <a:gridCol w="716860">
                  <a:extLst>
                    <a:ext uri="{9D8B030D-6E8A-4147-A177-3AD203B41FA5}">
                      <a16:colId xmlns:a16="http://schemas.microsoft.com/office/drawing/2014/main" val="3466630611"/>
                    </a:ext>
                  </a:extLst>
                </a:gridCol>
                <a:gridCol w="520017">
                  <a:extLst>
                    <a:ext uri="{9D8B030D-6E8A-4147-A177-3AD203B41FA5}">
                      <a16:colId xmlns:a16="http://schemas.microsoft.com/office/drawing/2014/main" val="3887005759"/>
                    </a:ext>
                  </a:extLst>
                </a:gridCol>
              </a:tblGrid>
              <a:tr h="1905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2018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0816703"/>
                  </a:ext>
                </a:extLst>
              </a:tr>
              <a:tr h="46672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118528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1.830.618.161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1.830.618.161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464.430.674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984113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1.228.940.973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1.228.940.973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316.501.215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216633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329.235.489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329.235.489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50.251.460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63143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1.476.669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1.476.669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473.944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02523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22.981.672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22.981.672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10.551.254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973067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14.814.154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14.814.154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11.370.274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12642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634.256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634.256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99.731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877590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25.172.794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25.172.794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3.563.456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168799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142.245.469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142.245.469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120774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10.211.292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10.211.292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1.269.722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950585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3.111.296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3.111.296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1.080.832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220669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43.520.149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43.520.149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5.546.749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560643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8.263.993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8.263.993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33.722.037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384,23%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245595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3283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95624"/>
            <a:ext cx="793122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51113" y="5661248"/>
            <a:ext cx="5616624" cy="236818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83568" y="1900305"/>
            <a:ext cx="734481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 de 2019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A1DCBEEE-F1CB-49C1-8DB5-2C23C4416EEE}"/>
              </a:ext>
            </a:extLst>
          </p:cNvPr>
          <p:cNvGraphicFramePr>
            <a:graphicFrameLocks noGrp="1"/>
          </p:cNvGraphicFramePr>
          <p:nvPr/>
        </p:nvGraphicFramePr>
        <p:xfrm>
          <a:off x="800101" y="2924969"/>
          <a:ext cx="7543798" cy="2152650"/>
        </p:xfrm>
        <a:graphic>
          <a:graphicData uri="http://schemas.openxmlformats.org/drawingml/2006/table">
            <a:tbl>
              <a:tblPr/>
              <a:tblGrid>
                <a:gridCol w="794708">
                  <a:extLst>
                    <a:ext uri="{9D8B030D-6E8A-4147-A177-3AD203B41FA5}">
                      <a16:colId xmlns:a16="http://schemas.microsoft.com/office/drawing/2014/main" val="4274588963"/>
                    </a:ext>
                  </a:extLst>
                </a:gridCol>
                <a:gridCol w="2123176">
                  <a:extLst>
                    <a:ext uri="{9D8B030D-6E8A-4147-A177-3AD203B41FA5}">
                      <a16:colId xmlns:a16="http://schemas.microsoft.com/office/drawing/2014/main" val="2282553742"/>
                    </a:ext>
                  </a:extLst>
                </a:gridCol>
                <a:gridCol w="794708">
                  <a:extLst>
                    <a:ext uri="{9D8B030D-6E8A-4147-A177-3AD203B41FA5}">
                      <a16:colId xmlns:a16="http://schemas.microsoft.com/office/drawing/2014/main" val="1881240185"/>
                    </a:ext>
                  </a:extLst>
                </a:gridCol>
                <a:gridCol w="794708">
                  <a:extLst>
                    <a:ext uri="{9D8B030D-6E8A-4147-A177-3AD203B41FA5}">
                      <a16:colId xmlns:a16="http://schemas.microsoft.com/office/drawing/2014/main" val="3468773604"/>
                    </a:ext>
                  </a:extLst>
                </a:gridCol>
                <a:gridCol w="794708">
                  <a:extLst>
                    <a:ext uri="{9D8B030D-6E8A-4147-A177-3AD203B41FA5}">
                      <a16:colId xmlns:a16="http://schemas.microsoft.com/office/drawing/2014/main" val="1350262724"/>
                    </a:ext>
                  </a:extLst>
                </a:gridCol>
                <a:gridCol w="794708">
                  <a:extLst>
                    <a:ext uri="{9D8B030D-6E8A-4147-A177-3AD203B41FA5}">
                      <a16:colId xmlns:a16="http://schemas.microsoft.com/office/drawing/2014/main" val="2342832124"/>
                    </a:ext>
                  </a:extLst>
                </a:gridCol>
                <a:gridCol w="723541">
                  <a:extLst>
                    <a:ext uri="{9D8B030D-6E8A-4147-A177-3AD203B41FA5}">
                      <a16:colId xmlns:a16="http://schemas.microsoft.com/office/drawing/2014/main" val="1731005201"/>
                    </a:ext>
                  </a:extLst>
                </a:gridCol>
                <a:gridCol w="723541">
                  <a:extLst>
                    <a:ext uri="{9D8B030D-6E8A-4147-A177-3AD203B41FA5}">
                      <a16:colId xmlns:a16="http://schemas.microsoft.com/office/drawing/2014/main" val="2098218179"/>
                    </a:ext>
                  </a:extLst>
                </a:gridCol>
              </a:tblGrid>
              <a:tr h="1524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6025024"/>
                  </a:ext>
                </a:extLst>
              </a:tr>
              <a:tr h="46672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575606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180.991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180.991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43.857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362428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50.742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50.742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877947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121.360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121.360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30974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7584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608293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36277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154335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21299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50127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1199" y="682666"/>
            <a:ext cx="781482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50419" y="5661248"/>
            <a:ext cx="7621981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50419" y="1450823"/>
            <a:ext cx="7748233" cy="3058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0BA2F26B-8B65-4DE9-80D8-A789F7446860}"/>
              </a:ext>
            </a:extLst>
          </p:cNvPr>
          <p:cNvGraphicFramePr>
            <a:graphicFrameLocks noGrp="1"/>
          </p:cNvGraphicFramePr>
          <p:nvPr/>
        </p:nvGraphicFramePr>
        <p:xfrm>
          <a:off x="628649" y="2411275"/>
          <a:ext cx="7886702" cy="3180037"/>
        </p:xfrm>
        <a:graphic>
          <a:graphicData uri="http://schemas.openxmlformats.org/drawingml/2006/table">
            <a:tbl>
              <a:tblPr/>
              <a:tblGrid>
                <a:gridCol w="702438">
                  <a:extLst>
                    <a:ext uri="{9D8B030D-6E8A-4147-A177-3AD203B41FA5}">
                      <a16:colId xmlns:a16="http://schemas.microsoft.com/office/drawing/2014/main" val="4184278288"/>
                    </a:ext>
                  </a:extLst>
                </a:gridCol>
                <a:gridCol w="259483">
                  <a:extLst>
                    <a:ext uri="{9D8B030D-6E8A-4147-A177-3AD203B41FA5}">
                      <a16:colId xmlns:a16="http://schemas.microsoft.com/office/drawing/2014/main" val="1779322560"/>
                    </a:ext>
                  </a:extLst>
                </a:gridCol>
                <a:gridCol w="2351071">
                  <a:extLst>
                    <a:ext uri="{9D8B030D-6E8A-4147-A177-3AD203B41FA5}">
                      <a16:colId xmlns:a16="http://schemas.microsoft.com/office/drawing/2014/main" val="137181793"/>
                    </a:ext>
                  </a:extLst>
                </a:gridCol>
                <a:gridCol w="702438">
                  <a:extLst>
                    <a:ext uri="{9D8B030D-6E8A-4147-A177-3AD203B41FA5}">
                      <a16:colId xmlns:a16="http://schemas.microsoft.com/office/drawing/2014/main" val="2696681702"/>
                    </a:ext>
                  </a:extLst>
                </a:gridCol>
                <a:gridCol w="702438">
                  <a:extLst>
                    <a:ext uri="{9D8B030D-6E8A-4147-A177-3AD203B41FA5}">
                      <a16:colId xmlns:a16="http://schemas.microsoft.com/office/drawing/2014/main" val="3641545078"/>
                    </a:ext>
                  </a:extLst>
                </a:gridCol>
                <a:gridCol w="702438">
                  <a:extLst>
                    <a:ext uri="{9D8B030D-6E8A-4147-A177-3AD203B41FA5}">
                      <a16:colId xmlns:a16="http://schemas.microsoft.com/office/drawing/2014/main" val="3239945447"/>
                    </a:ext>
                  </a:extLst>
                </a:gridCol>
                <a:gridCol w="702438">
                  <a:extLst>
                    <a:ext uri="{9D8B030D-6E8A-4147-A177-3AD203B41FA5}">
                      <a16:colId xmlns:a16="http://schemas.microsoft.com/office/drawing/2014/main" val="3493765089"/>
                    </a:ext>
                  </a:extLst>
                </a:gridCol>
                <a:gridCol w="639533">
                  <a:extLst>
                    <a:ext uri="{9D8B030D-6E8A-4147-A177-3AD203B41FA5}">
                      <a16:colId xmlns:a16="http://schemas.microsoft.com/office/drawing/2014/main" val="2627843746"/>
                    </a:ext>
                  </a:extLst>
                </a:gridCol>
                <a:gridCol w="629049">
                  <a:extLst>
                    <a:ext uri="{9D8B030D-6E8A-4147-A177-3AD203B41FA5}">
                      <a16:colId xmlns:a16="http://schemas.microsoft.com/office/drawing/2014/main" val="2545184468"/>
                    </a:ext>
                  </a:extLst>
                </a:gridCol>
                <a:gridCol w="495376">
                  <a:extLst>
                    <a:ext uri="{9D8B030D-6E8A-4147-A177-3AD203B41FA5}">
                      <a16:colId xmlns:a16="http://schemas.microsoft.com/office/drawing/2014/main" val="46057944"/>
                    </a:ext>
                  </a:extLst>
                </a:gridCol>
              </a:tblGrid>
              <a:tr h="131995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250" marR="8250" marT="82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50" marR="8250" marT="82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2018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259303"/>
                  </a:ext>
                </a:extLst>
              </a:tr>
              <a:tr h="404235">
                <a:tc gridSpan="3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7919135"/>
                  </a:ext>
                </a:extLst>
              </a:tr>
              <a:tr h="1732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561.257.632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561.257.632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561.257.632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8250" marR="8250" marT="82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7919564"/>
                  </a:ext>
                </a:extLst>
              </a:tr>
              <a:tr h="1567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del Ejército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77.216.895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77.216.895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25.190.479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8250" marR="8250" marT="82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0522688"/>
                  </a:ext>
                </a:extLst>
              </a:tr>
              <a:tr h="2227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Industria Militar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5.377.591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5.377.591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903.968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8250" marR="8250" marT="82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4015545"/>
                  </a:ext>
                </a:extLst>
              </a:tr>
              <a:tr h="214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Armada de Chile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388.005.608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388.005.608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98.108.014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8250" marR="8250" marT="82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19629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del Territorio Marítimo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113.020.676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113.020.676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14.770.380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8250" marR="8250" marT="82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2165548"/>
                  </a:ext>
                </a:extLst>
              </a:tr>
              <a:tr h="1319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Sanidad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74.346.658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74.346.658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23.985.337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8250" marR="8250" marT="82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6662286"/>
                  </a:ext>
                </a:extLst>
              </a:tr>
              <a:tr h="1319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227.271.478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227.271.478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56.312.472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8250" marR="8250" marT="82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2551922"/>
                  </a:ext>
                </a:extLst>
              </a:tr>
              <a:tr h="1319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 la Fach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33.943.755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33.943.755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12.217.720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8250" marR="8250" marT="82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5652733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Movilización Nacional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6.894.559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6.894.559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972.671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8250" marR="8250" marT="82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3513708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Geográfico Militar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4.506.050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4.506.050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972.680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8250" marR="8250" marT="82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7873658"/>
                  </a:ext>
                </a:extLst>
              </a:tr>
              <a:tr h="1319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SHOA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6.494.794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6.494.794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1.403.499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8250" marR="8250" marT="82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5708946"/>
                  </a:ext>
                </a:extLst>
              </a:tr>
              <a:tr h="1319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Aeronáutica Civil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308.575.208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308.575.208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86.564.756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8250" marR="8250" marT="82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050921"/>
                  </a:ext>
                </a:extLst>
              </a:tr>
              <a:tr h="288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Aerofotogramétrico de la </a:t>
                      </a:r>
                      <a:b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2.894.567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2.894.567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300.909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8250" marR="8250" marT="82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0744744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para las Fuerzas Armadas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13.271.613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13.271.613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2.772.759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8250" marR="8250" marT="82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7579755"/>
                  </a:ext>
                </a:extLst>
              </a:tr>
              <a:tr h="1319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Subsecretaria de Defensa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4.623.883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4.623.883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890.871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8250" marR="8250" marT="82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5057853"/>
                  </a:ext>
                </a:extLst>
              </a:tr>
              <a:tr h="1319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13.687.903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13.687.903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2.865.683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8250" marR="8250" marT="82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13635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59632" y="6381328"/>
            <a:ext cx="5149146" cy="211345"/>
          </a:xfrm>
        </p:spPr>
        <p:txBody>
          <a:bodyPr/>
          <a:lstStyle/>
          <a:p>
            <a:r>
              <a:rPr lang="es-CL" sz="800" b="1" dirty="0"/>
              <a:t>Fuente</a:t>
            </a:r>
            <a:r>
              <a:rPr lang="es-CL" sz="8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57199" y="627607"/>
            <a:ext cx="7499177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01: EJÉRCITO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82148" y="1253110"/>
            <a:ext cx="7283152" cy="21134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A032FF5-C9A4-4514-BAA9-E41E8C043D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9025952"/>
              </p:ext>
            </p:extLst>
          </p:nvPr>
        </p:nvGraphicFramePr>
        <p:xfrm>
          <a:off x="1259633" y="1556792"/>
          <a:ext cx="6123374" cy="4620152"/>
        </p:xfrm>
        <a:graphic>
          <a:graphicData uri="http://schemas.openxmlformats.org/drawingml/2006/table">
            <a:tbl>
              <a:tblPr/>
              <a:tblGrid>
                <a:gridCol w="562201">
                  <a:extLst>
                    <a:ext uri="{9D8B030D-6E8A-4147-A177-3AD203B41FA5}">
                      <a16:colId xmlns:a16="http://schemas.microsoft.com/office/drawing/2014/main" val="2390878263"/>
                    </a:ext>
                  </a:extLst>
                </a:gridCol>
                <a:gridCol w="207679">
                  <a:extLst>
                    <a:ext uri="{9D8B030D-6E8A-4147-A177-3AD203B41FA5}">
                      <a16:colId xmlns:a16="http://schemas.microsoft.com/office/drawing/2014/main" val="1809216805"/>
                    </a:ext>
                  </a:extLst>
                </a:gridCol>
                <a:gridCol w="207679">
                  <a:extLst>
                    <a:ext uri="{9D8B030D-6E8A-4147-A177-3AD203B41FA5}">
                      <a16:colId xmlns:a16="http://schemas.microsoft.com/office/drawing/2014/main" val="2050244644"/>
                    </a:ext>
                  </a:extLst>
                </a:gridCol>
                <a:gridCol w="1881694">
                  <a:extLst>
                    <a:ext uri="{9D8B030D-6E8A-4147-A177-3AD203B41FA5}">
                      <a16:colId xmlns:a16="http://schemas.microsoft.com/office/drawing/2014/main" val="3709623853"/>
                    </a:ext>
                  </a:extLst>
                </a:gridCol>
                <a:gridCol w="562201">
                  <a:extLst>
                    <a:ext uri="{9D8B030D-6E8A-4147-A177-3AD203B41FA5}">
                      <a16:colId xmlns:a16="http://schemas.microsoft.com/office/drawing/2014/main" val="2882722"/>
                    </a:ext>
                  </a:extLst>
                </a:gridCol>
                <a:gridCol w="562201">
                  <a:extLst>
                    <a:ext uri="{9D8B030D-6E8A-4147-A177-3AD203B41FA5}">
                      <a16:colId xmlns:a16="http://schemas.microsoft.com/office/drawing/2014/main" val="2194861164"/>
                    </a:ext>
                  </a:extLst>
                </a:gridCol>
                <a:gridCol w="562201">
                  <a:extLst>
                    <a:ext uri="{9D8B030D-6E8A-4147-A177-3AD203B41FA5}">
                      <a16:colId xmlns:a16="http://schemas.microsoft.com/office/drawing/2014/main" val="2600930604"/>
                    </a:ext>
                  </a:extLst>
                </a:gridCol>
                <a:gridCol w="562201">
                  <a:extLst>
                    <a:ext uri="{9D8B030D-6E8A-4147-A177-3AD203B41FA5}">
                      <a16:colId xmlns:a16="http://schemas.microsoft.com/office/drawing/2014/main" val="607331672"/>
                    </a:ext>
                  </a:extLst>
                </a:gridCol>
                <a:gridCol w="511854">
                  <a:extLst>
                    <a:ext uri="{9D8B030D-6E8A-4147-A177-3AD203B41FA5}">
                      <a16:colId xmlns:a16="http://schemas.microsoft.com/office/drawing/2014/main" val="444892055"/>
                    </a:ext>
                  </a:extLst>
                </a:gridCol>
                <a:gridCol w="503463">
                  <a:extLst>
                    <a:ext uri="{9D8B030D-6E8A-4147-A177-3AD203B41FA5}">
                      <a16:colId xmlns:a16="http://schemas.microsoft.com/office/drawing/2014/main" val="1748765747"/>
                    </a:ext>
                  </a:extLst>
                </a:gridCol>
              </a:tblGrid>
              <a:tr h="10411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6129" marR="6129" marT="61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129" marR="6129" marT="61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8269782"/>
                  </a:ext>
                </a:extLst>
              </a:tr>
              <a:tr h="31885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3534266"/>
                  </a:ext>
                </a:extLst>
              </a:tr>
              <a:tr h="1366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561.257.632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561.257.632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141.744.725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3967950"/>
                  </a:ext>
                </a:extLst>
              </a:tr>
              <a:tr h="104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480.083.971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480.083.971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121.719.719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0855609"/>
                  </a:ext>
                </a:extLst>
              </a:tr>
              <a:tr h="104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71.298.313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71.298.313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9.782.097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3792101"/>
                  </a:ext>
                </a:extLst>
              </a:tr>
              <a:tr h="104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558.454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558.454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148.447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6983371"/>
                  </a:ext>
                </a:extLst>
              </a:tr>
              <a:tr h="104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558.454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558.454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148.447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501848"/>
                  </a:ext>
                </a:extLst>
              </a:tr>
              <a:tr h="104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5.257.022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5.257.022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3.420.275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3960320"/>
                  </a:ext>
                </a:extLst>
              </a:tr>
              <a:tr h="104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747.773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747.773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7.013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4425624"/>
                  </a:ext>
                </a:extLst>
              </a:tr>
              <a:tr h="104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83.218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83.218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1246730"/>
                  </a:ext>
                </a:extLst>
              </a:tr>
              <a:tr h="104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66.633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66.633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6103875"/>
                  </a:ext>
                </a:extLst>
              </a:tr>
              <a:tr h="104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597.922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597.922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7.013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6929837"/>
                  </a:ext>
                </a:extLst>
              </a:tr>
              <a:tr h="104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1.664.568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1.664.568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1.328.134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621484"/>
                  </a:ext>
                </a:extLst>
              </a:tr>
              <a:tr h="104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del Ejército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1.397.971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1.397.971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1.097.970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78,5%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78,5%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7884407"/>
                  </a:ext>
                </a:extLst>
              </a:tr>
              <a:tr h="104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Movilización Nacional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55.806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55.806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55.806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0719810"/>
                  </a:ext>
                </a:extLst>
              </a:tr>
              <a:tr h="104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Armada de Chile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43.377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43.377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6.944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6024317"/>
                  </a:ext>
                </a:extLst>
              </a:tr>
              <a:tr h="104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para las Fuerzas Armadas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20.176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20.176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20.176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6680428"/>
                  </a:ext>
                </a:extLst>
              </a:tr>
              <a:tr h="104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80.712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80.712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80.712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519158"/>
                  </a:ext>
                </a:extLst>
              </a:tr>
              <a:tr h="104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Defensa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8.091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8.091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8.091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2954459"/>
                  </a:ext>
                </a:extLst>
              </a:tr>
              <a:tr h="104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Industria Militar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31.015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31.015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31.015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7536675"/>
                  </a:ext>
                </a:extLst>
              </a:tr>
              <a:tr h="104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Geográfico Militar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27.420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27.420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27.420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4947324"/>
                  </a:ext>
                </a:extLst>
              </a:tr>
              <a:tr h="104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761.919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761.919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2.366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7340709"/>
                  </a:ext>
                </a:extLst>
              </a:tr>
              <a:tr h="104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Equino y Deporte Ecuestre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45.809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45.809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2.366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5338634"/>
                  </a:ext>
                </a:extLst>
              </a:tr>
              <a:tr h="104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716.110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716.110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3092817"/>
                  </a:ext>
                </a:extLst>
              </a:tr>
              <a:tr h="104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2.082.762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2.082.762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2.082.762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488489"/>
                  </a:ext>
                </a:extLst>
              </a:tr>
              <a:tr h="104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Fábricas y Maestranzas del Ejército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2.082.762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2.082.762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2.082.762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895788"/>
                  </a:ext>
                </a:extLst>
              </a:tr>
              <a:tr h="104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2.377.085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2.377.085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93.836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5003129"/>
                  </a:ext>
                </a:extLst>
              </a:tr>
              <a:tr h="104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345.073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345.073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6430388"/>
                  </a:ext>
                </a:extLst>
              </a:tr>
              <a:tr h="104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1.061.374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1.061.374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4.463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0642535"/>
                  </a:ext>
                </a:extLst>
              </a:tr>
              <a:tr h="104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322.273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322.273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36.070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204154"/>
                  </a:ext>
                </a:extLst>
              </a:tr>
              <a:tr h="104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119.592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119.592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47.635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419825"/>
                  </a:ext>
                </a:extLst>
              </a:tr>
              <a:tr h="104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196.513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196.513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5.668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6511627"/>
                  </a:ext>
                </a:extLst>
              </a:tr>
              <a:tr h="104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332.260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332.260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2037040"/>
                  </a:ext>
                </a:extLst>
              </a:tr>
              <a:tr h="104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334.623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334.623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3352517"/>
                  </a:ext>
                </a:extLst>
              </a:tr>
              <a:tr h="104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334.623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334.623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8497657"/>
                  </a:ext>
                </a:extLst>
              </a:tr>
              <a:tr h="104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1.341.757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1.341.757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455.242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3459783"/>
                  </a:ext>
                </a:extLst>
              </a:tr>
              <a:tr h="104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1.341.757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1.341.757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455.242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38302"/>
                  </a:ext>
                </a:extLst>
              </a:tr>
              <a:tr h="104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6.407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6.407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196563"/>
                  </a:ext>
                </a:extLst>
              </a:tr>
              <a:tr h="104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6.407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6.407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279835"/>
                  </a:ext>
                </a:extLst>
              </a:tr>
              <a:tr h="104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Equino y Deporte Ecuestre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6.407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6.407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1865634"/>
                  </a:ext>
                </a:extLst>
              </a:tr>
              <a:tr h="104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6.125.109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5682299"/>
                  </a:ext>
                </a:extLst>
              </a:tr>
              <a:tr h="104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6.125.109</a:t>
                      </a:r>
                    </a:p>
                  </a:txBody>
                  <a:tcPr marL="6129" marR="6129" marT="61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129" marR="6129" marT="61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16857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4090</TotalTime>
  <Words>7755</Words>
  <Application>Microsoft Office PowerPoint</Application>
  <PresentationFormat>Presentación en pantalla (4:3)</PresentationFormat>
  <Paragraphs>4714</Paragraphs>
  <Slides>28</Slides>
  <Notes>20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28</vt:i4>
      </vt:variant>
    </vt:vector>
  </HeadingPairs>
  <TitlesOfParts>
    <vt:vector size="35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PRESUPUESTARIA DE GASTOS ACUMULADA MARZO 2019 PARTIDA 11: MINISTERIO DE DEFENSA NACIONAL</vt:lpstr>
      <vt:lpstr>EJECUCIÓN ACUMULADADE GASTOS A MARZO 2019  PARTIDA 11 MINISTERIO DE DEFENSA NACIONAL</vt:lpstr>
      <vt:lpstr>EJECUCIÓN ACUMULADADE GASTOS A MARZO 2019  PARTIDA 11 MINISTERIO DE DEFENSA NACIONAL</vt:lpstr>
      <vt:lpstr>COMPORTAMIENTO DE LA EJECUCIÓN MENSUAL DE GASTOS A MARZO 2019 PARTIDA 11 MINISTERIO DE DEFENSA NACIONAL</vt:lpstr>
      <vt:lpstr>COMPORTAMIENTO DE LA EJECUCIÓN ACUMULADA DE GASTOS A MARZO 2019  PARTIDA 11 MINISTERIO DE DEFENSA NACIONAL</vt:lpstr>
      <vt:lpstr>EJECUCIÓN ACUMULADA DE GASTOS A MARZO 2019  PARTIDA 11 MINISTERIO DE DEFENSA NACIONAL</vt:lpstr>
      <vt:lpstr>EJECUCIÓN ACUMULADA DE GASTOS A MARZO 2019  PARTIDA 11 MINISTERIO DE DEFENSA NACIONAL</vt:lpstr>
      <vt:lpstr>EJECUCIÓN ACUMULADA DE GASTOS A MARZO 2019  PARTIDA 11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316</cp:revision>
  <cp:lastPrinted>2019-05-13T15:36:27Z</cp:lastPrinted>
  <dcterms:created xsi:type="dcterms:W3CDTF">2016-06-23T13:38:47Z</dcterms:created>
  <dcterms:modified xsi:type="dcterms:W3CDTF">2019-05-13T15:41:10Z</dcterms:modified>
</cp:coreProperties>
</file>