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298" r:id="rId4"/>
    <p:sldId id="325" r:id="rId5"/>
    <p:sldId id="323" r:id="rId6"/>
    <p:sldId id="324" r:id="rId7"/>
    <p:sldId id="264" r:id="rId8"/>
    <p:sldId id="322" r:id="rId9"/>
    <p:sldId id="263" r:id="rId10"/>
    <p:sldId id="302" r:id="rId11"/>
    <p:sldId id="303" r:id="rId12"/>
    <p:sldId id="299" r:id="rId13"/>
    <p:sldId id="300" r:id="rId14"/>
    <p:sldId id="301" r:id="rId15"/>
    <p:sldId id="304" r:id="rId16"/>
    <p:sldId id="305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66" d="100"/>
          <a:sy n="66" d="100"/>
        </p:scale>
        <p:origin x="78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14-4520-90BE-B93D07762BFD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14-4520-90BE-B93D07762BFD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11'!$D$40:$F$40</c:f>
              <c:numCache>
                <c:formatCode>0.0%</c:formatCode>
                <c:ptCount val="3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14-4520-90BE-B93D07762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75525120"/>
        <c:axId val="75539200"/>
      </c:barChart>
      <c:catAx>
        <c:axId val="7552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5539200"/>
        <c:crosses val="autoZero"/>
        <c:auto val="0"/>
        <c:lblAlgn val="ctr"/>
        <c:lblOffset val="100"/>
        <c:noMultiLvlLbl val="0"/>
      </c:catAx>
      <c:valAx>
        <c:axId val="755392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55251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01-4D36-A834-F5A179E5AB97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01-4D36-A834-F5A179E5AB97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363184079602011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01-4D36-A834-F5A179E5AB97}"/>
                </c:ext>
              </c:extLst>
            </c:dLbl>
            <c:dLbl>
              <c:idx val="1"/>
              <c:layout>
                <c:manualLayout>
                  <c:x val="-1.9900497512437811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01-4D36-A834-F5A179E5AB97}"/>
                </c:ext>
              </c:extLst>
            </c:dLbl>
            <c:dLbl>
              <c:idx val="2"/>
              <c:layout>
                <c:manualLayout>
                  <c:x val="-7.462686567164179E-3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01-4D36-A834-F5A179E5A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11'!$D$36:$F$36</c:f>
              <c:numCache>
                <c:formatCode>0.0%</c:formatCode>
                <c:ptCount val="3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B01-4D36-A834-F5A179E5A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1968"/>
        <c:axId val="72453504"/>
      </c:lineChart>
      <c:catAx>
        <c:axId val="7245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3504"/>
        <c:crosses val="autoZero"/>
        <c:auto val="1"/>
        <c:lblAlgn val="ctr"/>
        <c:lblOffset val="100"/>
        <c:tickLblSkip val="1"/>
        <c:noMultiLvlLbl val="0"/>
      </c:catAx>
      <c:valAx>
        <c:axId val="724535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1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533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MARZO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13BC08-8D01-49CF-809D-7D1DBC853440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93573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62195911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460916602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335119091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17912796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85152327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79533168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58433431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20576880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671508047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545553848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652798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47555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0888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816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202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46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9790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235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6601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796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1925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9729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8099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3252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0885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1259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70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66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3757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9863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119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A5EAB6-A644-486F-B367-6564E35F23B2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17886561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08291363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16858286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67560014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4694007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72642282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3092654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9980249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39413713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466548055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4973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23862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25.190.479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0940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10.401.519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8073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4.031.622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898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277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538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1960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132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148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815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1457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0382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923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10.683.548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7663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10.683.548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83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451B9C8-96BE-4E5D-ACAA-6A96DDEC1FF6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51179"/>
          <a:ext cx="7886704" cy="330022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70480308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29590405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10131122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22508293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4159164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5503417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3675552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9050817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5411065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195971605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4267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94913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2424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5259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7218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7485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6731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5052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500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12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187931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1104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9790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6166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8842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780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599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54330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238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453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028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A0F0AD-5410-41E9-8CAC-79222DF78F64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1944997"/>
          <a:ext cx="7886704" cy="411259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72147559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48329720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540400904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87604530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1719690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6328455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7222175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5748566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5340790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279407012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79620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517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98.108.014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3280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83.996.957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1238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8.636.993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489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350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469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4.671.733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8917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9231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2966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475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7255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265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3673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122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4301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583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275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6229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7807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8343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177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95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717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0494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481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515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91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920B28-CCF7-4B1C-87E3-6421C7B97004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875833"/>
          <a:ext cx="7886704" cy="225092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51935552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61974512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24284002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57710122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115748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732015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2246799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63053916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57417613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095944342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51078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169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1417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44670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58248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2575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81232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7653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4719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540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6575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865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DCB17F-863B-420A-AE03-A11FE290AFDC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98865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98779354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8930256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43094268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2340240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3748824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9425413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8338314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3041144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27481070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08628028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25974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8085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14.770.380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4748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4.824.057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85697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7.909.187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41353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3853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545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72898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2287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5095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47.310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6517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17412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108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4839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0555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1453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1.269.722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13433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1.269.722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521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8997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05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E6752C-CC9E-452C-86DC-DDDB76BDD89F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68107"/>
          <a:ext cx="7886704" cy="326637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87080450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55654248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84905531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15896190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6334720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22244513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2989865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7290694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27697505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12716953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82980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0235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23.985.337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351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7.614.772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12901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7.547.214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22416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5265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206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146.360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9629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146.360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081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24401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04639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15002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2137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29453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6728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4020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8.567.129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1726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8.567.129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41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BED4FB-C64C-4869-B6AE-D8E1944498CE}"/>
              </a:ext>
            </a:extLst>
          </p:cNvPr>
          <p:cNvGraphicFramePr>
            <a:graphicFrameLocks noGrp="1"/>
          </p:cNvGraphicFramePr>
          <p:nvPr/>
        </p:nvGraphicFramePr>
        <p:xfrm>
          <a:off x="1269517" y="1819215"/>
          <a:ext cx="6604966" cy="4364159"/>
        </p:xfrm>
        <a:graphic>
          <a:graphicData uri="http://schemas.openxmlformats.org/drawingml/2006/table">
            <a:tbl>
              <a:tblPr/>
              <a:tblGrid>
                <a:gridCol w="591029">
                  <a:extLst>
                    <a:ext uri="{9D8B030D-6E8A-4147-A177-3AD203B41FA5}">
                      <a16:colId xmlns:a16="http://schemas.microsoft.com/office/drawing/2014/main" val="677496294"/>
                    </a:ext>
                  </a:extLst>
                </a:gridCol>
                <a:gridCol w="218328">
                  <a:extLst>
                    <a:ext uri="{9D8B030D-6E8A-4147-A177-3AD203B41FA5}">
                      <a16:colId xmlns:a16="http://schemas.microsoft.com/office/drawing/2014/main" val="610692085"/>
                    </a:ext>
                  </a:extLst>
                </a:gridCol>
                <a:gridCol w="218328">
                  <a:extLst>
                    <a:ext uri="{9D8B030D-6E8A-4147-A177-3AD203B41FA5}">
                      <a16:colId xmlns:a16="http://schemas.microsoft.com/office/drawing/2014/main" val="3619572810"/>
                    </a:ext>
                  </a:extLst>
                </a:gridCol>
                <a:gridCol w="1978181">
                  <a:extLst>
                    <a:ext uri="{9D8B030D-6E8A-4147-A177-3AD203B41FA5}">
                      <a16:colId xmlns:a16="http://schemas.microsoft.com/office/drawing/2014/main" val="3993695946"/>
                    </a:ext>
                  </a:extLst>
                </a:gridCol>
                <a:gridCol w="591029">
                  <a:extLst>
                    <a:ext uri="{9D8B030D-6E8A-4147-A177-3AD203B41FA5}">
                      <a16:colId xmlns:a16="http://schemas.microsoft.com/office/drawing/2014/main" val="2670416900"/>
                    </a:ext>
                  </a:extLst>
                </a:gridCol>
                <a:gridCol w="591029">
                  <a:extLst>
                    <a:ext uri="{9D8B030D-6E8A-4147-A177-3AD203B41FA5}">
                      <a16:colId xmlns:a16="http://schemas.microsoft.com/office/drawing/2014/main" val="1999286410"/>
                    </a:ext>
                  </a:extLst>
                </a:gridCol>
                <a:gridCol w="591029">
                  <a:extLst>
                    <a:ext uri="{9D8B030D-6E8A-4147-A177-3AD203B41FA5}">
                      <a16:colId xmlns:a16="http://schemas.microsoft.com/office/drawing/2014/main" val="3337732686"/>
                    </a:ext>
                  </a:extLst>
                </a:gridCol>
                <a:gridCol w="591029">
                  <a:extLst>
                    <a:ext uri="{9D8B030D-6E8A-4147-A177-3AD203B41FA5}">
                      <a16:colId xmlns:a16="http://schemas.microsoft.com/office/drawing/2014/main" val="4116652304"/>
                    </a:ext>
                  </a:extLst>
                </a:gridCol>
                <a:gridCol w="617492">
                  <a:extLst>
                    <a:ext uri="{9D8B030D-6E8A-4147-A177-3AD203B41FA5}">
                      <a16:colId xmlns:a16="http://schemas.microsoft.com/office/drawing/2014/main" val="865058071"/>
                    </a:ext>
                  </a:extLst>
                </a:gridCol>
                <a:gridCol w="617492">
                  <a:extLst>
                    <a:ext uri="{9D8B030D-6E8A-4147-A177-3AD203B41FA5}">
                      <a16:colId xmlns:a16="http://schemas.microsoft.com/office/drawing/2014/main" val="2061774233"/>
                    </a:ext>
                  </a:extLst>
                </a:gridCol>
              </a:tblGrid>
              <a:tr h="113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039532"/>
                  </a:ext>
                </a:extLst>
              </a:tr>
              <a:tr h="3472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656478"/>
                  </a:ext>
                </a:extLst>
              </a:tr>
              <a:tr h="148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56.312.472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72588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48.870.255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54166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3.624.853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40137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3.249.237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13707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09227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5937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3580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86358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1.743.559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20728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2321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09780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6527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63541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73659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11132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31546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1910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82974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6205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3338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37118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59129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29353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69029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5929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5648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597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68.849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0030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68.849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77603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3052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07264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6817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16576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28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8006E73-835F-4BFD-B0D0-4948976DB450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405039643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64067267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523699943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01866319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47161008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4946601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4723798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56198116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54202494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801374122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37860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916722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648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62459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2966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956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474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312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7782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053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7769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7276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229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334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7238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83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DE652C-4DF2-46A5-BA9C-C2F85547754E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621967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04047425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0810970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416116479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6159627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6627321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41200094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5219642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13994484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5057759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05387080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698643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09354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12.217.720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1852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4.034.137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3.828.645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919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6219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7963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329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7080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9469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8519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3756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8653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5782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1222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8740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5736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18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09992" y="1412776"/>
            <a:ext cx="80042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b="1" dirty="0"/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$1.830.618 millones. En el mes de marzo, la ejecución de la Partida fue de </a:t>
            </a:r>
            <a:r>
              <a:rPr lang="es-CL" sz="1200" b="1" dirty="0">
                <a:solidFill>
                  <a:prstClr val="black"/>
                </a:solidFill>
              </a:rPr>
              <a:t>$135.487 millones</a:t>
            </a:r>
            <a:r>
              <a:rPr lang="es-CL" sz="1200" dirty="0">
                <a:solidFill>
                  <a:prstClr val="black"/>
                </a:solidFill>
              </a:rPr>
              <a:t>, equivalente a un 7,4% respecto del presupuesto vigente. Este ejecución es similar a la de años anteriores. Con ello, la ejecución de la partida acumula $ 464.430 millones, equivalentes al 25,4% de avance.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Defensa se distribuye en: 67% a Gastos en Personal, 18% para Bienes y Servicios de Consumo, 8% a Adquisición de Activos Financieros, y  un 7% para el resto de los Subtítulos. Este Presupuesto considera $40.009 millones para compra de combustible, y $1.033 millones para reposición de vehículos en todas las instituciones. Además, este presupuesto contempla financiamiento para el </a:t>
            </a:r>
            <a:r>
              <a:rPr lang="pt-BR" sz="1200" dirty="0">
                <a:solidFill>
                  <a:prstClr val="black"/>
                </a:solidFill>
              </a:rPr>
              <a:t>Programa Antártico por M$ 13.284 </a:t>
            </a:r>
            <a:r>
              <a:rPr lang="es-CL" sz="1200" dirty="0">
                <a:solidFill>
                  <a:prstClr val="black"/>
                </a:solidFill>
              </a:rPr>
              <a:t>millones</a:t>
            </a:r>
            <a:r>
              <a:rPr lang="pt-BR" sz="1200" dirty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1200" dirty="0">
                <a:solidFill>
                  <a:prstClr val="black"/>
                </a:solidFill>
              </a:rPr>
              <a:t>Dentro de Defensa, los programas: </a:t>
            </a:r>
            <a:r>
              <a:rPr lang="es-CL" sz="1200" dirty="0">
                <a:solidFill>
                  <a:prstClr val="black"/>
                </a:solidFill>
              </a:rPr>
              <a:t>Ejército</a:t>
            </a:r>
            <a:r>
              <a:rPr lang="pt-BR" sz="1200" dirty="0">
                <a:solidFill>
                  <a:prstClr val="black"/>
                </a:solidFill>
              </a:rPr>
              <a:t>, Armada y </a:t>
            </a:r>
            <a:r>
              <a:rPr lang="es-CL" sz="1200" dirty="0">
                <a:solidFill>
                  <a:prstClr val="black"/>
                </a:solidFill>
              </a:rPr>
              <a:t>Fuerza</a:t>
            </a:r>
            <a:r>
              <a:rPr lang="pt-BR" sz="1200" dirty="0">
                <a:solidFill>
                  <a:prstClr val="black"/>
                </a:solidFill>
              </a:rPr>
              <a:t> Aérea, </a:t>
            </a:r>
            <a:r>
              <a:rPr lang="es-CL" sz="1200" dirty="0">
                <a:solidFill>
                  <a:prstClr val="black"/>
                </a:solidFill>
              </a:rPr>
              <a:t>concentran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la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mayor</a:t>
            </a:r>
            <a:r>
              <a:rPr lang="pt-BR" sz="1200" dirty="0">
                <a:solidFill>
                  <a:prstClr val="black"/>
                </a:solidFill>
              </a:rPr>
              <a:t> parte de los recursos de </a:t>
            </a:r>
            <a:r>
              <a:rPr lang="pt-BR" sz="1200" dirty="0" err="1">
                <a:solidFill>
                  <a:prstClr val="black"/>
                </a:solidFill>
              </a:rPr>
              <a:t>la</a:t>
            </a:r>
            <a:r>
              <a:rPr lang="pt-BR" sz="1200" dirty="0">
                <a:solidFill>
                  <a:prstClr val="black"/>
                </a:solidFill>
              </a:rPr>
              <a:t> Partida. El Programa </a:t>
            </a:r>
            <a:r>
              <a:rPr lang="pt-BR" sz="1200" dirty="0" err="1">
                <a:solidFill>
                  <a:prstClr val="black"/>
                </a:solidFill>
              </a:rPr>
              <a:t>Ejército</a:t>
            </a:r>
            <a:r>
              <a:rPr lang="pt-BR" sz="1200" dirty="0">
                <a:solidFill>
                  <a:prstClr val="black"/>
                </a:solidFill>
              </a:rPr>
              <a:t> de Chile </a:t>
            </a:r>
            <a:r>
              <a:rPr lang="pt-BR" sz="1200" dirty="0" err="1">
                <a:solidFill>
                  <a:prstClr val="black"/>
                </a:solidFill>
              </a:rPr>
              <a:t>incrementó</a:t>
            </a:r>
            <a:r>
              <a:rPr lang="pt-BR" sz="1200" dirty="0">
                <a:solidFill>
                  <a:prstClr val="black"/>
                </a:solidFill>
              </a:rPr>
              <a:t> sus recursos </a:t>
            </a:r>
            <a:r>
              <a:rPr lang="pt-BR" sz="1200" dirty="0" err="1">
                <a:solidFill>
                  <a:prstClr val="black"/>
                </a:solidFill>
              </a:rPr>
              <a:t>respecto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del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año</a:t>
            </a:r>
            <a:r>
              <a:rPr lang="pt-BR" sz="1200" dirty="0">
                <a:solidFill>
                  <a:prstClr val="black"/>
                </a:solidFill>
              </a:rPr>
              <a:t> anterior, entre </a:t>
            </a:r>
            <a:r>
              <a:rPr lang="pt-BR" sz="1200" dirty="0" err="1">
                <a:solidFill>
                  <a:prstClr val="black"/>
                </a:solidFill>
              </a:rPr>
              <a:t>otros</a:t>
            </a:r>
            <a:r>
              <a:rPr lang="pt-BR" sz="1200" dirty="0">
                <a:solidFill>
                  <a:prstClr val="black"/>
                </a:solidFill>
              </a:rPr>
              <a:t>, por $471 </a:t>
            </a:r>
            <a:r>
              <a:rPr lang="pt-BR" sz="1200" dirty="0" err="1">
                <a:solidFill>
                  <a:prstClr val="black"/>
                </a:solidFill>
              </a:rPr>
              <a:t>millones</a:t>
            </a:r>
            <a:r>
              <a:rPr lang="pt-BR" sz="1200" dirty="0">
                <a:solidFill>
                  <a:prstClr val="black"/>
                </a:solidFill>
              </a:rPr>
              <a:t> para </a:t>
            </a:r>
            <a:r>
              <a:rPr lang="es-CL" sz="1200" dirty="0">
                <a:solidFill>
                  <a:prstClr val="black"/>
                </a:solidFill>
              </a:rPr>
              <a:t>mantenimiento y reparación de viviendas fiscales. Lo propio contempla el presupuesto de la Armada, con $581 millones para  construcción de 32 viviendas.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Presupuesto del Estado Mayor Conjunto, el programa de Desminado se considera M$4.758.702, para cumplir con la meta de eliminar el 100% de las minas antipersonales en 2020. En 2019 los recursos permiten cumplir con un 98 % de la meta, principalmente mediante la eliminación de minas en las islas del sur, Isla Nueva y </a:t>
            </a:r>
            <a:r>
              <a:rPr lang="es-CL" sz="1200" dirty="0" err="1">
                <a:solidFill>
                  <a:prstClr val="black"/>
                </a:solidFill>
              </a:rPr>
              <a:t>Picton</a:t>
            </a:r>
            <a:r>
              <a:rPr lang="es-CL" sz="1200" dirty="0">
                <a:solidFill>
                  <a:prstClr val="black"/>
                </a:solidFill>
              </a:rPr>
              <a:t>, apoyados por POMTA (Partida de Operaciones de Minas Terrestres de la Armada) y el Ejército.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Fondo para Misiones de Paz, contempla M$ 6.462.409, para financiar la participación de contingente de las Fuerzas Armadas, en las siguientes operaciones: Fuerza Combinada Chile-Argentina Cruz del Sur, ONU, Bosnia, Chipre, India-Pakistán, Medio Oriente, Brasil, Argentina y funcionamiento del Centro Conjunto para Operaciones de Paz (CECOPAC).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5B28ED-FB35-40BE-952E-9C8A93361DEB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283482"/>
          <a:ext cx="7886704" cy="343562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51068396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41621015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48853718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63847603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8012030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6459075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8756626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9868235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0468106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5032359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12682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47838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8991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8133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50196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354.982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7597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09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83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343.646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328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4163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324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692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1050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407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4368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741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416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328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0030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937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281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797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116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034675B-4EFC-4595-8D5B-124541A8E9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696550347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47469152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24032713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57947978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90969394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34234455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91559738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794203047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916529731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32232869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436367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301220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972.680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44516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651.816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2580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236.695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84351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04878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9504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3558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18173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72592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8403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9732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8109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42621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46032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696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522BE592-2B9F-40EF-ABDA-4320C4B78C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290971570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887239107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983473790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34102514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34272259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98028171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05924680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901856413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76528940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58589603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759057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17007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1.403.499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1764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51511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403.944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008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32585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0432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69534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76582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3069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317.782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0158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829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7368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120.415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11411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81.252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1115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791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FFF496B5-7976-4B2C-833B-B6B8A2442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452940"/>
              </p:ext>
            </p:extLst>
          </p:nvPr>
        </p:nvGraphicFramePr>
        <p:xfrm>
          <a:off x="1331641" y="1440704"/>
          <a:ext cx="6150264" cy="4686984"/>
        </p:xfrm>
        <a:graphic>
          <a:graphicData uri="http://schemas.openxmlformats.org/drawingml/2006/table">
            <a:tbl>
              <a:tblPr/>
              <a:tblGrid>
                <a:gridCol w="550341">
                  <a:extLst>
                    <a:ext uri="{9D8B030D-6E8A-4147-A177-3AD203B41FA5}">
                      <a16:colId xmlns:a16="http://schemas.microsoft.com/office/drawing/2014/main" val="1785684441"/>
                    </a:ext>
                  </a:extLst>
                </a:gridCol>
                <a:gridCol w="203297">
                  <a:extLst>
                    <a:ext uri="{9D8B030D-6E8A-4147-A177-3AD203B41FA5}">
                      <a16:colId xmlns:a16="http://schemas.microsoft.com/office/drawing/2014/main" val="1481646179"/>
                    </a:ext>
                  </a:extLst>
                </a:gridCol>
                <a:gridCol w="203297">
                  <a:extLst>
                    <a:ext uri="{9D8B030D-6E8A-4147-A177-3AD203B41FA5}">
                      <a16:colId xmlns:a16="http://schemas.microsoft.com/office/drawing/2014/main" val="1235668306"/>
                    </a:ext>
                  </a:extLst>
                </a:gridCol>
                <a:gridCol w="1841999">
                  <a:extLst>
                    <a:ext uri="{9D8B030D-6E8A-4147-A177-3AD203B41FA5}">
                      <a16:colId xmlns:a16="http://schemas.microsoft.com/office/drawing/2014/main" val="1768072753"/>
                    </a:ext>
                  </a:extLst>
                </a:gridCol>
                <a:gridCol w="550341">
                  <a:extLst>
                    <a:ext uri="{9D8B030D-6E8A-4147-A177-3AD203B41FA5}">
                      <a16:colId xmlns:a16="http://schemas.microsoft.com/office/drawing/2014/main" val="1301561071"/>
                    </a:ext>
                  </a:extLst>
                </a:gridCol>
                <a:gridCol w="550341">
                  <a:extLst>
                    <a:ext uri="{9D8B030D-6E8A-4147-A177-3AD203B41FA5}">
                      <a16:colId xmlns:a16="http://schemas.microsoft.com/office/drawing/2014/main" val="1591856979"/>
                    </a:ext>
                  </a:extLst>
                </a:gridCol>
                <a:gridCol w="550341">
                  <a:extLst>
                    <a:ext uri="{9D8B030D-6E8A-4147-A177-3AD203B41FA5}">
                      <a16:colId xmlns:a16="http://schemas.microsoft.com/office/drawing/2014/main" val="2996218108"/>
                    </a:ext>
                  </a:extLst>
                </a:gridCol>
                <a:gridCol w="550341">
                  <a:extLst>
                    <a:ext uri="{9D8B030D-6E8A-4147-A177-3AD203B41FA5}">
                      <a16:colId xmlns:a16="http://schemas.microsoft.com/office/drawing/2014/main" val="3898981367"/>
                    </a:ext>
                  </a:extLst>
                </a:gridCol>
                <a:gridCol w="574983">
                  <a:extLst>
                    <a:ext uri="{9D8B030D-6E8A-4147-A177-3AD203B41FA5}">
                      <a16:colId xmlns:a16="http://schemas.microsoft.com/office/drawing/2014/main" val="3180053545"/>
                    </a:ext>
                  </a:extLst>
                </a:gridCol>
                <a:gridCol w="574983">
                  <a:extLst>
                    <a:ext uri="{9D8B030D-6E8A-4147-A177-3AD203B41FA5}">
                      <a16:colId xmlns:a16="http://schemas.microsoft.com/office/drawing/2014/main" val="4044288983"/>
                    </a:ext>
                  </a:extLst>
                </a:gridCol>
              </a:tblGrid>
              <a:tr h="1033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39270"/>
                  </a:ext>
                </a:extLst>
              </a:tr>
              <a:tr h="3166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683541"/>
                  </a:ext>
                </a:extLst>
              </a:tr>
              <a:tr h="135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86.564.756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82328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29.110.728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5346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3.536.757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7747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206.761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79136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5256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185.694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4503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1.014.481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9094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63975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6093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17614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45353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77495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33985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7284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1365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11.214.278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1171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125.168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92687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7522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30152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94971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08071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2.673.420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3389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98130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75714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2.605.384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5759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4804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68314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3458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21915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10500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6469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6733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5.620.363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34389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5.546.749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6945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5.546.749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60476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32366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25162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38497"/>
                  </a:ext>
                </a:extLst>
              </a:tr>
              <a:tr h="109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3.067.538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2312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3.067.538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049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554B397-F3F5-4E48-95FE-199A4BB16F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2"/>
          <a:ext cx="8229599" cy="2737318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704447250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573607114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02708908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90437982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83208370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99298506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2365324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499732500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390074915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699479341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195856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323486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300.909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95397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1105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39723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32552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11593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5099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2933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0303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9557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92329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1177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93337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871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79967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5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3F189D0B-58F6-426D-BDC7-57787389C8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23882"/>
          <a:ext cx="8229599" cy="2878599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766353394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24149894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496730665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333116933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83210739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70238144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51538902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795316664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90529154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365572987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356291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35763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2.772.759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8402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2.434.410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416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249.325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53285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80.865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23513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6008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5452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6786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82232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26371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80.865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00612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80.865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71583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1723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29347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75837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9372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03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2585603-4CE0-4009-9B51-47CDFFDF64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6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1855363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969847632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868600919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70393866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85549065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55308448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3490302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076139575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92523835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943816671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798382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471804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890.871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00997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084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40533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77047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39090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0627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230117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22475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221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21170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6527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275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5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97C858D-C5C6-4C9A-BAC0-67A5CEA920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7274" y="1600205"/>
          <a:ext cx="7669452" cy="4525952"/>
        </p:xfrm>
        <a:graphic>
          <a:graphicData uri="http://schemas.openxmlformats.org/drawingml/2006/table">
            <a:tbl>
              <a:tblPr/>
              <a:tblGrid>
                <a:gridCol w="686282">
                  <a:extLst>
                    <a:ext uri="{9D8B030D-6E8A-4147-A177-3AD203B41FA5}">
                      <a16:colId xmlns:a16="http://schemas.microsoft.com/office/drawing/2014/main" val="2157084550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600060655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2614018155"/>
                    </a:ext>
                  </a:extLst>
                </a:gridCol>
                <a:gridCol w="2296994">
                  <a:extLst>
                    <a:ext uri="{9D8B030D-6E8A-4147-A177-3AD203B41FA5}">
                      <a16:colId xmlns:a16="http://schemas.microsoft.com/office/drawing/2014/main" val="1394008737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326631685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165309374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416187233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760425846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1761787219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2522709292"/>
                    </a:ext>
                  </a:extLst>
                </a:gridCol>
              </a:tblGrid>
              <a:tr h="131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561230"/>
                  </a:ext>
                </a:extLst>
              </a:tr>
              <a:tr h="403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8956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2.865.683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2244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148.048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7032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164.117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89204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2.425.516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3694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44905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9674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66330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4858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09694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33682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416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930.516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4367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39.185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79897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181.527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78120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657.836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11765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51.968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167174"/>
                  </a:ext>
                </a:extLst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00265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09276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7493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52447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8237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73837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0325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40958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82241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13136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00812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88466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1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3A1FBFBC-6BF8-423F-B164-38CC943DE4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3"/>
          <a:ext cx="8229599" cy="273731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4114663126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311724911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965895706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353989832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4110318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52717083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12599031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66434507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637077256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028465712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877272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24993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9887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5836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15253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06418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9844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8787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6738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94558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626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67318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42300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11007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16079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573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6CDE98ED-CD56-4D09-A91A-6ADDFB142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5" y="1916091"/>
            <a:ext cx="4104455" cy="3590855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705" y="1916091"/>
            <a:ext cx="4112095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MARZO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4A532FF-90D4-4FCD-A559-F0450D54BEAF}"/>
              </a:ext>
            </a:extLst>
          </p:cNvPr>
          <p:cNvGraphicFramePr>
            <a:graphicFrameLocks noGrp="1"/>
          </p:cNvGraphicFramePr>
          <p:nvPr/>
        </p:nvGraphicFramePr>
        <p:xfrm>
          <a:off x="774699" y="2277269"/>
          <a:ext cx="7594602" cy="3448050"/>
        </p:xfrm>
        <a:graphic>
          <a:graphicData uri="http://schemas.openxmlformats.org/drawingml/2006/table">
            <a:tbl>
              <a:tblPr/>
              <a:tblGrid>
                <a:gridCol w="763867">
                  <a:extLst>
                    <a:ext uri="{9D8B030D-6E8A-4147-A177-3AD203B41FA5}">
                      <a16:colId xmlns:a16="http://schemas.microsoft.com/office/drawing/2014/main" val="546598569"/>
                    </a:ext>
                  </a:extLst>
                </a:gridCol>
                <a:gridCol w="2071255">
                  <a:extLst>
                    <a:ext uri="{9D8B030D-6E8A-4147-A177-3AD203B41FA5}">
                      <a16:colId xmlns:a16="http://schemas.microsoft.com/office/drawing/2014/main" val="3471520960"/>
                    </a:ext>
                  </a:extLst>
                </a:gridCol>
                <a:gridCol w="757991">
                  <a:extLst>
                    <a:ext uri="{9D8B030D-6E8A-4147-A177-3AD203B41FA5}">
                      <a16:colId xmlns:a16="http://schemas.microsoft.com/office/drawing/2014/main" val="2050651122"/>
                    </a:ext>
                  </a:extLst>
                </a:gridCol>
                <a:gridCol w="728612">
                  <a:extLst>
                    <a:ext uri="{9D8B030D-6E8A-4147-A177-3AD203B41FA5}">
                      <a16:colId xmlns:a16="http://schemas.microsoft.com/office/drawing/2014/main" val="2427930267"/>
                    </a:ext>
                  </a:extLst>
                </a:gridCol>
                <a:gridCol w="658101">
                  <a:extLst>
                    <a:ext uri="{9D8B030D-6E8A-4147-A177-3AD203B41FA5}">
                      <a16:colId xmlns:a16="http://schemas.microsoft.com/office/drawing/2014/main" val="1162105192"/>
                    </a:ext>
                  </a:extLst>
                </a:gridCol>
                <a:gridCol w="661039">
                  <a:extLst>
                    <a:ext uri="{9D8B030D-6E8A-4147-A177-3AD203B41FA5}">
                      <a16:colId xmlns:a16="http://schemas.microsoft.com/office/drawing/2014/main" val="3241965004"/>
                    </a:ext>
                  </a:extLst>
                </a:gridCol>
                <a:gridCol w="716860">
                  <a:extLst>
                    <a:ext uri="{9D8B030D-6E8A-4147-A177-3AD203B41FA5}">
                      <a16:colId xmlns:a16="http://schemas.microsoft.com/office/drawing/2014/main" val="3359988509"/>
                    </a:ext>
                  </a:extLst>
                </a:gridCol>
                <a:gridCol w="716860">
                  <a:extLst>
                    <a:ext uri="{9D8B030D-6E8A-4147-A177-3AD203B41FA5}">
                      <a16:colId xmlns:a16="http://schemas.microsoft.com/office/drawing/2014/main" val="3466630611"/>
                    </a:ext>
                  </a:extLst>
                </a:gridCol>
                <a:gridCol w="520017">
                  <a:extLst>
                    <a:ext uri="{9D8B030D-6E8A-4147-A177-3AD203B41FA5}">
                      <a16:colId xmlns:a16="http://schemas.microsoft.com/office/drawing/2014/main" val="3887005759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1670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852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464.430.674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841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316.501.215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166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50.251.460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31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252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730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264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7759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6879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207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505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206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606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4559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32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1DCBEEE-F1CB-49C1-8DB5-2C23C4416EEE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924969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4274588963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228255374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88124018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46877360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35026272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342832124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731005201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098218179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02502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7560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624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779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097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58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082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27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5433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129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BA2F26B-8B65-4DE9-80D8-A789F7446860}"/>
              </a:ext>
            </a:extLst>
          </p:cNvPr>
          <p:cNvGraphicFramePr>
            <a:graphicFrameLocks noGrp="1"/>
          </p:cNvGraphicFramePr>
          <p:nvPr/>
        </p:nvGraphicFramePr>
        <p:xfrm>
          <a:off x="628649" y="2411275"/>
          <a:ext cx="7886702" cy="3180037"/>
        </p:xfrm>
        <a:graphic>
          <a:graphicData uri="http://schemas.openxmlformats.org/drawingml/2006/table">
            <a:tbl>
              <a:tblPr/>
              <a:tblGrid>
                <a:gridCol w="702438">
                  <a:extLst>
                    <a:ext uri="{9D8B030D-6E8A-4147-A177-3AD203B41FA5}">
                      <a16:colId xmlns:a16="http://schemas.microsoft.com/office/drawing/2014/main" val="4184278288"/>
                    </a:ext>
                  </a:extLst>
                </a:gridCol>
                <a:gridCol w="259483">
                  <a:extLst>
                    <a:ext uri="{9D8B030D-6E8A-4147-A177-3AD203B41FA5}">
                      <a16:colId xmlns:a16="http://schemas.microsoft.com/office/drawing/2014/main" val="1779322560"/>
                    </a:ext>
                  </a:extLst>
                </a:gridCol>
                <a:gridCol w="2351071">
                  <a:extLst>
                    <a:ext uri="{9D8B030D-6E8A-4147-A177-3AD203B41FA5}">
                      <a16:colId xmlns:a16="http://schemas.microsoft.com/office/drawing/2014/main" val="137181793"/>
                    </a:ext>
                  </a:extLst>
                </a:gridCol>
                <a:gridCol w="702438">
                  <a:extLst>
                    <a:ext uri="{9D8B030D-6E8A-4147-A177-3AD203B41FA5}">
                      <a16:colId xmlns:a16="http://schemas.microsoft.com/office/drawing/2014/main" val="2696681702"/>
                    </a:ext>
                  </a:extLst>
                </a:gridCol>
                <a:gridCol w="702438">
                  <a:extLst>
                    <a:ext uri="{9D8B030D-6E8A-4147-A177-3AD203B41FA5}">
                      <a16:colId xmlns:a16="http://schemas.microsoft.com/office/drawing/2014/main" val="3641545078"/>
                    </a:ext>
                  </a:extLst>
                </a:gridCol>
                <a:gridCol w="702438">
                  <a:extLst>
                    <a:ext uri="{9D8B030D-6E8A-4147-A177-3AD203B41FA5}">
                      <a16:colId xmlns:a16="http://schemas.microsoft.com/office/drawing/2014/main" val="3239945447"/>
                    </a:ext>
                  </a:extLst>
                </a:gridCol>
                <a:gridCol w="702438">
                  <a:extLst>
                    <a:ext uri="{9D8B030D-6E8A-4147-A177-3AD203B41FA5}">
                      <a16:colId xmlns:a16="http://schemas.microsoft.com/office/drawing/2014/main" val="3493765089"/>
                    </a:ext>
                  </a:extLst>
                </a:gridCol>
                <a:gridCol w="639533">
                  <a:extLst>
                    <a:ext uri="{9D8B030D-6E8A-4147-A177-3AD203B41FA5}">
                      <a16:colId xmlns:a16="http://schemas.microsoft.com/office/drawing/2014/main" val="2627843746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val="2545184468"/>
                    </a:ext>
                  </a:extLst>
                </a:gridCol>
                <a:gridCol w="495376">
                  <a:extLst>
                    <a:ext uri="{9D8B030D-6E8A-4147-A177-3AD203B41FA5}">
                      <a16:colId xmlns:a16="http://schemas.microsoft.com/office/drawing/2014/main" val="46057944"/>
                    </a:ext>
                  </a:extLst>
                </a:gridCol>
              </a:tblGrid>
              <a:tr h="13199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2018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59303"/>
                  </a:ext>
                </a:extLst>
              </a:tr>
              <a:tr h="40423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919135"/>
                  </a:ext>
                </a:extLst>
              </a:tr>
              <a:tr h="173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919564"/>
                  </a:ext>
                </a:extLst>
              </a:tr>
              <a:tr h="156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25.190.479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522688"/>
                  </a:ext>
                </a:extLst>
              </a:tr>
              <a:tr h="222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903.968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015545"/>
                  </a:ext>
                </a:extLst>
              </a:tr>
              <a:tr h="21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98.108.014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196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14.770.380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165548"/>
                  </a:ext>
                </a:extLst>
              </a:tr>
              <a:tr h="13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23.985.337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662286"/>
                  </a:ext>
                </a:extLst>
              </a:tr>
              <a:tr h="13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56.312.472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551922"/>
                  </a:ext>
                </a:extLst>
              </a:tr>
              <a:tr h="13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12.217.720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65273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51370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972.680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873658"/>
                  </a:ext>
                </a:extLst>
              </a:tr>
              <a:tr h="13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1.403.499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708946"/>
                  </a:ext>
                </a:extLst>
              </a:tr>
              <a:tr h="13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86.564.756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50921"/>
                  </a:ext>
                </a:extLst>
              </a:tr>
              <a:tr h="288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300.909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74474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2.772.759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579755"/>
                  </a:ext>
                </a:extLst>
              </a:tr>
              <a:tr h="13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890.871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057853"/>
                  </a:ext>
                </a:extLst>
              </a:tr>
              <a:tr h="13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2.865.683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50" marR="8250" marT="82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363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032FF5-C9A4-4514-BAA9-E41E8C043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025952"/>
              </p:ext>
            </p:extLst>
          </p:nvPr>
        </p:nvGraphicFramePr>
        <p:xfrm>
          <a:off x="1259633" y="1556792"/>
          <a:ext cx="6123374" cy="4620152"/>
        </p:xfrm>
        <a:graphic>
          <a:graphicData uri="http://schemas.openxmlformats.org/drawingml/2006/table">
            <a:tbl>
              <a:tblPr/>
              <a:tblGrid>
                <a:gridCol w="562201">
                  <a:extLst>
                    <a:ext uri="{9D8B030D-6E8A-4147-A177-3AD203B41FA5}">
                      <a16:colId xmlns:a16="http://schemas.microsoft.com/office/drawing/2014/main" val="2390878263"/>
                    </a:ext>
                  </a:extLst>
                </a:gridCol>
                <a:gridCol w="207679">
                  <a:extLst>
                    <a:ext uri="{9D8B030D-6E8A-4147-A177-3AD203B41FA5}">
                      <a16:colId xmlns:a16="http://schemas.microsoft.com/office/drawing/2014/main" val="1809216805"/>
                    </a:ext>
                  </a:extLst>
                </a:gridCol>
                <a:gridCol w="207679">
                  <a:extLst>
                    <a:ext uri="{9D8B030D-6E8A-4147-A177-3AD203B41FA5}">
                      <a16:colId xmlns:a16="http://schemas.microsoft.com/office/drawing/2014/main" val="2050244644"/>
                    </a:ext>
                  </a:extLst>
                </a:gridCol>
                <a:gridCol w="1881694">
                  <a:extLst>
                    <a:ext uri="{9D8B030D-6E8A-4147-A177-3AD203B41FA5}">
                      <a16:colId xmlns:a16="http://schemas.microsoft.com/office/drawing/2014/main" val="3709623853"/>
                    </a:ext>
                  </a:extLst>
                </a:gridCol>
                <a:gridCol w="562201">
                  <a:extLst>
                    <a:ext uri="{9D8B030D-6E8A-4147-A177-3AD203B41FA5}">
                      <a16:colId xmlns:a16="http://schemas.microsoft.com/office/drawing/2014/main" val="2882722"/>
                    </a:ext>
                  </a:extLst>
                </a:gridCol>
                <a:gridCol w="562201">
                  <a:extLst>
                    <a:ext uri="{9D8B030D-6E8A-4147-A177-3AD203B41FA5}">
                      <a16:colId xmlns:a16="http://schemas.microsoft.com/office/drawing/2014/main" val="2194861164"/>
                    </a:ext>
                  </a:extLst>
                </a:gridCol>
                <a:gridCol w="562201">
                  <a:extLst>
                    <a:ext uri="{9D8B030D-6E8A-4147-A177-3AD203B41FA5}">
                      <a16:colId xmlns:a16="http://schemas.microsoft.com/office/drawing/2014/main" val="2600930604"/>
                    </a:ext>
                  </a:extLst>
                </a:gridCol>
                <a:gridCol w="562201">
                  <a:extLst>
                    <a:ext uri="{9D8B030D-6E8A-4147-A177-3AD203B41FA5}">
                      <a16:colId xmlns:a16="http://schemas.microsoft.com/office/drawing/2014/main" val="607331672"/>
                    </a:ext>
                  </a:extLst>
                </a:gridCol>
                <a:gridCol w="511854">
                  <a:extLst>
                    <a:ext uri="{9D8B030D-6E8A-4147-A177-3AD203B41FA5}">
                      <a16:colId xmlns:a16="http://schemas.microsoft.com/office/drawing/2014/main" val="444892055"/>
                    </a:ext>
                  </a:extLst>
                </a:gridCol>
                <a:gridCol w="503463">
                  <a:extLst>
                    <a:ext uri="{9D8B030D-6E8A-4147-A177-3AD203B41FA5}">
                      <a16:colId xmlns:a16="http://schemas.microsoft.com/office/drawing/2014/main" val="1748765747"/>
                    </a:ext>
                  </a:extLst>
                </a:gridCol>
              </a:tblGrid>
              <a:tr h="1041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269782"/>
                  </a:ext>
                </a:extLst>
              </a:tr>
              <a:tr h="3188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534266"/>
                  </a:ext>
                </a:extLst>
              </a:tr>
              <a:tr h="136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141.744.725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67950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121.719.719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855609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9.782.097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792101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983371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01848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3.420.275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960320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25624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46730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103875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29837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1.328.134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21484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1.097.970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84407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719810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024317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680428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9158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954459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536675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947324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40709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38634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092817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88489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95788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93.836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003129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30388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42535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4154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47.635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19825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511627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37040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52517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97657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455.242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59783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455.242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8302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6563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9835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865634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6.125.109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82299"/>
                  </a:ext>
                </a:extLst>
              </a:tr>
              <a:tr h="104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6.125.109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8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7755</Words>
  <Application>Microsoft Office PowerPoint</Application>
  <PresentationFormat>Presentación en pantalla (4:3)</PresentationFormat>
  <Paragraphs>4714</Paragraphs>
  <Slides>28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MARZO 2019 PARTIDA 11: MINISTERIO DE DEFENSA NACIONAL</vt:lpstr>
      <vt:lpstr>EJECUCIÓN ACUMULADADE GASTOS A MARZO 2019  PARTIDA 11 MINISTERIO DE DEFENSA NACIONAL</vt:lpstr>
      <vt:lpstr>EJECUCIÓN ACUMULADADE GASTOS A MARZO 2019  PARTIDA 11 MINISTERIO DE DEFENSA NACIONAL</vt:lpstr>
      <vt:lpstr>COMPORTAMIENTO DE LA EJECUCIÓN MENSUAL DE GASTOS A MARZO 2019 PARTIDA 11 MINISTERIO DE DEFENSA NACIONAL</vt:lpstr>
      <vt:lpstr>COMPORTAMIENTO DE LA EJECUCIÓN ACUMULADA DE GASTOS A MARZO 2019  PARTIDA 11 MINISTERIO DE DEFENSA NACIONAL</vt:lpstr>
      <vt:lpstr>EJECUCIÓN ACUMULADA DE GASTOS A MARZO 2019  PARTIDA 11 MINISTERIO DE DEFENSA NACIONAL</vt:lpstr>
      <vt:lpstr>EJECUCIÓN ACUMULADA DE GASTOS A MARZO 2019  PARTIDA 11 MINISTERIO DE DEFENSA NACIONAL</vt:lpstr>
      <vt:lpstr>EJECUCIÓN ACUMULADA DE GASTOS A MARZO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316</cp:revision>
  <cp:lastPrinted>2019-05-13T15:36:27Z</cp:lastPrinted>
  <dcterms:created xsi:type="dcterms:W3CDTF">2016-06-23T13:38:47Z</dcterms:created>
  <dcterms:modified xsi:type="dcterms:W3CDTF">2019-05-13T15:41:10Z</dcterms:modified>
</cp:coreProperties>
</file>