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52"/>
  </p:notesMasterIdLst>
  <p:handoutMasterIdLst>
    <p:handoutMasterId r:id="rId53"/>
  </p:handoutMasterIdLst>
  <p:sldIdLst>
    <p:sldId id="256" r:id="rId3"/>
    <p:sldId id="298" r:id="rId4"/>
    <p:sldId id="339" r:id="rId5"/>
    <p:sldId id="354" r:id="rId6"/>
    <p:sldId id="299" r:id="rId7"/>
    <p:sldId id="355" r:id="rId8"/>
    <p:sldId id="264" r:id="rId9"/>
    <p:sldId id="263" r:id="rId10"/>
    <p:sldId id="330" r:id="rId11"/>
    <p:sldId id="265" r:id="rId12"/>
    <p:sldId id="271" r:id="rId13"/>
    <p:sldId id="301" r:id="rId14"/>
    <p:sldId id="304" r:id="rId15"/>
    <p:sldId id="307" r:id="rId16"/>
    <p:sldId id="332" r:id="rId17"/>
    <p:sldId id="308" r:id="rId18"/>
    <p:sldId id="309" r:id="rId19"/>
    <p:sldId id="310" r:id="rId20"/>
    <p:sldId id="334" r:id="rId21"/>
    <p:sldId id="311" r:id="rId22"/>
    <p:sldId id="312" r:id="rId23"/>
    <p:sldId id="313" r:id="rId24"/>
    <p:sldId id="314" r:id="rId25"/>
    <p:sldId id="315" r:id="rId26"/>
    <p:sldId id="335" r:id="rId27"/>
    <p:sldId id="316" r:id="rId28"/>
    <p:sldId id="336" r:id="rId29"/>
    <p:sldId id="317" r:id="rId30"/>
    <p:sldId id="318" r:id="rId31"/>
    <p:sldId id="337" r:id="rId32"/>
    <p:sldId id="319" r:id="rId33"/>
    <p:sldId id="338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48" r:id="rId45"/>
    <p:sldId id="349" r:id="rId46"/>
    <p:sldId id="350" r:id="rId47"/>
    <p:sldId id="351" r:id="rId48"/>
    <p:sldId id="356" r:id="rId49"/>
    <p:sldId id="357" r:id="rId50"/>
    <p:sldId id="358" r:id="rId5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CC17E75-4F4D-47AB-A313-326BB25BA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84784"/>
            <a:ext cx="8192738" cy="487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MEJORAMIENTO DE LA CALIDAD DE LA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42D0FC4-0178-4643-9A8D-D9C80E43B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910375"/>
            <a:ext cx="8201486" cy="349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11CB346-9F7C-4FDD-84E6-B57C4F01A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54" y="1678294"/>
            <a:ext cx="8213882" cy="340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B745C1F-1FF0-4391-87AE-5BF293910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678295"/>
            <a:ext cx="8210798" cy="304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5E794DE-2753-4C32-AFED-F1A025FB4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452" y="1794561"/>
            <a:ext cx="8210798" cy="374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1F5BFB1-AF2F-4FDF-9B9B-6D6BA9E05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02" y="1969873"/>
            <a:ext cx="8210798" cy="422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GESTIÓN DE SUBVENCIONES A ESTABLECIMIENTOS EDUCACIONALES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CDF02F4-C446-43E9-B465-7357E831A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600" y="1730397"/>
            <a:ext cx="8158536" cy="148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D67439F-E5D2-47F1-A997-796450FEC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498" y="1868115"/>
            <a:ext cx="8210798" cy="441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AEF15CE-1867-4946-B0A0-96B60E869F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90" y="1652092"/>
            <a:ext cx="8163820" cy="337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78E69E-922F-440B-BEEA-1CAF39DE6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56" y="1652093"/>
            <a:ext cx="8184508" cy="33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2019, las prioridades del Ministerio de Educación incluidas en el proyecto de Ley de Presupuestos, de acuerdo a lo declarado por el Ejecutivo, es proveer de igualdad de oportunidades para que todos los estudiantes de Chile puedan desarrollar sus habilidades y talentos.  Para ello, la propuesta de presupuesto contempló un incremento de $311.950 millones, equivalente a un crecimiento de 3% respecto de la Ley de Presupuestos 2018 corregida.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presupuesto aprobado al Ministerio de Educación asciende a los </a:t>
            </a:r>
            <a:r>
              <a:rPr lang="es-CL" sz="1400" b="1" dirty="0"/>
              <a:t>$11.530.685 millones</a:t>
            </a:r>
            <a:r>
              <a:rPr lang="es-CL" sz="1400" dirty="0"/>
              <a:t>, un 85% se destina a transferencias corrientes, recursos que al mes de mayo registraron erogaciones del 37,3% calculado sobre el presupuesto vigente.   Éste último considera un incremento consolidado de $93.925 millones, de los cuales un 79% corresponden al subtítulo 34 “servicio de la deuda”.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mayo ascendió a </a:t>
            </a:r>
            <a:r>
              <a:rPr lang="es-CL" sz="1400" b="1" dirty="0"/>
              <a:t>$879.339 millones</a:t>
            </a:r>
            <a:r>
              <a:rPr lang="es-CL" sz="1400" dirty="0"/>
              <a:t>, es decir, un </a:t>
            </a:r>
            <a:r>
              <a:rPr lang="es-CL" sz="1400" b="1" dirty="0"/>
              <a:t>7,6%</a:t>
            </a:r>
            <a:r>
              <a:rPr lang="es-CL" sz="1400" dirty="0"/>
              <a:t> respecto del presupuesto vigente.  Dicho gasto se encuentra levemente por sobre el registrado a igual mes, en los 2 últimos años.  De dicho gasto $76.045 millones en el subtítulo  34 “servicio de la deuda”, como consecuencia del reconocimiento a los compromisos devengados al 31 de diciembre de 2018 (deuda flotante), compromisos que representan el 1,8% del gasto total devengado en el mes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la fecha, falta por decretar </a:t>
            </a:r>
            <a:r>
              <a:rPr lang="pt-BR" sz="1400" dirty="0"/>
              <a:t>$1.516 </a:t>
            </a:r>
            <a:r>
              <a:rPr lang="es-CL" sz="1400" dirty="0"/>
              <a:t>millones en la </a:t>
            </a:r>
            <a:r>
              <a:rPr lang="pt-BR" sz="1400" dirty="0"/>
              <a:t>Junta Nacional de Jardines </a:t>
            </a:r>
            <a:r>
              <a:rPr lang="es-CL" sz="1400" dirty="0"/>
              <a:t>Infantiles</a:t>
            </a:r>
            <a:r>
              <a:rPr lang="pt-BR" sz="1400" dirty="0"/>
              <a:t> y $1.280 </a:t>
            </a:r>
            <a:r>
              <a:rPr lang="es-CL" sz="1400" dirty="0"/>
              <a:t>millones</a:t>
            </a:r>
            <a:r>
              <a:rPr lang="pt-BR" sz="1400" dirty="0"/>
              <a:t> </a:t>
            </a:r>
            <a:r>
              <a:rPr lang="es-CL" sz="1400" dirty="0"/>
              <a:t>en el SLE Huasco ($55 millones en los gastos administrativos y $1.225 millones en el Servicio Educativo), ambos para el pago de la deuda flotante.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79917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GASTOS DE OPERACIÓN DE EDUCACIÓN SUPERIOR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AE1D4F3-22A5-4F23-97AE-3B37B6535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02" y="1628800"/>
            <a:ext cx="8184508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32EC7D1-03ED-4C1F-A627-8E613E9D7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66" y="1652092"/>
            <a:ext cx="8210798" cy="256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AGENCIA DE CALIDAD DE LA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4483E5C-EBEE-481E-8E03-59767CB9A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56" y="1652093"/>
            <a:ext cx="8184508" cy="300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SUBSECRETARÍA DE EDUCACIÓN PARVULARIA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57C9DA9-8168-4A7E-B0C9-24E1FB1E8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52093"/>
            <a:ext cx="8229600" cy="300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C4C74C6-39B6-4695-9C09-9A57B50D7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289" y="1868116"/>
            <a:ext cx="8199076" cy="3543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D3DA615-0194-471E-A7F3-85F215483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065" y="1868117"/>
            <a:ext cx="8192742" cy="199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CA6A493-8A43-4B52-856D-D45662B41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16" y="1652092"/>
            <a:ext cx="8184508" cy="386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463EF44-2A9F-423A-B765-C14839676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666" y="1652092"/>
            <a:ext cx="8210798" cy="17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C209ACD-9A4B-4AD8-8F51-538E4F1E1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601" y="1652093"/>
            <a:ext cx="8210798" cy="220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F229F63-26E9-49A3-BC50-9CA8E9B6BB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746" y="1652092"/>
            <a:ext cx="8163820" cy="331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En cuanto a las instituciones vinculadas al presupuestos del Ministerio, un 97% del presupuesto, se concentra en la “Subsecretaría de Educación” (76,2%), “Junta Nacional de Auxilio Escolar y Becas” (9,3%), “Junta Nacional de Jardines Infantiles” (5,1%), “Dirección de Educación Pública” (3,7%) y CONICYT (3,1%), que al mes </a:t>
            </a:r>
            <a:r>
              <a:rPr lang="es-CL" sz="1400"/>
              <a:t>de mayo </a:t>
            </a:r>
            <a:r>
              <a:rPr lang="es-CL" sz="1400" dirty="0"/>
              <a:t>alcanzaron niveles de ejecución del 37,3%, 32%, 36,4%, 4,5% y 37,9%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Sin considerar los recién creados Servicios de Educación Chinchorro, Gabriela Mistral y </a:t>
            </a:r>
            <a:r>
              <a:rPr lang="es-CL" sz="1400" dirty="0" err="1"/>
              <a:t>Andalíen</a:t>
            </a:r>
            <a:r>
              <a:rPr lang="es-CL" sz="1400" dirty="0"/>
              <a:t> Sur que no registran erogación a la fecha, los Programas “Fortalecimiento de la Educación Escolar Pública”, “Apoyo a la Implementación de los Servicios Locales de Educación” son los que presentan la menor tasa de gasto con un 4% y 6,5% respectivamente, mientras que el Programa “Gastos de Operación de Educación Superior” presenta la mayor ejecución con un 67,3%.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559652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3963E7C-72FD-40EA-8E97-FAE977961E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856" y="1709071"/>
            <a:ext cx="8184508" cy="171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D1967BF-61C8-421D-A9AD-47E393F62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02" y="1652092"/>
            <a:ext cx="8210798" cy="328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4BFDA23-9005-4D11-8523-F3917D21D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006" y="1709071"/>
            <a:ext cx="8184508" cy="323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49A8882-21C9-4E0E-8D52-8EDAD6BF8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4" y="1868116"/>
            <a:ext cx="8163820" cy="309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D468770-68A0-421C-944F-4159A2F47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92" y="1709071"/>
            <a:ext cx="8184508" cy="242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D070ACC-BD91-445C-B836-39E9E1A54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746" y="1625070"/>
            <a:ext cx="8184508" cy="338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EAD22D9-F769-403D-9063-D2DA673BD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56" y="1652092"/>
            <a:ext cx="8210798" cy="206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75EFCC3-10FB-49B2-8FD4-A4F8E45CB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02" y="1874940"/>
            <a:ext cx="8210798" cy="357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APOYO A LA IMPLEMENTACIÓN DE LOS SERVICIOS LOCALES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6AA7CB1-D529-411D-9743-11B0BFEA9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908" y="1874940"/>
            <a:ext cx="8217028" cy="119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SERVICIO LOCAL DE EDUCACIÓN BARRANCAS, GASTOS ADMINISTRATIVOS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4CAD692-A1CF-4560-A51C-9BA44FF55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66" y="1874940"/>
            <a:ext cx="8210798" cy="249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9349AA2-8D00-4A22-B190-9D53AD31A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163969"/>
            <a:ext cx="4074481" cy="253006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C86D300-9BC2-4C72-AEE5-711D73277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352" y="2163968"/>
            <a:ext cx="4063310" cy="253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SERVICIO LOCAL DE EDUCACIÓN BARRANCAS, SERVICIO EDUCATIVO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8B797F6-448E-4DF5-8A82-7626EFEC3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772" y="1874940"/>
            <a:ext cx="8161592" cy="256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SERVICIO LOCAL DE EDUCACIÓN PUERTO CORDILLERA, GASTOS ADMINISTRATIVOS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F47D9EF-F64F-49FB-AB1D-90A05BA7E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500" y="1874939"/>
            <a:ext cx="8180864" cy="177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SERVICIO LOCAL DE EDUCACIÓN PUERTO CORDILLERA, SERVICIO EDUCATIVO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1126A07-4A15-446C-8D19-34B4BA50D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66" y="1874941"/>
            <a:ext cx="8229600" cy="263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SERVICIO LOCAL DE EDUCACIÓN HUASCO, GASTOS ADMINISTRATIVOS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60647CF-14BA-4D39-AE9D-607B38511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552" y="1868117"/>
            <a:ext cx="8211516" cy="148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SERVICIO LOCAL DE EDUCACIÓN HUASCO, SERVICIO EDUCATIVO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F41F867-FEAF-407E-8654-C2C22A179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608" y="1876101"/>
            <a:ext cx="8145756" cy="234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SERVICIO LOCAL DE EDUCACIÓN COSTA ARAUCANÍA, GASTOS ADMINISTRATIVOS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64B8EE0-384F-46EB-9BFE-3424B95F2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292" y="1874940"/>
            <a:ext cx="8148072" cy="133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SERVICIO LOCAL DE EDUCACIÓN COSTA ARAUCANÍA, SERVICIO EDUCATIVO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A50A962-79F2-43AB-A5C3-6249A2A85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162" y="1868117"/>
            <a:ext cx="8154202" cy="199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23. PROGRAMA 01: SERVICIO LOCAL DE EDUCACIÓN CHINCHORRO, GASTOS ADMINISTRATIVOS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A88567B-0314-4B09-88BB-9F98DF934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284" y="1874940"/>
            <a:ext cx="8156080" cy="133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17380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24. PROGRAMA 01: GABRIELA MISTRAL, GASTOS ADMINISTRATIVOS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ACB2380-F1F6-4BF1-8830-F3B8F595C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284" y="1662487"/>
            <a:ext cx="8156080" cy="133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4728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25. PROGRAMA 01: SERVICIO LOCAL DE EDUCACIÓN ANDALÍEN SUR, GASTOS ADMINISTRATIVOS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5C3682A-DDE8-4824-8B33-2B0FC91F1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68" y="1874940"/>
            <a:ext cx="8109896" cy="133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870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ED909FD-0D2C-4344-93FB-F6A506A41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212" y="1772816"/>
            <a:ext cx="6654155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E4003FA-1151-4747-8E2B-8C176CA72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3" y="1795445"/>
            <a:ext cx="6696743" cy="4009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161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77081EC-1867-4641-BA63-50228B4F5B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40" y="1587586"/>
            <a:ext cx="8210798" cy="266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B5B0AC2-69EC-46EE-B1D5-844A34DAB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628800"/>
            <a:ext cx="8210797" cy="464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F62D1D1-4E17-4653-A689-F0784683BB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58" y="1628800"/>
            <a:ext cx="8159478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6022</TotalTime>
  <Words>1200</Words>
  <Application>Microsoft Office PowerPoint</Application>
  <PresentationFormat>Presentación en pantalla (4:3)</PresentationFormat>
  <Paragraphs>155</Paragraphs>
  <Slides>49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49</vt:i4>
      </vt:variant>
    </vt:vector>
  </HeadingPairs>
  <TitlesOfParts>
    <vt:vector size="5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MAYO DE 2019 PARTIDA 09: MINISTERIO DE EDUCACIÓN</vt:lpstr>
      <vt:lpstr>EJECUCIÓN ACUMULADA DE GASTOS A MAYO DE 2019  PARTIDA 09 MINISTERIO DE EDUCACIÓN</vt:lpstr>
      <vt:lpstr>EJECUCIÓN ACUMULADA DE GASTOS A MAYO DE 2019  PARTIDA 09 MINISTERIO DE EDUCACIÓN</vt:lpstr>
      <vt:lpstr>DISTRIBUCIÓN POR SUBTÍTULO DE GASTO Y CÁPITULO PARTIDA 09 MINISTERIO DE EDUCACIÓN</vt:lpstr>
      <vt:lpstr>Presentación de PowerPoint</vt:lpstr>
      <vt:lpstr>Presentación de PowerPoint</vt:lpstr>
      <vt:lpstr>EJECUCIÓN ACUMULADA DE GASTOS A MAYO DE 2019  PARTIDA 09 MINISTERIO DE EDUCACIÓN</vt:lpstr>
      <vt:lpstr>EJECUCIÓN ACUMULADA DE GASTOS A MAYO DE 2019  PARTIDA 09 RESUMEN POR CAPÍTULOS</vt:lpstr>
      <vt:lpstr>EJECUCIÓN ACUMULADA DE GASTOS A MAYO DE 2019  PARTIDA 09 RESUMEN POR CAPÍTULOS</vt:lpstr>
      <vt:lpstr>EJECUCIÓN ACUMULADA DE GASTOS A MAYO DE 2019  PARTIDA 09. CAPÍTULO 01. PROGRAMA 01:  SUBSECRETARÍA DE EDUCACIÓN</vt:lpstr>
      <vt:lpstr>EJECUCIÓN ACUMULADA DE GASTOS A MAYO DE 2019  PARTIDA 09. CAPÍTULO 01. PROGRAMA 03:  MEJORAMIENTO DE LA CALIDAD DE LA EDUCACIÓN</vt:lpstr>
      <vt:lpstr>EJECUCIÓN ACUMULADA DE GASTOS A MAYO DE 2019  PARTIDA 09. CAPÍTULO 01. PROGRAMA 04: DESARROLLO CURRICULAR Y EVALUACIÓN</vt:lpstr>
      <vt:lpstr>EJECUCIÓN ACUMULADA DE GASTOS A MAYO DE 2019  PARTIDA 09. CAPÍTULO 01. PROGRAMA 11: RECURSOS EDUCATIVOS</vt:lpstr>
      <vt:lpstr>EJECUCIÓN ACUMULADA DE GASTOS A MAYO DE 2019  PARTIDA 09. CAPÍTULO 01. PROGRAMA 20: SUBVENCIONES A LOS ESTABLECIMIENTOS EDUCACIONALES</vt:lpstr>
      <vt:lpstr>EJECUCIÓN ACUMULADA DE GASTOS A MAYO DE 2019  PARTIDA 09. CAPÍTULO 01. PROGRAMA 20: SUBVENCIONES A LOS ESTABLECIMIENTOS EDUCACIONALES</vt:lpstr>
      <vt:lpstr>EJECUCIÓN ACUMULADA DE GASTOS A MAYO DE 2019  PARTIDA 09. CAPÍTULO 01. PROGRAMA 21: GESTIÓN DE SUBVENCIONES A ESTABLECIMIENTOS EDUCACIONALES</vt:lpstr>
      <vt:lpstr>EJECUCIÓN ACUMULADA DE GASTOS A MAYO DE 2019  PARTIDA 09. CAPÍTULO 01. PROGRAMA 29: FORTALECIMIENTO DE LA EDUCACIÓN SUPERIOR PÚBLICA</vt:lpstr>
      <vt:lpstr>EJECUCIÓN ACUMULADA DE GASTOS A MAYO DE 2019  PARTIDA 09. CAPÍTULO 01. PROGRAMA 30: EDUCACIÓN SUPERIOR</vt:lpstr>
      <vt:lpstr>EJECUCIÓN ACUMULADA DE GASTOS A MAYO DE 2019  PARTIDA 09. CAPÍTULO 01. PROGRAMA 30: EDUCACIÓN SUPERIOR</vt:lpstr>
      <vt:lpstr>EJECUCIÓN ACUMULADA DE GASTOS A MAYO DE 2019  PARTIDA 09. CAPÍTULO 01. PROGRAMA 31: GASTOS DE OPERACIÓN DE EDUCACIÓN SUPERIOR</vt:lpstr>
      <vt:lpstr>EJECUCIÓN ACUMULADA DE GASTOS A MAYO DE 2019  PARTIDA 09. CAPÍTULO 02. PROGRAMA 01: SUPERINTENDENCIA DE EDUCACIÓN</vt:lpstr>
      <vt:lpstr>EJECUCIÓN ACUMULADA DE GASTOS A MAYO DE 2019  PARTIDA 09. CAPÍTULO 03. PROGRAMA 01: AGENCIA DE CALIDAD DE LA EDUCACIÓN</vt:lpstr>
      <vt:lpstr>EJECUCIÓN ACUMULADA DE GASTOS A MAYO DE 2019  PARTIDA 09. CAPÍTULO 04. PROGRAMA 01: SUBSECRETARÍA DE EDUCACIÓN PARVULARIA</vt:lpstr>
      <vt:lpstr>EJECUCIÓN ACUMULADA DE GASTOS A MAYO DE 2019  PARTIDA 09. CAPÍTULO 08. PROGRAMA 01: COMISIÓN NACIONAL DE INVESTIGACIÓN CIENTÍFICA Y TECNOLÓGICA</vt:lpstr>
      <vt:lpstr>EJECUCIÓN ACUMULADA DE GASTOS A MAYO DE 2019  PARTIDA 09. CAPÍTULO 08. PROGRAMA 01: COMISIÓN NACIONAL DE INVESTIGACIÓN CIENTÍFICA Y TECNOLÓGICA</vt:lpstr>
      <vt:lpstr>EJECUCIÓN ACUMULADA DE GASTOS A MAYO DE 2019  PARTIDA 09. CAPÍTULO 09. PROGRAMA 01: JUNTA NACIONAL DE AUXILIO ESCOLAR Y BECAS</vt:lpstr>
      <vt:lpstr>EJECUCIÓN ACUMULADA DE GASTOS A MAYO DE 2019  PARTIDA 09. CAPÍTULO 09. PROGRAMA 01: JUNTA NACIONAL DE AUXILIO ESCOLAR Y BECAS</vt:lpstr>
      <vt:lpstr>EJECUCIÓN ACUMULADA DE GASTOS A MAYO DE 2019  PARTIDA 09. CAPÍTULO 09. PROGRAMA 02: SALUD ESCOLAR</vt:lpstr>
      <vt:lpstr>EJECUCIÓN ACUMULADA DE GASTOS A MAYO DE 2019  PARTIDA 09. CAPÍTULO 09. PROGRAMA 03: BECAS Y ASISTENCIALIDAD ESTUDIANTIL</vt:lpstr>
      <vt:lpstr>EJECUCIÓN ACUMULADA DE GASTOS A MAYO DE 2019  PARTIDA 09. CAPÍTULO 09. PROGRAMA 03: BECAS Y ASISTENCIALIDAD ESTUDIANTIL</vt:lpstr>
      <vt:lpstr>EJECUCIÓN ACUMULADA DE GASTOS A MAYO DE 2019  PARTIDA 09. CAPÍTULO 11. PROGRAMA 01: JUNTA NACIONAL DE JARDINES INFANTILES</vt:lpstr>
      <vt:lpstr>EJECUCIÓN ACUMULADA DE GASTOS A MAYO DE 2019  PARTIDA 09. CAPÍTULO 11. PROGRAMA 01: JUNTA NACIONAL DE JARDINES INFANTILES</vt:lpstr>
      <vt:lpstr>EJECUCIÓN ACUMULADA DE GASTOS A MAYO DE 2019  PARTIDA 09. CAPÍTULO 11. PROGRAMA 02: PROGRAMAS ALTERNATIVOS DE ENSEÑANZA PRE-ESCOLAR</vt:lpstr>
      <vt:lpstr>EJECUCIÓN ACUMULADA DE GASTOS A MAYO DE 2019  PARTIDA 09. CAPÍTULO 13. PROGRAMA 01: CONSEJO DE RECTORES</vt:lpstr>
      <vt:lpstr>EJECUCIÓN ACUMULADA DE GASTOS A MAYO DE 2019  PARTIDA 09. CAPÍTULO 15. PROGRAMA 01: CONSEJO NACIONAL DE EDUCACIÓN</vt:lpstr>
      <vt:lpstr>EJECUCIÓN ACUMULADA DE GASTOS A MAYO DE 2019  PARTIDA 09. CAPÍTULO 17. PROGRAMA 01: DIRECCIÓN DE EDUCACIÓN PÚBLICA</vt:lpstr>
      <vt:lpstr>EJECUCIÓN ACUMULADA DE GASTOS A MAYO DE 2019  PARTIDA 09. CAPÍTULO 17. PROGRAMA 02: FORTALECIMIENTO DE LA EDUCACIÓN ESCOLAR PÚBLICA</vt:lpstr>
      <vt:lpstr>EJECUCIÓN ACUMULADA DE GASTOS A MAYO DE 2019  PARTIDA 09. CAPÍTULO 17. PROGRAMA 03: APOYO A LA IMPLEMENTACIÓN DE LOS SERVICIOS LOCALES DE EDUCACIÓN</vt:lpstr>
      <vt:lpstr>EJECUCIÓN ACUMULADA DE GASTOS A MAYO DE 2019  PARTIDA 09. CAPÍTULO 18. PROGRAMA 01: SERVICIO LOCAL DE EDUCACIÓN BARRANCAS, GASTOS ADMINISTRATIVOS</vt:lpstr>
      <vt:lpstr>EJECUCIÓN ACUMULADA DE GASTOS A MAYO DE 2019  PARTIDA 09. CAPÍTULO 18. PROGRAMA 02: SERVICIO LOCAL DE EDUCACIÓN BARRANCAS, SERVICIO EDUCATIVO</vt:lpstr>
      <vt:lpstr>EJECUCIÓN ACUMULADA DE GASTOS A MAYO DE 2019  PARTIDA 09. CAPÍTULO 19. PROGRAMA 01: SERVICIO LOCAL DE EDUCACIÓN PUERTO CORDILLERA, GASTOS ADMINISTRATIVOS</vt:lpstr>
      <vt:lpstr>EJECUCIÓN ACUMULADA DE GASTOS A MAYO DE 2019  PARTIDA 09. CAPÍTULO 19. PROGRAMA 02: SERVICIO LOCAL DE EDUCACIÓN PUERTO CORDILLERA, SERVICIO EDUCATIVO</vt:lpstr>
      <vt:lpstr>EJECUCIÓN ACUMULADA DE GASTOS A MAYO DE 2019  PARTIDA 09. CAPÍTULO 21. PROGRAMA 01: SERVICIO LOCAL DE EDUCACIÓN HUASCO, GASTOS ADMINISTRATIVOS</vt:lpstr>
      <vt:lpstr>EJECUCIÓN ACUMULADA DE GASTOS A MAYO DE 2019  PARTIDA 09. CAPÍTULO 21. PROGRAMA 02: SERVICIO LOCAL DE EDUCACIÓN HUASCO, SERVICIO EDUCATIVO</vt:lpstr>
      <vt:lpstr>EJECUCIÓN ACUMULADA DE GASTOS A MAYO DE 2019  PARTIDA 09. CAPÍTULO 22. PROGRAMA 01: SERVICIO LOCAL DE EDUCACIÓN COSTA ARAUCANÍA, GASTOS ADMINISTRATIVOS</vt:lpstr>
      <vt:lpstr>EJECUCIÓN ACUMULADA DE GASTOS A MAYO DE 2019  PARTIDA 09. CAPÍTULO 22. PROGRAMA 02: SERVICIO LOCAL DE EDUCACIÓN COSTA ARAUCANÍA, SERVICIO EDUCATIVO</vt:lpstr>
      <vt:lpstr>EJECUCIÓN ACUMULADA DE GASTOS A MAYO DE 2019  PARTIDA 09. CAPÍTULO 23. PROGRAMA 01: SERVICIO LOCAL DE EDUCACIÓN CHINCHORRO, GASTOS ADMINISTRATIVOS</vt:lpstr>
      <vt:lpstr>EJECUCIÓN ACUMULADA DE GASTOS A MAYO DE 2019  PARTIDA 09. CAPÍTULO 24. PROGRAMA 01: GABRIELA MISTRAL, GASTOS ADMINISTRATIVOS</vt:lpstr>
      <vt:lpstr>EJECUCIÓN ACUMULADA DE GASTOS A MAYO DE 2019  PARTIDA 09. CAPÍTULO 25. PROGRAMA 01: SERVICIO LOCAL DE EDUCACIÓN ANDALÍEN SUR, GASTOS ADMINISTRATIVOS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333</cp:revision>
  <cp:lastPrinted>2018-08-03T21:42:16Z</cp:lastPrinted>
  <dcterms:created xsi:type="dcterms:W3CDTF">2016-06-23T13:38:47Z</dcterms:created>
  <dcterms:modified xsi:type="dcterms:W3CDTF">2019-07-03T21:33:39Z</dcterms:modified>
</cp:coreProperties>
</file>