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8"/>
  </p:notesMasterIdLst>
  <p:handoutMasterIdLst>
    <p:handoutMasterId r:id="rId29"/>
  </p:handoutMasterIdLst>
  <p:sldIdLst>
    <p:sldId id="256" r:id="rId3"/>
    <p:sldId id="306" r:id="rId4"/>
    <p:sldId id="307" r:id="rId5"/>
    <p:sldId id="305" r:id="rId6"/>
    <p:sldId id="300" r:id="rId7"/>
    <p:sldId id="303" r:id="rId8"/>
    <p:sldId id="264" r:id="rId9"/>
    <p:sldId id="263" r:id="rId10"/>
    <p:sldId id="265" r:id="rId11"/>
    <p:sldId id="267" r:id="rId12"/>
    <p:sldId id="268" r:id="rId13"/>
    <p:sldId id="269" r:id="rId14"/>
    <p:sldId id="301" r:id="rId15"/>
    <p:sldId id="271" r:id="rId16"/>
    <p:sldId id="304" r:id="rId17"/>
    <p:sldId id="273" r:id="rId18"/>
    <p:sldId id="274" r:id="rId19"/>
    <p:sldId id="275" r:id="rId20"/>
    <p:sldId id="276" r:id="rId21"/>
    <p:sldId id="278" r:id="rId22"/>
    <p:sldId id="272" r:id="rId23"/>
    <p:sldId id="280" r:id="rId24"/>
    <p:sldId id="281" r:id="rId25"/>
    <p:sldId id="282" r:id="rId26"/>
    <p:sldId id="302" r:id="rId27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18-07-2019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2732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3527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18-07-2019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18-07-2019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18-07-2019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18-07-2019</a:t>
            </a:fld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70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B187A0EF-876F-4945-B76C-89C0FEE128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MARZO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HACIENDA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mayo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59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06: UNIDAD ADMINISTRADORA DE LOS TRIBUNALES TRIBUTARIOS Y ADUANERO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AE1B629-D15B-4090-8AF0-9E550AF4FEF0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E43D64F-667C-4C3B-BB5F-800E04B1346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88D05A0-6747-4189-8982-8BE2336718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047474"/>
              </p:ext>
            </p:extLst>
          </p:nvPr>
        </p:nvGraphicFramePr>
        <p:xfrm>
          <a:off x="459893" y="1847755"/>
          <a:ext cx="7886701" cy="159382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25251605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96206442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96277071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94860965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7011878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60178584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45676383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871891144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707960527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6839164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64284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56865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9.411.312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9.414.835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2.136.113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4636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1.548.500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1.548.500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9107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153.324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1831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1.753.517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8995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1.753.517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9924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Tributarios y Aduaneros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1.753.517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5160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3295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368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07: SISTEMA INTEGRADO DE COMERCIO EXTERIOR (SICEX)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15E69C9-1321-4459-B05D-CB42E843247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8391D0F3-1EAE-4F72-A168-90A7AD7987BB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DF3BD29-4199-456A-B206-A8EF89247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683418"/>
              </p:ext>
            </p:extLst>
          </p:nvPr>
        </p:nvGraphicFramePr>
        <p:xfrm>
          <a:off x="571728" y="1768754"/>
          <a:ext cx="7886701" cy="185351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96098554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82773606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24250179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04599860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4497051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31448863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981919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608084418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06773853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22160466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67540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8011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4.357.153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4.357.153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942.044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461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362.887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362.887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2398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1.907.726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1.907.726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2843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442.900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6747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442.900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7783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Pesca y Acuicultura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7714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Servicion Agrícola y Ganadero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3656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1.643.640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1.643.640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840.205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5974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1.611.086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1.611.086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812.292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5106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744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08: PROGRAMA DE MODERNIZACIÓN SECTOR PÚBLICO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39C46397-8DB0-4C48-9637-DE1EE539CE42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471B7863-B0D2-4DDD-A2C1-1FBD0EEDFA97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AEE1204-FE9F-41D3-90C3-CD322FB965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677297"/>
              </p:ext>
            </p:extLst>
          </p:nvPr>
        </p:nvGraphicFramePr>
        <p:xfrm>
          <a:off x="459894" y="1747320"/>
          <a:ext cx="7886700" cy="3025656"/>
        </p:xfrm>
        <a:graphic>
          <a:graphicData uri="http://schemas.openxmlformats.org/drawingml/2006/table">
            <a:tbl>
              <a:tblPr/>
              <a:tblGrid>
                <a:gridCol w="262540">
                  <a:extLst>
                    <a:ext uri="{9D8B030D-6E8A-4147-A177-3AD203B41FA5}">
                      <a16:colId xmlns:a16="http://schemas.microsoft.com/office/drawing/2014/main" val="792014628"/>
                    </a:ext>
                  </a:extLst>
                </a:gridCol>
                <a:gridCol w="262540">
                  <a:extLst>
                    <a:ext uri="{9D8B030D-6E8A-4147-A177-3AD203B41FA5}">
                      <a16:colId xmlns:a16="http://schemas.microsoft.com/office/drawing/2014/main" val="2014210614"/>
                    </a:ext>
                  </a:extLst>
                </a:gridCol>
                <a:gridCol w="262540">
                  <a:extLst>
                    <a:ext uri="{9D8B030D-6E8A-4147-A177-3AD203B41FA5}">
                      <a16:colId xmlns:a16="http://schemas.microsoft.com/office/drawing/2014/main" val="1059398591"/>
                    </a:ext>
                  </a:extLst>
                </a:gridCol>
                <a:gridCol w="3013959">
                  <a:extLst>
                    <a:ext uri="{9D8B030D-6E8A-4147-A177-3AD203B41FA5}">
                      <a16:colId xmlns:a16="http://schemas.microsoft.com/office/drawing/2014/main" val="3239565876"/>
                    </a:ext>
                  </a:extLst>
                </a:gridCol>
                <a:gridCol w="703607">
                  <a:extLst>
                    <a:ext uri="{9D8B030D-6E8A-4147-A177-3AD203B41FA5}">
                      <a16:colId xmlns:a16="http://schemas.microsoft.com/office/drawing/2014/main" val="2258781855"/>
                    </a:ext>
                  </a:extLst>
                </a:gridCol>
                <a:gridCol w="703607">
                  <a:extLst>
                    <a:ext uri="{9D8B030D-6E8A-4147-A177-3AD203B41FA5}">
                      <a16:colId xmlns:a16="http://schemas.microsoft.com/office/drawing/2014/main" val="1133841417"/>
                    </a:ext>
                  </a:extLst>
                </a:gridCol>
                <a:gridCol w="703607">
                  <a:extLst>
                    <a:ext uri="{9D8B030D-6E8A-4147-A177-3AD203B41FA5}">
                      <a16:colId xmlns:a16="http://schemas.microsoft.com/office/drawing/2014/main" val="1662252005"/>
                    </a:ext>
                  </a:extLst>
                </a:gridCol>
                <a:gridCol w="703607">
                  <a:extLst>
                    <a:ext uri="{9D8B030D-6E8A-4147-A177-3AD203B41FA5}">
                      <a16:colId xmlns:a16="http://schemas.microsoft.com/office/drawing/2014/main" val="528769637"/>
                    </a:ext>
                  </a:extLst>
                </a:gridCol>
                <a:gridCol w="640597">
                  <a:extLst>
                    <a:ext uri="{9D8B030D-6E8A-4147-A177-3AD203B41FA5}">
                      <a16:colId xmlns:a16="http://schemas.microsoft.com/office/drawing/2014/main" val="2265935176"/>
                    </a:ext>
                  </a:extLst>
                </a:gridCol>
                <a:gridCol w="630096">
                  <a:extLst>
                    <a:ext uri="{9D8B030D-6E8A-4147-A177-3AD203B41FA5}">
                      <a16:colId xmlns:a16="http://schemas.microsoft.com/office/drawing/2014/main" val="3150215274"/>
                    </a:ext>
                  </a:extLst>
                </a:gridCol>
              </a:tblGrid>
              <a:tr h="1260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595507"/>
                  </a:ext>
                </a:extLst>
              </a:tr>
              <a:tr h="3859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409755"/>
                  </a:ext>
                </a:extLst>
              </a:tr>
              <a:tr h="165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6.070.110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6.070.110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332.438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601390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370.068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370.068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64.575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657958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345.987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345.987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560469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4.760.100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4.760.100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210349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4.708.600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4.708.600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700513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257.500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257.500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950693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Consumidor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257.500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257.500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256208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Compras y Contrataciones Públicas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978.970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978.970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68016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del Trabajo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577.830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577.830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228174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Chile Atiende-Secretaría General de la Presidencia de la República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299094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Registro Civil e Identificación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824.000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990583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576.800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576.800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399599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309.000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165131"/>
                  </a:ext>
                </a:extLst>
              </a:tr>
              <a:tr h="133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309.000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216006"/>
                  </a:ext>
                </a:extLst>
              </a:tr>
              <a:tr h="133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595156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Técnica OCDE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112484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593.955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593.955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267.863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716128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540.404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540.404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220.290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438036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53.551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53.551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47.573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262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09: PROGRAMA EXPORTACIÓN DE SERVICIOS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D5E3303-E20D-4B71-88A6-B042C8F309C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A695038-0DE2-40E4-996B-A7E8BDB9FC5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993EA47-5DA4-4D6F-B770-6743C4DA2F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978764"/>
              </p:ext>
            </p:extLst>
          </p:nvPr>
        </p:nvGraphicFramePr>
        <p:xfrm>
          <a:off x="628649" y="1821174"/>
          <a:ext cx="7886701" cy="2243066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02089463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44318924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86353099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85489851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7693837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43103961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09049452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341832595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32437279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07799033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94487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93067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4.680.020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4.680.020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7010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130.675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0272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99.011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3193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4.229.180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4.229.180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2837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4.229.180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4.229.180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3060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3218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ProChile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872.410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872.410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4287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1.262.780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6325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1.094.890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1.094.890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2035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0168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221.154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221.154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2605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177.877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177.877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2994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514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681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02. PROGRAMA 01: DIRECCIÓN DE PRESUPUESTOS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8438548-A589-4D71-9EED-6189CA70F8F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1AE5828A-8AE2-4AB3-9C13-12D684CB908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D320D8B-82E5-4EB2-A6BB-8E740FE35A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820220"/>
              </p:ext>
            </p:extLst>
          </p:nvPr>
        </p:nvGraphicFramePr>
        <p:xfrm>
          <a:off x="571728" y="1709610"/>
          <a:ext cx="7886701" cy="2243066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414442496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42602693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09434214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38823823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76443449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24129457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16668154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584859243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73656814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40341172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7379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33440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15.192.115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15.272.954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5.438.427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7136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12.764.071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12.746.830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-17.241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3.384.562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7346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2.285.525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2.285.525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131.120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9870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4672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4715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7866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2127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6334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Programas de los Servicios Públicos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6989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1.852.077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1861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38.995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4873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1206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1.852.077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716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02. PROGRAMA 02: SISTEMA DE GESTIÓN FINANCIERA DEL ESTADO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8438548-A589-4D71-9EED-6189CA70F8F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1AE5828A-8AE2-4AB3-9C13-12D684CB908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BE28E65-90F7-4B09-BB8A-2F3887A6B9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133842"/>
              </p:ext>
            </p:extLst>
          </p:nvPr>
        </p:nvGraphicFramePr>
        <p:xfrm>
          <a:off x="494205" y="1706956"/>
          <a:ext cx="7886701" cy="1334123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71661426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95013857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66378821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11814430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74237719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81665616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05752873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820531204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421368565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93289679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46429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12991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5.137.270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5.159.802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772.355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247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2.185.840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2.175.916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-9.924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618.269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8123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2.305.621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2.305.621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5306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6931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645.809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645.809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9999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645.809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645.809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309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039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03. PROGRAMA 01: SERVICIO DE IMPUESTOS INTERNOS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135E330-19F7-46C9-86B2-DF507B316C30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9144C01-C30A-46B1-916F-CB24DE0E40A9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CA868EA-40C3-4FF2-BA7B-A38704D427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000293"/>
              </p:ext>
            </p:extLst>
          </p:nvPr>
        </p:nvGraphicFramePr>
        <p:xfrm>
          <a:off x="628649" y="1699123"/>
          <a:ext cx="7886701" cy="3181673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28276871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12010464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812801816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2995614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81480487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5490051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51857631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812077265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37615578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59496336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835742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823231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189.900.684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189.900.684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56.204.928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3666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169.406.580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169.406.580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42.904.399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1718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16.617.470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16.617.470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5.383.952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243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1.353.808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8588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1.353.808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8689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2090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1554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la Organización para la Cooperación y el Desarrollo Económicos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5794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9444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3255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2351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4055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168392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3.628.968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3.628.968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1.509.234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681678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583.623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583.623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999275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3.045.345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3.045.345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1.503.982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217125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201.306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201.306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14689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201.306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201.306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173457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5.046.989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9278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5.046.989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928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04. PROGRAMA 01: SERVICIO NACIONAL DE ADUANAS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58DEC1E-675C-4D0A-8965-38693FA4CA4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4651EE7-B0E8-4C8E-B0B9-8C90887A51E7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DF753B5-2E83-4FAE-9DFF-7011DA6B01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031042"/>
              </p:ext>
            </p:extLst>
          </p:nvPr>
        </p:nvGraphicFramePr>
        <p:xfrm>
          <a:off x="466781" y="1699123"/>
          <a:ext cx="7886701" cy="185351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00409979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07070006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127051867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10814110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98732131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11772527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7937987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18846775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62367416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56076221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65209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93654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70.376.283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70.376.283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18.015.185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0284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59.849.316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59.849.316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14.594.570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2213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8.711.460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8.711.460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1.268.387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4357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1.815.507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1.815.507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2672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142.758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142.758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7972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8702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115.875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115.875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4331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1.545.536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1.545.536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9270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2.147.246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4733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2.147.246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565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05. PROGRAMA 01: SERVICIO DE TESORERÍAS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07BE44A-86BF-4133-8415-B52EDE28BF9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89551D65-1049-4C1D-A98A-F3C73A33C893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EA076B7-5434-43F1-A476-2D8F6C8B3A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849880"/>
              </p:ext>
            </p:extLst>
          </p:nvPr>
        </p:nvGraphicFramePr>
        <p:xfrm>
          <a:off x="571728" y="1699123"/>
          <a:ext cx="7886701" cy="2113217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04332437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61461455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536236167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51164903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41582486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15237761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3741265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1819860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842336509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44107863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980687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49906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58.017.396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58.017.396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16.184.929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712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42.584.032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42.584.032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13.021.522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8670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11.926.347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11.926.347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1.929.214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2185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489.768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1734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489.768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890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3.507.017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3.507.017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5080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163.273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163.273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7214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1943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990.383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990.383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914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2.353.361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2.305.861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-47.500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4908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555.557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6914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555.557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835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07. PROGRAMA 01: DIRECCIÓN DE COMPRAS Y CONTRATACIÓN PÚBLICA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C670212C-126B-4DFB-B9D2-7F8F16DF3FE4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F15AE962-81AF-499D-8529-5F6E44A3C2CB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91BE968-5F88-44FA-927E-16F390970C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046642"/>
              </p:ext>
            </p:extLst>
          </p:nvPr>
        </p:nvGraphicFramePr>
        <p:xfrm>
          <a:off x="571728" y="1699123"/>
          <a:ext cx="7886701" cy="217067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72868810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18721311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637659873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80405940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12258300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8864010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05109004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788335388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75776128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05349018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138718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01060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9.319.191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9.401.493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1.953.659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7284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4.610.977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4.610.977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1.157.977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4255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2.877.174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2.877.174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474.184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4378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1.528.849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236.109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2284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1.528.849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236.109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3644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Compras Públicas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537.879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537.879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0221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Boletas de Garantía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5652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978.970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978.970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9764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302.191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302.191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5908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302.191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302.191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11038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76729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973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El proyecto de Ley de presupuestos contempló, en lo principal, dar continuidad de funcionamiento a los servicios del ministerio, así como financiar nuevos ciclos a plataformas de sistemas, déficit en algunas partidas que impactan en la atención de los usuarios, obligaciones legales asociadas a remuneraciones y leyes en régimen, así como financiar demandas extras producidas por la modernización del Complejo Fronterizo Los Libertadores y la ampliación del Aeropuerto Arturo Merino Benítez.  Respecto del programa de Modernización del Sector Público, el proyecto consideró 4 nuevas iniciativas (Registro Civil, COMPIN, DIBAM, Superintendencia de Salud) y en el marco del programa de Gobierno el proyecto buscó  reforzar el gasto en el Programa SICEX asociado a Certificación Electrónica – SAG.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La ejecución del Ministerio en marzo ascendió a </a:t>
            </a:r>
            <a:r>
              <a:rPr lang="es-CL" sz="1400" b="1" dirty="0">
                <a:latin typeface="+mn-lt"/>
              </a:rPr>
              <a:t>$63.591 millones</a:t>
            </a:r>
            <a:r>
              <a:rPr lang="es-CL" sz="1400" dirty="0">
                <a:latin typeface="+mn-lt"/>
              </a:rPr>
              <a:t>, equivalente a un gasto de </a:t>
            </a:r>
            <a:r>
              <a:rPr lang="es-CL" sz="1400" b="1" dirty="0">
                <a:latin typeface="+mn-lt"/>
              </a:rPr>
              <a:t>12,4%</a:t>
            </a:r>
            <a:r>
              <a:rPr lang="es-CL" sz="1400" dirty="0">
                <a:latin typeface="+mn-lt"/>
              </a:rPr>
              <a:t> respecto al presupuesto vigente, dicha erogación es superior a la registrada a igual mes del año 2017 (12,1%), e inferior en 0,3 puntos porcentuales al año 2018.  </a:t>
            </a:r>
            <a:r>
              <a:rPr lang="es-CL" sz="1400" dirty="0"/>
              <a:t>Con ello, la </a:t>
            </a:r>
            <a:r>
              <a:rPr lang="es-CL" sz="1400" b="1" dirty="0"/>
              <a:t>ejecución acumulada al primer trimestre de 2019 ascendió al 28%</a:t>
            </a:r>
            <a:r>
              <a:rPr lang="es-CL" sz="1400" dirty="0"/>
              <a:t>, gasto inferior en 1,3 puntos porcentuales al registrado a igual periodo del ejercicio anterior (29,3%), aunque mayor en 0,5 punto porcentual al registrado el año 2017.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A nivel consolidado, el presupuesto vigente considera modificaciones por </a:t>
            </a:r>
            <a:r>
              <a:rPr lang="es-CL" sz="1400" b="1" dirty="0"/>
              <a:t>$189 millones</a:t>
            </a:r>
            <a:r>
              <a:rPr lang="es-CL" sz="1400" dirty="0"/>
              <a:t>, incrementando principalmente los subtítulos 23 “prestaciones de seguridad social” ($131 millones) por la aplicación de la Ley de Incentivo al Retiro (como consecuencia de ello se reduce el subtítulo 21 “gastos en personal” en $30 millones, para hacer frente al aporte institucional); y, 34 “servicio de la deuda” ($86 millones) para hacer frente a los compromisos devengados al 31 de diciembre de 2018</a:t>
            </a:r>
            <a:r>
              <a:rPr lang="es-CL" sz="1400" b="1" dirty="0"/>
              <a:t>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</p:spTree>
    <p:extLst>
      <p:ext uri="{BB962C8B-B14F-4D97-AF65-F5344CB8AC3E}">
        <p14:creationId xmlns:p14="http://schemas.microsoft.com/office/powerpoint/2010/main" val="2271676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75203" y="50345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11. PROGRAMA 01: SUPERINTENDENCIA DE BANCOS E INSTITUCIONES FINANCIERAS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E599D60-E59C-4D6B-8265-3D148008D96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A0D5CC08-CEE9-487D-B114-A488E6D3F424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FF384CB-D286-4E31-BBF4-E025CF958B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871607"/>
              </p:ext>
            </p:extLst>
          </p:nvPr>
        </p:nvGraphicFramePr>
        <p:xfrm>
          <a:off x="571728" y="1772816"/>
          <a:ext cx="7886701" cy="2372915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16111269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04727316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20044745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0396138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23672799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71667525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93160113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266971644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726209302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33335283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76172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952221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71.488.802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71.488.802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23.626.456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2786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14.051.287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14.051.287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3.425.037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2285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4.893.719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4.893.719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868.166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7935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0101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1329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Estudios Bancarios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1066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9548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Supervisores Bancarios de las Américas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5819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Internacional de Educación Financiera  - OCDE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0024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52.508.117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52.508.117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7494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289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Excedentes de Caja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52.508.045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52.508.045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7173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8388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643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15. PROGRAMA 01: DIRECCIÓN NACIONAL DEL SERVICIO CIVIL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74A1242-E646-4D8C-B02F-9856D7F1EE5B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49894F1-6B63-4BEF-BBF9-A996AC8372B8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23BB4C7-D966-40A7-AFF1-FAA1401485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873073"/>
              </p:ext>
            </p:extLst>
          </p:nvPr>
        </p:nvGraphicFramePr>
        <p:xfrm>
          <a:off x="628649" y="1669411"/>
          <a:ext cx="7886701" cy="1983368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85931315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33547355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408634042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17519788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19463342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33032129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3711079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286773026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37830393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93591578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939449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93204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11.882.179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11.882.179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4.126.886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59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5.290.652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5.290.652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1.354.667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754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6.399.222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6.399.222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2.701.123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3111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68.598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3862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4972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3097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1902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4295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123.707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123.707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4689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107.158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9387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544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16. PROGRAMA 01: UNIDAD DE ANÁLISIS FINANCIERO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47A3F32F-6957-4D84-B2A5-6F024F79943A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9FCD0311-64A0-469F-B52E-143ADA19682A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2E3ED68-3D21-4165-9B0D-84A3C04102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900567"/>
              </p:ext>
            </p:extLst>
          </p:nvPr>
        </p:nvGraphicFramePr>
        <p:xfrm>
          <a:off x="483917" y="1705330"/>
          <a:ext cx="7886701" cy="1723670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63900266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39466651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5956063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401378624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67611716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17159885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93691745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01490073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64557254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70523829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883360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58798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3.726.084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3.726.084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950.732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8408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2.681.730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2.681.730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691.646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3324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847.230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847.230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252.825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2831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3670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0165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del Grupo Egmont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8711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4402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1334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141.218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232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17. PROGRAMA 01: SUPERINTENDENCIA DE CASINOS DE JUEGO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C84729A6-DBB6-4E0D-8B9D-4BC59C9223A8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F473E4DA-A5EF-4545-AFFE-2728384F2679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AEB0079-8AC5-4C0D-9D1B-D20B1D12E3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707050"/>
              </p:ext>
            </p:extLst>
          </p:nvPr>
        </p:nvGraphicFramePr>
        <p:xfrm>
          <a:off x="628649" y="1701411"/>
          <a:ext cx="7886701" cy="1463972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415116403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17694775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021156132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52855696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67887467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4242182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09130219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73131387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335457977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94378578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407673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61800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4.013.681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4.013.681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1.323.371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2507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2.662.205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2.662.205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654.832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7754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1.230.099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1.230.099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194.666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6884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121.377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6571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121.377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2580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471.344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9022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471.344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990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30. PROGRAMA 01: CONSEJO DE DEFENSA DEL ESTADO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51070D2A-A0D0-4262-AE69-06E68431B9DF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394C1928-39F8-43FD-85C6-D283A8E2328D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7A94E7F-7B0D-4564-A079-E723919891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468878"/>
              </p:ext>
            </p:extLst>
          </p:nvPr>
        </p:nvGraphicFramePr>
        <p:xfrm>
          <a:off x="571728" y="1699123"/>
          <a:ext cx="7886701" cy="185351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09960841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66099040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52012961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9585072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79978540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55405586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4790125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94841842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32098232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87189685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00416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94441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21.506.304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21.506.304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5.216.596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9851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18.569.118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18.569.118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4.500.812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7451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2.118.367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2.118.367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420.032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1458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269.233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0823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269.233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1426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en Juicios Laborales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269.233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792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549.586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549.586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1124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549.586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549.586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6541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1077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324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31. PROGRAMA 01: COMISIÓN PARA EL MERCADO FINANCIERO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5DCAFF2-849E-49D3-AB93-6FEB82D9448E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B93CEFE6-BCE0-4655-AA24-48E039DE5834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22EE354-D38A-4BD9-8F8D-F49F42FADD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206256"/>
              </p:ext>
            </p:extLst>
          </p:nvPr>
        </p:nvGraphicFramePr>
        <p:xfrm>
          <a:off x="571728" y="1661244"/>
          <a:ext cx="7886701" cy="2372915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79875680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05637873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539897586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1921376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13234758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27772678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56663069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08847708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896602533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05680500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120248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31447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18.459.629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18.459.629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4.587.725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4202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15.445.366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15.445.366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4.009.400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6647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2.748.605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2.748.605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382.538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1059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520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8361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Supervisores de Seguros de América Latina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864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46.928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7464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Comisiones de Valores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3235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Supervisores de Seguros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7915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9268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6050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177.925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177.925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766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7425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56.432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032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Respecto a los subtítulos, la mayor ejecución se registra en el </a:t>
            </a:r>
            <a:r>
              <a:rPr lang="es-CL" sz="1400" b="1" dirty="0"/>
              <a:t>subtítulo</a:t>
            </a:r>
            <a:r>
              <a:rPr lang="es-CL" sz="1400" dirty="0"/>
              <a:t> </a:t>
            </a:r>
            <a:r>
              <a:rPr lang="es-CL" sz="1400" b="1" dirty="0"/>
              <a:t>23 “prestaciones de seguridad social” con una ejecución del 1.466,4% </a:t>
            </a:r>
            <a:r>
              <a:rPr lang="es-CL" sz="1400" dirty="0"/>
              <a:t>como consecuencia de la aplicación de la ley de incentivo al retiro, seguido del </a:t>
            </a:r>
            <a:r>
              <a:rPr lang="es-CL" sz="1400" b="1" dirty="0"/>
              <a:t>subtítulo 34 “servicio de la deuda”</a:t>
            </a:r>
            <a:r>
              <a:rPr lang="es-CL" sz="1400" dirty="0"/>
              <a:t> </a:t>
            </a:r>
            <a:r>
              <a:rPr lang="es-CL" sz="1400" b="1" dirty="0"/>
              <a:t>con una ejecución de 419,7%, </a:t>
            </a:r>
            <a:r>
              <a:rPr lang="es-CL" sz="1400" dirty="0"/>
              <a:t>que corresponde básicamente a los gastos destinado al pago de las obligaciones devengadas al 31 de diciembre de 2018 (deuda flotante), salvo la Dirección de Compras y Contratación Públicas, el resto de los Servicios no registran a la fecha los Decretos modificatorios respectivos.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En cuanto a los Programas, el 76,1% del presupuesto vigente, se concentra en el </a:t>
            </a:r>
            <a:r>
              <a:rPr lang="es-CL" sz="1400" b="1" dirty="0"/>
              <a:t>Servicio de Impuestos Internos</a:t>
            </a:r>
            <a:r>
              <a:rPr lang="es-CL" sz="1400" dirty="0"/>
              <a:t> (37,1%), </a:t>
            </a:r>
            <a:r>
              <a:rPr lang="es-CL" sz="1400" b="1" dirty="0"/>
              <a:t>Servicio Nacional de Aduanas </a:t>
            </a:r>
            <a:r>
              <a:rPr lang="es-CL" sz="1400" dirty="0"/>
              <a:t>(13,7%), el </a:t>
            </a:r>
            <a:r>
              <a:rPr lang="es-CL" sz="1400" b="1" dirty="0"/>
              <a:t>Servicio de Tesorería </a:t>
            </a:r>
            <a:r>
              <a:rPr lang="es-CL" sz="1400" dirty="0"/>
              <a:t>(11,3%) y la </a:t>
            </a:r>
            <a:r>
              <a:rPr lang="es-CL" sz="1400" b="1" dirty="0"/>
              <a:t>Superintendencia de Bancos e Instituciones Financiera </a:t>
            </a:r>
            <a:r>
              <a:rPr lang="es-CL" sz="1400" dirty="0"/>
              <a:t>(14%), manteniendo su participación dentro del presupuesto global al igual que los ejercicios presupuestarios anteriores.  Instituciones que al primer trimestre de 2019 alcanzaron niveles de ejecución de </a:t>
            </a:r>
            <a:r>
              <a:rPr lang="es-CL" sz="1400" b="1" dirty="0"/>
              <a:t>29,6%, 25,6%, 27,9% y 33% </a:t>
            </a:r>
            <a:r>
              <a:rPr lang="es-CL" sz="1400" dirty="0"/>
              <a:t>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La </a:t>
            </a:r>
            <a:r>
              <a:rPr lang="es-CL" sz="1400" b="1" dirty="0"/>
              <a:t>Dirección de Presupuestos  </a:t>
            </a:r>
            <a:r>
              <a:rPr lang="es-CL" sz="1400" dirty="0"/>
              <a:t>presentó el mayor avance con un </a:t>
            </a:r>
            <a:r>
              <a:rPr lang="es-CL" sz="1400" b="1" dirty="0"/>
              <a:t>35,6%</a:t>
            </a:r>
            <a:r>
              <a:rPr lang="es-CL" sz="1400" dirty="0"/>
              <a:t>, seguida de la </a:t>
            </a:r>
            <a:r>
              <a:rPr lang="es-CL" sz="1400" b="1" dirty="0"/>
              <a:t>Dirección Nacional del Servicio Civil</a:t>
            </a:r>
            <a:r>
              <a:rPr lang="es-CL" sz="1400" dirty="0"/>
              <a:t> que registró una erogación de </a:t>
            </a:r>
            <a:r>
              <a:rPr lang="es-CL" sz="1400" b="1" dirty="0"/>
              <a:t>34,7%</a:t>
            </a:r>
            <a:r>
              <a:rPr lang="es-CL" sz="1400" dirty="0"/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Finalmente, el </a:t>
            </a:r>
            <a:r>
              <a:rPr lang="es-CL" sz="1400" b="1" dirty="0"/>
              <a:t>Programa Exportación de Servicios </a:t>
            </a:r>
            <a:r>
              <a:rPr lang="es-CL" sz="1400" dirty="0"/>
              <a:t>es el que presentó la erogación menor con un</a:t>
            </a:r>
            <a:r>
              <a:rPr lang="es-CL" sz="1400" b="1" dirty="0"/>
              <a:t> 0,3%</a:t>
            </a:r>
            <a:r>
              <a:rPr lang="es-CL" sz="1400" dirty="0"/>
              <a:t>, debido al  nulo nivel de ejecución en las transferencias corrientes, las que representan el 90,4% de los recursos contemplado en el programa.</a:t>
            </a:r>
            <a:endParaRPr lang="es-CL" sz="14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</p:spTree>
    <p:extLst>
      <p:ext uri="{BB962C8B-B14F-4D97-AF65-F5344CB8AC3E}">
        <p14:creationId xmlns:p14="http://schemas.microsoft.com/office/powerpoint/2010/main" val="1782058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E1EE951-F5DD-4305-B778-224BFFEFC7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457218"/>
            <a:ext cx="3960438" cy="2691861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2F2815DF-169E-4B4E-8ADB-FC75A15722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1891" y="1457218"/>
            <a:ext cx="3960437" cy="2691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270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MARZO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FF782F4F-C030-4837-A465-6DF0EEEC8AF1}"/>
              </a:ext>
            </a:extLst>
          </p:cNvPr>
          <p:cNvSpPr txBox="1">
            <a:spLocks/>
          </p:cNvSpPr>
          <p:nvPr/>
        </p:nvSpPr>
        <p:spPr>
          <a:xfrm>
            <a:off x="659600" y="575013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D52F337-9D89-4F22-AACB-1FA1F64665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5419" y="1925803"/>
            <a:ext cx="6253162" cy="359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MARZO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FF782F4F-C030-4837-A465-6DF0EEEC8AF1}"/>
              </a:ext>
            </a:extLst>
          </p:cNvPr>
          <p:cNvSpPr txBox="1">
            <a:spLocks/>
          </p:cNvSpPr>
          <p:nvPr/>
        </p:nvSpPr>
        <p:spPr>
          <a:xfrm>
            <a:off x="611561" y="6126757"/>
            <a:ext cx="8069607" cy="254571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4634942-5F53-42C6-9093-C3A85998F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129" y="1916832"/>
            <a:ext cx="6169742" cy="3576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077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2D6C307-A790-4E6C-AB67-3B139981C49F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C67943C-6F9E-40D8-AC3D-3520221D93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305951"/>
              </p:ext>
            </p:extLst>
          </p:nvPr>
        </p:nvGraphicFramePr>
        <p:xfrm>
          <a:off x="490781" y="1822310"/>
          <a:ext cx="7886701" cy="2053705"/>
        </p:xfrm>
        <a:graphic>
          <a:graphicData uri="http://schemas.openxmlformats.org/drawingml/2006/table">
            <a:tbl>
              <a:tblPr/>
              <a:tblGrid>
                <a:gridCol w="282880">
                  <a:extLst>
                    <a:ext uri="{9D8B030D-6E8A-4147-A177-3AD203B41FA5}">
                      <a16:colId xmlns:a16="http://schemas.microsoft.com/office/drawing/2014/main" val="1446468472"/>
                    </a:ext>
                  </a:extLst>
                </a:gridCol>
                <a:gridCol w="3190889">
                  <a:extLst>
                    <a:ext uri="{9D8B030D-6E8A-4147-A177-3AD203B41FA5}">
                      <a16:colId xmlns:a16="http://schemas.microsoft.com/office/drawing/2014/main" val="1779418363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703556014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1986686141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340609823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3428360687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3551166926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3013267157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982364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806973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511.943.473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512.132.669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189.196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143.524.824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25368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358.732.413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358.702.255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-30.158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92.215.791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343894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67.860.540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67.860.540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14.459.601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70412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130.536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130.536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1.914.244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14966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18.874.855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18.874.855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2.086.482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59428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52.508.127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52.508.127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21316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59624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10.966.332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10.966.332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1.730.406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714873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201.306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201.306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56156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2.799.900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2.885.725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85.825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12.111.754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96762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322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RESUMEN POR CAPÍTULOS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DD0397D6-1638-44E5-BB49-A6BA55D446B3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68C32BD0-8B15-4EF2-9257-B18B6F38549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640C083-E985-4EF1-BDB2-17DDC2D43E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099680"/>
              </p:ext>
            </p:extLst>
          </p:nvPr>
        </p:nvGraphicFramePr>
        <p:xfrm>
          <a:off x="495344" y="1822310"/>
          <a:ext cx="7886698" cy="3560497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2452643527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2058685800"/>
                    </a:ext>
                  </a:extLst>
                </a:gridCol>
                <a:gridCol w="3084673">
                  <a:extLst>
                    <a:ext uri="{9D8B030D-6E8A-4147-A177-3AD203B41FA5}">
                      <a16:colId xmlns:a16="http://schemas.microsoft.com/office/drawing/2014/main" val="1424320587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487566630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713510867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709414428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123713074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3148739101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766492416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6927082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382055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33.902.825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33.906.348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5.123.575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971204"/>
                  </a:ext>
                </a:extLst>
              </a:tr>
              <a:tr h="19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9.384.230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9.384.230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1.698.935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723697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Administradora de los Tribunales Tributarios y Aduaneros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9.411.312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9.414.835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2.136.113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274487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Comercio Exterior (SICEX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4.357.153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4.357.153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942.044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21124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6.070.110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6.070.110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332.438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402064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4.680.020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4.680.020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14.045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222398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Presupuestos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20.329.385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20.432.756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103.371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6.210.782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019527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Presupuestos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15.192.115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15.272.954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80.839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5.438.427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985739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Gestión Financiera del Estado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5.137.270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5.159.802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22.532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772.355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66219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Impuestos Internos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189.900.684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189.900.684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56.204.928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625444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Aduanas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70.376.283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70.376.283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18.015.185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165762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Tesorerías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58.017.396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58.017.396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16.184.929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309117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Compras y Contratación Pública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9.319.191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9.401.493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82.302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1.953.659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841618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Bancos e Instituciones Financieras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71.488.802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71.488.802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23.626.456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711879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del Servicio Civil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11.882.179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11.882.179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4.126.886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926278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Análisis Financiero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3.726.084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3.726.084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950.732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61777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Casinos de Juego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4.013.681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4.013.681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1.323.371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042172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Defensa del Estado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21.506.304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21.506.304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5.216.596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680888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18.459.629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18.459.629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4.587.725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1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01: SECRETARÍA Y ADMINISTRACIÓN GENERAL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1DC5D53-1C9D-4BF9-87DC-D543F32F557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949D303E-6BFB-4F82-92BB-5268593EEE12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0477AE9-690B-4EF6-82A7-5A032A2F39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405090"/>
              </p:ext>
            </p:extLst>
          </p:nvPr>
        </p:nvGraphicFramePr>
        <p:xfrm>
          <a:off x="459895" y="1699123"/>
          <a:ext cx="7886699" cy="2358071"/>
        </p:xfrm>
        <a:graphic>
          <a:graphicData uri="http://schemas.openxmlformats.org/drawingml/2006/table">
            <a:tbl>
              <a:tblPr/>
              <a:tblGrid>
                <a:gridCol w="258326">
                  <a:extLst>
                    <a:ext uri="{9D8B030D-6E8A-4147-A177-3AD203B41FA5}">
                      <a16:colId xmlns:a16="http://schemas.microsoft.com/office/drawing/2014/main" val="4225809768"/>
                    </a:ext>
                  </a:extLst>
                </a:gridCol>
                <a:gridCol w="258326">
                  <a:extLst>
                    <a:ext uri="{9D8B030D-6E8A-4147-A177-3AD203B41FA5}">
                      <a16:colId xmlns:a16="http://schemas.microsoft.com/office/drawing/2014/main" val="3492200782"/>
                    </a:ext>
                  </a:extLst>
                </a:gridCol>
                <a:gridCol w="258326">
                  <a:extLst>
                    <a:ext uri="{9D8B030D-6E8A-4147-A177-3AD203B41FA5}">
                      <a16:colId xmlns:a16="http://schemas.microsoft.com/office/drawing/2014/main" val="624341993"/>
                    </a:ext>
                  </a:extLst>
                </a:gridCol>
                <a:gridCol w="3092166">
                  <a:extLst>
                    <a:ext uri="{9D8B030D-6E8A-4147-A177-3AD203B41FA5}">
                      <a16:colId xmlns:a16="http://schemas.microsoft.com/office/drawing/2014/main" val="2729838585"/>
                    </a:ext>
                  </a:extLst>
                </a:gridCol>
                <a:gridCol w="692314">
                  <a:extLst>
                    <a:ext uri="{9D8B030D-6E8A-4147-A177-3AD203B41FA5}">
                      <a16:colId xmlns:a16="http://schemas.microsoft.com/office/drawing/2014/main" val="1962997599"/>
                    </a:ext>
                  </a:extLst>
                </a:gridCol>
                <a:gridCol w="692314">
                  <a:extLst>
                    <a:ext uri="{9D8B030D-6E8A-4147-A177-3AD203B41FA5}">
                      <a16:colId xmlns:a16="http://schemas.microsoft.com/office/drawing/2014/main" val="2403032746"/>
                    </a:ext>
                  </a:extLst>
                </a:gridCol>
                <a:gridCol w="692314">
                  <a:extLst>
                    <a:ext uri="{9D8B030D-6E8A-4147-A177-3AD203B41FA5}">
                      <a16:colId xmlns:a16="http://schemas.microsoft.com/office/drawing/2014/main" val="3338198906"/>
                    </a:ext>
                  </a:extLst>
                </a:gridCol>
                <a:gridCol w="692314">
                  <a:extLst>
                    <a:ext uri="{9D8B030D-6E8A-4147-A177-3AD203B41FA5}">
                      <a16:colId xmlns:a16="http://schemas.microsoft.com/office/drawing/2014/main" val="902793262"/>
                    </a:ext>
                  </a:extLst>
                </a:gridCol>
                <a:gridCol w="630316">
                  <a:extLst>
                    <a:ext uri="{9D8B030D-6E8A-4147-A177-3AD203B41FA5}">
                      <a16:colId xmlns:a16="http://schemas.microsoft.com/office/drawing/2014/main" val="735453532"/>
                    </a:ext>
                  </a:extLst>
                </a:gridCol>
                <a:gridCol w="619983">
                  <a:extLst>
                    <a:ext uri="{9D8B030D-6E8A-4147-A177-3AD203B41FA5}">
                      <a16:colId xmlns:a16="http://schemas.microsoft.com/office/drawing/2014/main" val="898186470"/>
                    </a:ext>
                  </a:extLst>
                </a:gridCol>
              </a:tblGrid>
              <a:tr h="1240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52" marR="7752" marT="7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52" marR="7752" marT="7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167858"/>
                  </a:ext>
                </a:extLst>
              </a:tr>
              <a:tr h="379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02803"/>
                  </a:ext>
                </a:extLst>
              </a:tr>
              <a:tr h="1627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9.384.230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9.384.230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1.698.935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135663"/>
                  </a:ext>
                </a:extLst>
              </a:tr>
              <a:tr h="43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6.219.109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6.216.116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-2.993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1.398.502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41870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2.393.653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2.393.653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239.372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811317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674.934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674.934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57.821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089379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25.750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051059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Superior de la Hípica Nacional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25.750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601218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534.950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534.950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236465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- RREE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534.950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534.950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193368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36.984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36.984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32.071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289491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de Acción Financiera de Sudamérica contra el Lavado de Activos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36.984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36.984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32.071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596821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96.534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96.534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3.240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939509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34.948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34.948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293291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61.586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61.586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3.240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208201"/>
                  </a:ext>
                </a:extLst>
              </a:tr>
              <a:tr h="124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2.993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2.993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127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4249</TotalTime>
  <Words>4986</Words>
  <Application>Microsoft Office PowerPoint</Application>
  <PresentationFormat>Presentación en pantalla (4:3)</PresentationFormat>
  <Paragraphs>2681</Paragraphs>
  <Slides>25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2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MARZO DE 2019 PARTIDA 08: MINISTERIO DE HACIENDA</vt:lpstr>
      <vt:lpstr>EJECUCIÓN ACUMULADA DE GASTOS A MARZO DE 2019  PARTIDA 08 MINISTERIO DE HACIENDA</vt:lpstr>
      <vt:lpstr>EJECUCIÓN ACUMULADA DE GASTOS A MARZO DE 2019  PARTIDA 08 MINISTERIO DE HACIENDA</vt:lpstr>
      <vt:lpstr>EJECUCIÓN ACUMULADA DE GASTOS A MARZO DE 2019  PARTIDA 08 MINISTERIO DE HACIENDA</vt:lpstr>
      <vt:lpstr>Presentación de PowerPoint</vt:lpstr>
      <vt:lpstr>Presentación de PowerPoint</vt:lpstr>
      <vt:lpstr>EJECUCIÓN ACUMULADA DE GASTOS A MARZO DE 2019  PARTIDA 08 MINISTERIO DE HACIENDA</vt:lpstr>
      <vt:lpstr>EJECUCIÓN ACUMULADA DE GASTOS A MARZO DE 2019  PARTIDA 08 RESUMEN POR CAPÍTULOS</vt:lpstr>
      <vt:lpstr>EJECUCIÓN ACUMULADA DE GASTOS A MARZO DE 2019  PARTIDA 08. CAPÍTULO 01. PROGRAMA 01: SECRETARÍA Y ADMINISTRACIÓN GENERAL</vt:lpstr>
      <vt:lpstr>EJECUCIÓN ACUMULADA DE GASTOS A MARZO DE 2019  PARTIDA 08. CAPÍTULO 01. PROGRAMA 06: UNIDAD ADMINISTRADORA DE LOS TRIBUNALES TRIBUTARIOS Y ADUANERO</vt:lpstr>
      <vt:lpstr>EJECUCIÓN ACUMULADA DE GASTOS A MARZO DE 2019  PARTIDA 08. CAPÍTULO 01. PROGRAMA 07: SISTEMA INTEGRADO DE COMERCIO EXTERIOR (SICEX)</vt:lpstr>
      <vt:lpstr>EJECUCIÓN ACUMULADA DE GASTOS A MARZO DE 2019  PARTIDA 08. CAPÍTULO 01. PROGRAMA 08: PROGRAMA DE MODERNIZACIÓN SECTOR PÚBLICO</vt:lpstr>
      <vt:lpstr>EJECUCIÓN ACUMULADA DE GASTOS A MARZO DE 2019  PARTIDA 08. CAPÍTULO 01. PROGRAMA 09: PROGRAMA EXPORTACIÓN DE SERVICIOS</vt:lpstr>
      <vt:lpstr>EJECUCIÓN ACUMULADA DE GASTOS A MARZO DE 2019  PARTIDA 08. CAPÍTULO 02. PROGRAMA 01: DIRECCIÓN DE PRESUPUESTOS</vt:lpstr>
      <vt:lpstr>EJECUCIÓN ACUMULADA DE GASTOS A MARZO DE 2019  PARTIDA 08. CAPÍTULO 02. PROGRAMA 02: SISTEMA DE GESTIÓN FINANCIERA DEL ESTADO</vt:lpstr>
      <vt:lpstr>EJECUCIÓN ACUMULADA DE GASTOS A MARZO DE 2019  PARTIDA 08. CAPÍTULO 03. PROGRAMA 01: SERVICIO DE IMPUESTOS INTERNOS</vt:lpstr>
      <vt:lpstr>EJECUCIÓN ACUMULADA DE GASTOS A MARZO DE 2019  PARTIDA 08. CAPÍTULO 04. PROGRAMA 01: SERVICIO NACIONAL DE ADUANAS</vt:lpstr>
      <vt:lpstr>EJECUCIÓN ACUMULADA DE GASTOS A MARZO DE 2019  PARTIDA 08. CAPÍTULO 05. PROGRAMA 01: SERVICIO DE TESORERÍAS</vt:lpstr>
      <vt:lpstr>EJECUCIÓN ACUMULADA DE GASTOS A MARZO DE 2019  PARTIDA 08. CAPÍTULO 07. PROGRAMA 01: DIRECCIÓN DE COMPRAS Y CONTRATACIÓN PÚBLICA</vt:lpstr>
      <vt:lpstr>EJECUCIÓN ACUMULADA DE GASTOS A MARZO DE 2019  PARTIDA 08. CAPÍTULO 11. PROGRAMA 01: SUPERINTENDENCIA DE BANCOS E INSTITUCIONES FINANCIERAS</vt:lpstr>
      <vt:lpstr>EJECUCIÓN ACUMULADA DE GASTOS A MARZO DE 2019  PARTIDA 08. CAPÍTULO 15. PROGRAMA 01: DIRECCIÓN NACIONAL DEL SERVICIO CIVIL</vt:lpstr>
      <vt:lpstr>EJECUCIÓN ACUMULADA DE GASTOS A MARZO DE 2019  PARTIDA 08. CAPÍTULO 16. PROGRAMA 01: UNIDAD DE ANÁLISIS FINANCIERO</vt:lpstr>
      <vt:lpstr>EJECUCIÓN ACUMULADA DE GASTOS A MARZO DE 2019  PARTIDA 08. CAPÍTULO 17. PROGRAMA 01: SUPERINTENDENCIA DE CASINOS DE JUEGO</vt:lpstr>
      <vt:lpstr>EJECUCIÓN ACUMULADA DE GASTOS A MARZO DE 2019  PARTIDA 08. CAPÍTULO 30. PROGRAMA 01: CONSEJO DE DEFENSA DEL ESTADO</vt:lpstr>
      <vt:lpstr>EJECUCIÓN ACUMULADA DE GASTOS A MARZO DE 2019  PARTIDA 08. CAPÍTULO 31. PROGRAMA 01: COMISIÓN PARA EL MERCADO FINANCIERO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352</cp:revision>
  <cp:lastPrinted>2018-09-06T17:37:29Z</cp:lastPrinted>
  <dcterms:created xsi:type="dcterms:W3CDTF">2016-06-23T13:38:47Z</dcterms:created>
  <dcterms:modified xsi:type="dcterms:W3CDTF">2019-07-18T18:29:17Z</dcterms:modified>
</cp:coreProperties>
</file>