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3"/>
  </p:notesMasterIdLst>
  <p:handoutMasterIdLst>
    <p:handoutMasterId r:id="rId34"/>
  </p:handoutMasterIdLst>
  <p:sldIdLst>
    <p:sldId id="256" r:id="rId3"/>
    <p:sldId id="315" r:id="rId4"/>
    <p:sldId id="316" r:id="rId5"/>
    <p:sldId id="314" r:id="rId6"/>
    <p:sldId id="313" r:id="rId7"/>
    <p:sldId id="300" r:id="rId8"/>
    <p:sldId id="264" r:id="rId9"/>
    <p:sldId id="263" r:id="rId10"/>
    <p:sldId id="265" r:id="rId11"/>
    <p:sldId id="267" r:id="rId12"/>
    <p:sldId id="268" r:id="rId13"/>
    <p:sldId id="269" r:id="rId14"/>
    <p:sldId id="271" r:id="rId15"/>
    <p:sldId id="273" r:id="rId16"/>
    <p:sldId id="303" r:id="rId17"/>
    <p:sldId id="274" r:id="rId18"/>
    <p:sldId id="275" r:id="rId19"/>
    <p:sldId id="309" r:id="rId20"/>
    <p:sldId id="310" r:id="rId21"/>
    <p:sldId id="276" r:id="rId22"/>
    <p:sldId id="304" r:id="rId23"/>
    <p:sldId id="277" r:id="rId24"/>
    <p:sldId id="278" r:id="rId25"/>
    <p:sldId id="305" r:id="rId26"/>
    <p:sldId id="272" r:id="rId27"/>
    <p:sldId id="280" r:id="rId28"/>
    <p:sldId id="281" r:id="rId29"/>
    <p:sldId id="282" r:id="rId30"/>
    <p:sldId id="302" r:id="rId31"/>
    <p:sldId id="306" r:id="rId3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% Ejecución Mensual 2017- 2018 - 2019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07'!$C$29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'Partida 07'!$D$29:$O$29</c:f>
              <c:numCache>
                <c:formatCode>0.0%</c:formatCode>
                <c:ptCount val="12"/>
                <c:pt idx="0">
                  <c:v>1.5761892599429169E-2</c:v>
                </c:pt>
                <c:pt idx="1">
                  <c:v>1.8842040265903099E-2</c:v>
                </c:pt>
                <c:pt idx="2">
                  <c:v>4.5115084853271453E-2</c:v>
                </c:pt>
                <c:pt idx="3">
                  <c:v>5.7038232167340087E-2</c:v>
                </c:pt>
                <c:pt idx="4">
                  <c:v>8.0589208035544868E-2</c:v>
                </c:pt>
                <c:pt idx="5">
                  <c:v>0.18140328600014641</c:v>
                </c:pt>
                <c:pt idx="6">
                  <c:v>3.6553141861631645E-2</c:v>
                </c:pt>
                <c:pt idx="7">
                  <c:v>4.5421537490410571E-2</c:v>
                </c:pt>
                <c:pt idx="8">
                  <c:v>0.13265330806068348</c:v>
                </c:pt>
                <c:pt idx="9">
                  <c:v>4.6521631274637744E-2</c:v>
                </c:pt>
                <c:pt idx="10">
                  <c:v>7.0491837790479142E-2</c:v>
                </c:pt>
                <c:pt idx="11">
                  <c:v>0.2728243368579063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CB-4A24-97C7-A0963CBE218A}"/>
            </c:ext>
          </c:extLst>
        </c:ser>
        <c:ser>
          <c:idx val="0"/>
          <c:order val="1"/>
          <c:tx>
            <c:strRef>
              <c:f>'Partida 07'!$C$30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07'!$D$30:$O$30</c:f>
              <c:numCache>
                <c:formatCode>0.0%</c:formatCode>
                <c:ptCount val="12"/>
                <c:pt idx="0">
                  <c:v>1.7368658037634373E-2</c:v>
                </c:pt>
                <c:pt idx="1">
                  <c:v>0.10647367903545614</c:v>
                </c:pt>
                <c:pt idx="2">
                  <c:v>5.9254018110409562E-2</c:v>
                </c:pt>
                <c:pt idx="3">
                  <c:v>3.3082092549199221E-2</c:v>
                </c:pt>
                <c:pt idx="4">
                  <c:v>3.5207529596278118E-2</c:v>
                </c:pt>
                <c:pt idx="5">
                  <c:v>8.5634191879720267E-2</c:v>
                </c:pt>
                <c:pt idx="6">
                  <c:v>6.9974308243993699E-2</c:v>
                </c:pt>
                <c:pt idx="7">
                  <c:v>8.1589253078578727E-2</c:v>
                </c:pt>
                <c:pt idx="8">
                  <c:v>5.3660191344413813E-2</c:v>
                </c:pt>
                <c:pt idx="9">
                  <c:v>4.4309980321952665E-2</c:v>
                </c:pt>
                <c:pt idx="10">
                  <c:v>4.2190526668830795E-2</c:v>
                </c:pt>
                <c:pt idx="11">
                  <c:v>0.27945923536695166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CB-4A24-97C7-A0963CBE218A}"/>
            </c:ext>
          </c:extLst>
        </c:ser>
        <c:ser>
          <c:idx val="1"/>
          <c:order val="2"/>
          <c:tx>
            <c:strRef>
              <c:f>'Partida 07'!$C$31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07'!$D$31:$F$31</c:f>
              <c:numCache>
                <c:formatCode>0.0%</c:formatCode>
                <c:ptCount val="3"/>
                <c:pt idx="0">
                  <c:v>1.7686048817839351E-2</c:v>
                </c:pt>
                <c:pt idx="1">
                  <c:v>2.245392398554848E-2</c:v>
                </c:pt>
                <c:pt idx="2">
                  <c:v>0.15681747900600787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CB-4A24-97C7-A0963CBE218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/>
              <a:t>% Ejecución Acumulada  2017 - 2018 - 2019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07'!$C$22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'Partida 07'!$D$22:$O$22</c:f>
              <c:numCache>
                <c:formatCode>0.0%</c:formatCode>
                <c:ptCount val="12"/>
                <c:pt idx="0">
                  <c:v>1.5761892599429169E-2</c:v>
                </c:pt>
                <c:pt idx="1">
                  <c:v>3.4603932865332268E-2</c:v>
                </c:pt>
                <c:pt idx="2">
                  <c:v>7.9712422329236934E-2</c:v>
                </c:pt>
                <c:pt idx="3">
                  <c:v>0.13675065449657703</c:v>
                </c:pt>
                <c:pt idx="4">
                  <c:v>0.21690653736675874</c:v>
                </c:pt>
                <c:pt idx="5">
                  <c:v>0.3972793057013293</c:v>
                </c:pt>
                <c:pt idx="6">
                  <c:v>0.43382019147367701</c:v>
                </c:pt>
                <c:pt idx="7">
                  <c:v>0.47905376055019966</c:v>
                </c:pt>
                <c:pt idx="8">
                  <c:v>0.61170706861088309</c:v>
                </c:pt>
                <c:pt idx="9">
                  <c:v>0.65106196720523379</c:v>
                </c:pt>
                <c:pt idx="10">
                  <c:v>0.72243422219575593</c:v>
                </c:pt>
                <c:pt idx="11">
                  <c:v>0.95252147924692387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FCB-4131-AABC-32F3D2FFFE85}"/>
            </c:ext>
          </c:extLst>
        </c:ser>
        <c:ser>
          <c:idx val="0"/>
          <c:order val="1"/>
          <c:tx>
            <c:strRef>
              <c:f>'Partida 07'!$C$23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07'!$D$23:$O$23</c:f>
              <c:numCache>
                <c:formatCode>0.0%</c:formatCode>
                <c:ptCount val="12"/>
                <c:pt idx="0">
                  <c:v>1.7368658037634373E-2</c:v>
                </c:pt>
                <c:pt idx="1">
                  <c:v>0.12384233707309052</c:v>
                </c:pt>
                <c:pt idx="2">
                  <c:v>0.18300671503413626</c:v>
                </c:pt>
                <c:pt idx="3">
                  <c:v>0.21126977709651512</c:v>
                </c:pt>
                <c:pt idx="4">
                  <c:v>0.24595503334921318</c:v>
                </c:pt>
                <c:pt idx="5">
                  <c:v>0.33103645532626963</c:v>
                </c:pt>
                <c:pt idx="6">
                  <c:v>0.40232997719460029</c:v>
                </c:pt>
                <c:pt idx="7">
                  <c:v>0.48381188187106128</c:v>
                </c:pt>
                <c:pt idx="8">
                  <c:v>0.53747207321547508</c:v>
                </c:pt>
                <c:pt idx="9">
                  <c:v>0.58177864106184618</c:v>
                </c:pt>
                <c:pt idx="10">
                  <c:v>0.62396628269766663</c:v>
                </c:pt>
                <c:pt idx="11">
                  <c:v>0.88754822807363032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FCB-4131-AABC-32F3D2FFFE85}"/>
            </c:ext>
          </c:extLst>
        </c:ser>
        <c:ser>
          <c:idx val="1"/>
          <c:order val="2"/>
          <c:tx>
            <c:strRef>
              <c:f>'Partida 07'!$C$24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4FCB-4131-AABC-32F3D2FFFE85}"/>
              </c:ext>
            </c:extLst>
          </c:dPt>
          <c:dLbls>
            <c:dLbl>
              <c:idx val="0"/>
              <c:layout>
                <c:manualLayout>
                  <c:x val="-6.9987326350561319E-2"/>
                  <c:y val="-4.0871021590917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FCB-4131-AABC-32F3D2FFFE85}"/>
                </c:ext>
              </c:extLst>
            </c:dLbl>
            <c:dLbl>
              <c:idx val="1"/>
              <c:layout>
                <c:manualLayout>
                  <c:x val="-3.7383177570093497E-2"/>
                  <c:y val="-8.74890397588774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FCB-4131-AABC-32F3D2FFFE85}"/>
                </c:ext>
              </c:extLst>
            </c:dLbl>
            <c:dLbl>
              <c:idx val="2"/>
              <c:layout>
                <c:manualLayout>
                  <c:x val="-1.4537902388369679E-2"/>
                  <c:y val="-5.94925470360367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FCB-4131-AABC-32F3D2FFFE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07'!$D$24:$F$24</c:f>
              <c:numCache>
                <c:formatCode>0.0%</c:formatCode>
                <c:ptCount val="3"/>
                <c:pt idx="0">
                  <c:v>1.7686048817839351E-2</c:v>
                </c:pt>
                <c:pt idx="1">
                  <c:v>4.0139972803387831E-2</c:v>
                </c:pt>
                <c:pt idx="2">
                  <c:v>0.19692216950731464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FCB-4131-AABC-32F3D2FFFE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03-06-2019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03-06-2019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03-06-2019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1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07: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mayo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51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 PROGRAMA FONDO DE INNOVACIÓN PARA LA COMPETITIVIDAD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7896A16-57B9-45C3-B69F-E6C553700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B898DC5-4B5F-4C76-8AA5-A50B4081F1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664860"/>
              </p:ext>
            </p:extLst>
          </p:nvPr>
        </p:nvGraphicFramePr>
        <p:xfrm>
          <a:off x="528176" y="1918109"/>
          <a:ext cx="7886701" cy="3931103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16207210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48682483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05137510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27980657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1096246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6469173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03331901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2489332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67450432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44732999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90275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79833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134.502.898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134.427.956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-74.942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155.579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2394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529.980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455.038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-74.942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6606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344.872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344.872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4811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133.628.046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133.628.046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8005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1.091.800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8190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1.091.800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3579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132.512.923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132.512.923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6062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Comité Innova Chile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3.435.061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3.435.061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7583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Comité Innova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19.603.364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19.603.364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9712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19.975.609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19.975.609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8450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Sensibilización del país sobre Innovación - CONICYT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640.263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2501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3.901.137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0072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CONICYT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45.558.816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45.558.816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5101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Subs. de Agricultura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2.820.761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2.820.761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5633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CONICYT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1.505.443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1.505.443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5232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de Innovación - Instituto Nacional de Estadísticas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458.350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1207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6.652.768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6.652.768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3480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Impulso I+D - CONICYT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1.066.812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1.066.812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1525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CORFO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4.324.916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4.324.916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7265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CORFO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7.007.052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7.007.052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2359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Tecnológicos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10.531.134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10.531.134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7274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Comité Innova Chile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855.642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855.642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3416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- CORFO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1.766.871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1.766.871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5362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CORFO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2.408.924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2.408.924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4575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1310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034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08: SECRETARÍA EJECUTIVA CONSEJO NACIONAL DE INNOVACIÓN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FE71F0AE-CF78-43E0-9D51-6A8D7D215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E8D89A9-8280-41B4-BC34-C0B551547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856879"/>
              </p:ext>
            </p:extLst>
          </p:nvPr>
        </p:nvGraphicFramePr>
        <p:xfrm>
          <a:off x="628649" y="1941976"/>
          <a:ext cx="7886701" cy="94457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7278705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86079100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51024628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89444411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1149879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21216761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3731621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5813656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68785585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49365895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42449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35110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958.044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958.044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154.855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5868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662.195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662.195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222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914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11: PROGRAMA INICIATIVA CIENTÍFICA MILLENIUM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8C593EF6-5B45-4299-AFF6-62A420145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0A6332F-F792-4B4D-B31D-BC97F3CBD7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54601"/>
              </p:ext>
            </p:extLst>
          </p:nvPr>
        </p:nvGraphicFramePr>
        <p:xfrm>
          <a:off x="502358" y="1955862"/>
          <a:ext cx="7886701" cy="1334123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8910842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64101718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66285695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18191077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4904914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9859834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215402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3950953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12366738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38399889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69295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80225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12.384.950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12.384.950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152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397.727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397.727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4877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159.732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1103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11.827.491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11.827.491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7231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11.827.491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11.827.491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3123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</a:t>
                      </a:r>
                      <a:r>
                        <a:rPr lang="es-CL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Millenium</a:t>
                      </a:r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11.827.491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11.827.491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943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02. PROGRAMA 01: SERVICIO NACIONAL DEL CONSUMIDOR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8188822-E101-4A1B-8DDC-2B3180450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71BDEF3-01A2-4CC5-A454-A221AE63BC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836967"/>
              </p:ext>
            </p:extLst>
          </p:nvPr>
        </p:nvGraphicFramePr>
        <p:xfrm>
          <a:off x="628649" y="1772816"/>
          <a:ext cx="7886701" cy="2762462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57635910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46053531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6411109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97072484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8124714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78420071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9336673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30168146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07457491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890899062"/>
                    </a:ext>
                  </a:extLst>
                </a:gridCol>
              </a:tblGrid>
              <a:tr h="633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78967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7942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11.138.757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11.138.757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3.700.877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3600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7.019.809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7.019.809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1.994.153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2168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2.771.037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2.771.037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9300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8253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9709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116.610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3896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7662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Aplicación Ley N°19.955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884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803.489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803.489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1129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Educación Financiera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545.989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545.989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7620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8740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43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9785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4863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97.480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8724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1.141.886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7563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1.141.886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697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01: SUBSECRETARÍA DE PESCA Y ACUICULTURA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0FFDB30E-1F9A-4E51-88F6-6CF9E3EB0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9E617E0-7701-470C-A7C0-2AC436BD64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379691"/>
              </p:ext>
            </p:extLst>
          </p:nvPr>
        </p:nvGraphicFramePr>
        <p:xfrm>
          <a:off x="492078" y="1772816"/>
          <a:ext cx="7886701" cy="263755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22548929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06374715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2159115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68422341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1179470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2805517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9524862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1231812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85790566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60900484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24142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12819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41.002.710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41.002.710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7.367.394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2488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5.836.035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5.836.035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1186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2.711.014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2.711.014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414.533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9887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27.749.457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27.749.457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5.458.163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8077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1.328.158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1.328.158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463.519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3626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 Actividades Pesca Artesanal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7682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Operacional Plataforma Científica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1.310.053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1.310.053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8988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23.201.830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23.201.830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4.313.807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1942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Administración Pesquero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5.236.115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5.236.115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5224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Economia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17.965.715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17.965.715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4.063.807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4003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3.219.469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3.219.469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680.837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3112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Investigación Pesquera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3.119.021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3.119.021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223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Comités Científicos Técnicos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100.448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635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4.706.204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4.706.204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4692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4.620.392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4.620.392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786782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096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02: FONDO DE ADMINISTRACIÓN PESQUERO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969FF854-B5E5-4C15-9898-ACF42227C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C5EE3EE-D1EB-4D30-AAE5-D33B120360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479797"/>
              </p:ext>
            </p:extLst>
          </p:nvPr>
        </p:nvGraphicFramePr>
        <p:xfrm>
          <a:off x="500062" y="1835437"/>
          <a:ext cx="7886701" cy="158785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50057447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85333204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70008614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54939749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901664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8269130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3728039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2136458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07687412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81516579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73312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00894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10.363.833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10.363.833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1.422.564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450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323.405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5663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94.530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615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9.945.898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9.945.898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1.331.844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8157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9.945.898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9.945.898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1.331.844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985445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Art. 173 del Decreto N° 430, de 1992, Ministerio de Economía, Fomento y Turismo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9.104.594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9.104.594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1.315.721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207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Repoblamiento de Algas Art.12 Ley N° 20.925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841.304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683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079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5640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04. PROGRAMA 01: SERVICIO NACIONAL DE PESCA Y ACUICULTURA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55C5D257-0F3A-4436-B3EB-987B02F22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52C63C6-FC85-4D43-B1E5-FF9184CFD0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536771"/>
              </p:ext>
            </p:extLst>
          </p:nvPr>
        </p:nvGraphicFramePr>
        <p:xfrm>
          <a:off x="496662" y="2033256"/>
          <a:ext cx="7886701" cy="318866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61226298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94754718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20487944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901141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4787768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7635230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719017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4134089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27621181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03348243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74333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17614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33.257.358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33.846.634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589.276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7.110.257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2266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20.440.744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20.389.104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-51.640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5.411.208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0684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6.948.919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6.948.919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943.918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2413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275.494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275.484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8601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9762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275.484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275.484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2884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7365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3893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 SICEX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4725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380.941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380.941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83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2169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1837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1376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9794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292.741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292.741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1000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5.249.844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5.249.844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387.818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3212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5.249.844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5.249.844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387.818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155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la Pesca Artesanal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5.249.844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5.249.844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387.818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1032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01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524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6131DD8-B003-46A5-893B-1E7242CCD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C188FF0-D16A-4A96-A320-2F07665313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260390"/>
              </p:ext>
            </p:extLst>
          </p:nvPr>
        </p:nvGraphicFramePr>
        <p:xfrm>
          <a:off x="628649" y="1872520"/>
          <a:ext cx="7886701" cy="421654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41590729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78494575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52831151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6748733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8366538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8346301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948626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4359057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93137245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098129928"/>
                    </a:ext>
                  </a:extLst>
                </a:gridCol>
              </a:tblGrid>
              <a:tr h="1221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616389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90871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842.180.833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842.180.833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182.547.224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8811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25.357.495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25.357.495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6.837.984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3884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11.298.207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11.298.207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2.063.499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8437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423.660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4236600,0%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4236600,0%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5083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423.660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4236600,0%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4236600,0%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079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219.167.310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219.167.310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31.684.826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537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90.991.219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90.991.219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5.890.550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6589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1.377.290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1.377.290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2590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Inversiones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193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para la Competitividad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2.213.600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2.213.600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9152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Territorial y de Redes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1.554.120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9329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Colaboración (Lota)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6561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Fomento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2.844.551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2.844.551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2694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Productivo Agropecuario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4.389.246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4.389.246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203.858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7365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Estratégicos de Desarrollo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4.563.582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4.563.582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373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363.259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363.259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363.259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907173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634.999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634.999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634.999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2237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Corporaciones Regionales de Desarrollo Productivo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6778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Intereses Créditos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4.733.672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4.733.672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3018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Emprendimiento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27.566.659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27.566.659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1.311.535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4580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 Tecnológica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36.978.674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36.978.674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2.082.415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4859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Competitividad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1.856.323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1.856.323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239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Industrias Creativas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7977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35.677.522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35.677.522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7.087.532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3392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SERCOTEC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32.168.957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32.168.957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4.337.532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3225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3.118.559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3.118.559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5991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97.486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4513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Minería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839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145B007-4AC7-4B2C-8956-96836DBEB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33A6FDE-B60C-4624-9678-474CD4566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870949"/>
              </p:ext>
            </p:extLst>
          </p:nvPr>
        </p:nvGraphicFramePr>
        <p:xfrm>
          <a:off x="557673" y="1838142"/>
          <a:ext cx="7886701" cy="427606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34561169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21606072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83239589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69677493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7336205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2218572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6010747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9035247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87586629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714018122"/>
                    </a:ext>
                  </a:extLst>
                </a:gridCol>
              </a:tblGrid>
              <a:tr h="1221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25374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8475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90.869.682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90.869.682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18.093.569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2461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Fondo Cobertura de Riesgos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62.729.430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62.729.430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15.025.979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0530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Primas Comité Seguros del Agro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6.229.923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6.229.923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442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Agencia de Fomento de la Producción Sustentable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615.139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615.139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3256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Sistema de Empresas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1.816.782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1.816.782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355.626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2707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de la Industria de Energía Solar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699.596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6551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Innovación en el Sector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1.450.654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1.450.654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9298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Antofagasta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4.019.966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4.019.966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1.175.575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0748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Biobío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6.021.919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6.021.919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6439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Los Ríos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4.172.585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4.172.585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268.596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8364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Financiamiento y Derecho Educacional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614.082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614.082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2793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Industrias Inteligentes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938.777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938.777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128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y Fomento Indígena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1.560.829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1.560.829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333.195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702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1.614.010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1.614.010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7212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1.614.010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1.614.010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3896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5130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770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27.094.524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27.094.524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2.418.647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0892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10.390.401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10.390.401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2.418.647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6781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16.704.123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16.704.123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9597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5198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6308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112740,0%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112740,0%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9589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1.721.159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1.721.159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164.660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1048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7168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6555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1021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699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1.397.395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140.555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667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385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3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09A896E-0858-447F-9EBF-654963D40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F8F93C5-FEAA-49CE-9B98-BF7BE65665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392543"/>
              </p:ext>
            </p:extLst>
          </p:nvPr>
        </p:nvGraphicFramePr>
        <p:xfrm>
          <a:off x="628649" y="1845770"/>
          <a:ext cx="7886701" cy="299137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79163863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81228367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4248734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88674854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22158229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951833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9640198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3686462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039244249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78898668"/>
                    </a:ext>
                  </a:extLst>
                </a:gridCol>
              </a:tblGrid>
              <a:tr h="1221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014148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18909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403.111.546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403.111.546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91.069.554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69014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284.493.118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284.493.118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85.379.236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57897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118.618.428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118.618.428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5.690.318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48473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Concesionaria de Servicios Sanitarios  S.A. (ECONSSA)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22.003.707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22.003.707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5.690.318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80607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S.A.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96.614.721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96.614.721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6026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148.900.217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148.900.217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46.505.248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6347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148.900.217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148.900.217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46.505.248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9635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Postgrado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2.552.307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2.552.307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4596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Refinanciamiento Créditos PYMES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101.475.636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101.475.636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43.939.222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8527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y Sociedades de Inversión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44.872.274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44.872.274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2.566.026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181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3.165.743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3.165.743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1.367.872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5406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2.135.743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2.135.743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1.067.872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5178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2.135.743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2.135.743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1.067.872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5898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6260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5930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2.364.602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2.364.602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9487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2.032.771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2.032.771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3763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331.831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331.831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648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633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propuesta incluida en el proyecto de Ley de Presupuestos contempló un nivel del Gasto de Estado de Operaciones de $611.552 millones, reduciéndose 1,8% ($11.493 millones) respecto de la Ley de Presupuestos 2018 ajustada.  En lo principal, dicha variación es el resultado neto del termino de iniciativas incluidas en la Agenda de Productividad Innovación y Crecimiento (APIC) por un total de $49.887 millones, la inclusión de $13.262 millones en iniciativas asociadas al programa de Gobierno en diversos ámbitos (competitividad, emprendimiento, pesca y turismo, principalmente), un mayor uso para los Fondos de Cobertura - CORFO, y diversas iniciativas que incrementan el gasto tales como los Censos (Agrícola, y Población y Vivienda) y la construcción de dos buques de investigación científica.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Para el año 2019 la Partida presentó un presupuesto aprobado de $1.181.324 millones, de los cuales un 66,2% se destina a transferencias corrientes y adquisición de activos financieros, con una participación de un 32,1% y 34,1% respectivamente, recursos que al primer trimestre de 2019 registraron erogaciones del 10,5% y 22,6% respectivamente sobre el presupuesto vigente.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ejecución del Ministerio del mes de MARZO ascendió a $185.415 millones, es decir, un 15,7% respecto del presupuesto vigente, presentando un gasto inferior en 8,4 puntos porcentuales al registrado a igual período del año 2018, pero superior en 0,5 puntos porcentuales al registrado en 2017. 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</p:spTree>
    <p:extLst>
      <p:ext uri="{BB962C8B-B14F-4D97-AF65-F5344CB8AC3E}">
        <p14:creationId xmlns:p14="http://schemas.microsoft.com/office/powerpoint/2010/main" val="3878022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8DAB41E9-2C40-43F9-BEF9-506ECDA58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4353EB6-20D7-4870-8A73-21B0DE0FC7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641561"/>
              </p:ext>
            </p:extLst>
          </p:nvPr>
        </p:nvGraphicFramePr>
        <p:xfrm>
          <a:off x="513790" y="1844824"/>
          <a:ext cx="7886701" cy="237291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15211722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6618747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1740717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82101939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3361449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807052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857685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4227045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2997365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48747829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302800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45525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40.387.487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40.837.487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10.824.705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4491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34.871.558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35.234.368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7.959.903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1209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4.714.805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4.801.995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830.172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5767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329.728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3297280,0%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3297280,0%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819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329.728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3297280,0%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3297280,0%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3201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7620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5244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6650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7716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801.104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801.104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3391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154.264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154.264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9815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646.840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646.840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2611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1.644.266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0995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1.644.266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330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02: PROGRAMA CENSOS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A2B1E31-ADA3-468A-B5F8-2D69E3636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B775F81-EF6D-4BAE-B91B-3B16773109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504594"/>
              </p:ext>
            </p:extLst>
          </p:nvPr>
        </p:nvGraphicFramePr>
        <p:xfrm>
          <a:off x="513336" y="1838737"/>
          <a:ext cx="7886701" cy="198336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47403033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1051679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67987162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7869896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0443929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1696133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0754809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1126804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90673924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0809785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07618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38162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4.253.024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4.253.024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458.323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5845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691.526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691.526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6667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354.479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354.479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9571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3.142.021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3.142.021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139.399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9920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3.142.021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3.142.021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139.399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0035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 Censo Agropecuario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3.142.021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3.142.021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139.399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8997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64.998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7482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373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4604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4040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491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092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707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08: FISCALÍA NACIONAL ECONÓMICA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F4EB1F70-264F-4553-BD4A-316FB6DD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07E148C-5E88-4E12-A766-7EF794924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632621"/>
              </p:ext>
            </p:extLst>
          </p:nvPr>
        </p:nvGraphicFramePr>
        <p:xfrm>
          <a:off x="500062" y="1831208"/>
          <a:ext cx="7886701" cy="1334123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42654730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70194345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06528725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95396183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268586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78278845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5479434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3890432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79726069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87677633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00327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3114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7.208.103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7.208.103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1.460.298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3157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5.584.397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5.584.397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1.264.532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0573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1.524.274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1.524.274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1112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99.432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2620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568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96.405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123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01: SERVICIO NACIONAL DE TURISMO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9735F2C-AB68-408B-BDD6-DA3D22F48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D393424-B35C-4994-B70A-FBF84D0D8B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156689"/>
              </p:ext>
            </p:extLst>
          </p:nvPr>
        </p:nvGraphicFramePr>
        <p:xfrm>
          <a:off x="454735" y="1844824"/>
          <a:ext cx="7886701" cy="237291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09266839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24603555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65854185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19142638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8084422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3450352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3899238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8473413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041101746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851889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19126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75038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20.293.564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20.293.564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3.111.401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2886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8.582.215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8.582.215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2.085.383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7179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1.866.311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1.866.311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232.339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1939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534.566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8169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534.566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3875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Vacaciones Tercera Edad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5.611.935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5.611.935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9185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Giras de Estudio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2.420.825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2.420.825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8867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Familiar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1.383.740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465.958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0479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428.538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428.538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0665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0473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9649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268.112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4058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8831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175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03: PROGRAMA DE PROMOCIÓN INTERNACIONAL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89ED83A1-EF2A-4A8A-A1FF-356B0F688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CF96043-31EC-4A97-92DA-329545F60C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421072"/>
              </p:ext>
            </p:extLst>
          </p:nvPr>
        </p:nvGraphicFramePr>
        <p:xfrm>
          <a:off x="500062" y="1844824"/>
          <a:ext cx="7886701" cy="1463972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21572394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4861098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88331367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94344536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8003858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4916427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17309898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3646899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24841759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27210211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59717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57840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9.523.614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9.523.614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213.479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5924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790.022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790.022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169.532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189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8.644.572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8.644.572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9915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89.020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0072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5264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53.221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0133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527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9925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16. PROGRAMA 01: SERVICIO DE COOPERACIÓN TÉCNICA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BAEE9349-7142-4AD2-A513-0223530A1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6B31A0B-3FEA-446B-8FC2-287806204D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324263"/>
              </p:ext>
            </p:extLst>
          </p:nvPr>
        </p:nvGraphicFramePr>
        <p:xfrm>
          <a:off x="628649" y="1772816"/>
          <a:ext cx="7886701" cy="315200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43114891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14130006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87708310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405345067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6539038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5814103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0436968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8293706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64053471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90404854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0903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58293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53.793.870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53.793.870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4.864.841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4988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9.089.533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9.089.533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2.389.466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8250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2.286.387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2.286.387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7384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141.347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141.347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530.095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2613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141.347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141.347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9458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3686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41.852.013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41.852.013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1.309.329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4830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41.852.013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41.852.013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1.309.329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2058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Competitividad de la MIPE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14.274.106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14.274.106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333.562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338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Emprendedores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6.117.528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6.117.528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9368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Dirigido a Grupos de Empresas Asociatividad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7.637.929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7.637.929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600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Empresarial en los Territorios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13.822.440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13.822.440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812.410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221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600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451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1241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424.590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424.590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2570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6072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334.510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334.510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9020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249.454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1784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249.454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649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0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19. PROGRAMA 01: COMITÉ INNOVA CHILE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07327966-E8D5-486A-8FA3-E5770309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4384C28-CC4D-46BD-A7B8-9E5C90B4A3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423878"/>
              </p:ext>
            </p:extLst>
          </p:nvPr>
        </p:nvGraphicFramePr>
        <p:xfrm>
          <a:off x="481798" y="1885570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15936243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25179485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8360909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39343414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75901850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1939815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27318716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149391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23967411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85072853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75709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7314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35.466.181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35.466.181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5.358.600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5469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2.372.319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2.372.319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506.802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8778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824.098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824.098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9180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131690,0%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131690,0%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1285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131690,0%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131690,0%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0215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32.269.744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32.269.744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4.767.911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3037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32.269.744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32.269.744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4.767.911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5526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32.269.744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32.269.744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4.767.911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5559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2663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577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21. PROGRAMA 01: AGENCIA DE PROMOCIÓN DE LA INVERSIÓN EXTRANJERA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95C7DBE5-0B5F-46FF-B819-B9E553B64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6792918-6326-4396-BDF5-7329FCFC00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986968"/>
              </p:ext>
            </p:extLst>
          </p:nvPr>
        </p:nvGraphicFramePr>
        <p:xfrm>
          <a:off x="500062" y="1916832"/>
          <a:ext cx="7886701" cy="159382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21073117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99735789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56014106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90833549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5098199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54594382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26279838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51774172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40409154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9750941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886976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3214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4.923.967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4.923.967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976.133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5514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2.878.604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2.878.604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631.195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855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1.439.366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1.439.366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207.511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5920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549.709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549.709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8036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549.709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549.709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0613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Exportaciones - DIRECON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549.709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549.709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7762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310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293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23. PROGRAMA 01: INSTITUTO NACIONAL DE PROPIEDAD INDUSTRIAL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39E20BA-E3C4-40EF-AAD9-540F87F5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CD55F0C-A8DE-4CE7-B10F-0A325798C5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32960"/>
              </p:ext>
            </p:extLst>
          </p:nvPr>
        </p:nvGraphicFramePr>
        <p:xfrm>
          <a:off x="628649" y="1916832"/>
          <a:ext cx="7886702" cy="1333314"/>
        </p:xfrm>
        <a:graphic>
          <a:graphicData uri="http://schemas.openxmlformats.org/drawingml/2006/table">
            <a:tbl>
              <a:tblPr/>
              <a:tblGrid>
                <a:gridCol w="263946">
                  <a:extLst>
                    <a:ext uri="{9D8B030D-6E8A-4147-A177-3AD203B41FA5}">
                      <a16:colId xmlns:a16="http://schemas.microsoft.com/office/drawing/2014/main" val="3255390042"/>
                    </a:ext>
                  </a:extLst>
                </a:gridCol>
                <a:gridCol w="263946">
                  <a:extLst>
                    <a:ext uri="{9D8B030D-6E8A-4147-A177-3AD203B41FA5}">
                      <a16:colId xmlns:a16="http://schemas.microsoft.com/office/drawing/2014/main" val="812153669"/>
                    </a:ext>
                  </a:extLst>
                </a:gridCol>
                <a:gridCol w="263946">
                  <a:extLst>
                    <a:ext uri="{9D8B030D-6E8A-4147-A177-3AD203B41FA5}">
                      <a16:colId xmlns:a16="http://schemas.microsoft.com/office/drawing/2014/main" val="2332392382"/>
                    </a:ext>
                  </a:extLst>
                </a:gridCol>
                <a:gridCol w="2987866">
                  <a:extLst>
                    <a:ext uri="{9D8B030D-6E8A-4147-A177-3AD203B41FA5}">
                      <a16:colId xmlns:a16="http://schemas.microsoft.com/office/drawing/2014/main" val="2853058022"/>
                    </a:ext>
                  </a:extLst>
                </a:gridCol>
                <a:gridCol w="707375">
                  <a:extLst>
                    <a:ext uri="{9D8B030D-6E8A-4147-A177-3AD203B41FA5}">
                      <a16:colId xmlns:a16="http://schemas.microsoft.com/office/drawing/2014/main" val="247628393"/>
                    </a:ext>
                  </a:extLst>
                </a:gridCol>
                <a:gridCol w="707375">
                  <a:extLst>
                    <a:ext uri="{9D8B030D-6E8A-4147-A177-3AD203B41FA5}">
                      <a16:colId xmlns:a16="http://schemas.microsoft.com/office/drawing/2014/main" val="3566571273"/>
                    </a:ext>
                  </a:extLst>
                </a:gridCol>
                <a:gridCol w="707375">
                  <a:extLst>
                    <a:ext uri="{9D8B030D-6E8A-4147-A177-3AD203B41FA5}">
                      <a16:colId xmlns:a16="http://schemas.microsoft.com/office/drawing/2014/main" val="2445412628"/>
                    </a:ext>
                  </a:extLst>
                </a:gridCol>
                <a:gridCol w="707375">
                  <a:extLst>
                    <a:ext uri="{9D8B030D-6E8A-4147-A177-3AD203B41FA5}">
                      <a16:colId xmlns:a16="http://schemas.microsoft.com/office/drawing/2014/main" val="373923776"/>
                    </a:ext>
                  </a:extLst>
                </a:gridCol>
                <a:gridCol w="644028">
                  <a:extLst>
                    <a:ext uri="{9D8B030D-6E8A-4147-A177-3AD203B41FA5}">
                      <a16:colId xmlns:a16="http://schemas.microsoft.com/office/drawing/2014/main" val="1388013226"/>
                    </a:ext>
                  </a:extLst>
                </a:gridCol>
                <a:gridCol w="633470">
                  <a:extLst>
                    <a:ext uri="{9D8B030D-6E8A-4147-A177-3AD203B41FA5}">
                      <a16:colId xmlns:a16="http://schemas.microsoft.com/office/drawing/2014/main" val="1341056405"/>
                    </a:ext>
                  </a:extLst>
                </a:gridCol>
              </a:tblGrid>
              <a:tr h="1266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18" marR="7918" marT="79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8" marR="7918" marT="79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65583"/>
                  </a:ext>
                </a:extLst>
              </a:tr>
              <a:tr h="3880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899631"/>
                  </a:ext>
                </a:extLst>
              </a:tr>
              <a:tr h="1662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6.849.555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6.849.555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1.553.656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59284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5.714.121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5.714.121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1.378.923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710036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1.021.073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1.021.073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174.006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770897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114.361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114.361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603292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32.626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32.626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0775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81.735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81.735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546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24. PROGRAMA 01: SUBSECRETARÍA DE TURISMO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2EBC8CF-72D2-47FE-A899-F3857769A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1C7C576-1AF6-4F1C-886D-7504CAAB0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847453"/>
              </p:ext>
            </p:extLst>
          </p:nvPr>
        </p:nvGraphicFramePr>
        <p:xfrm>
          <a:off x="628649" y="1906014"/>
          <a:ext cx="7886701" cy="224306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82762992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96526195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29369656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86570024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5462376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7794252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3179006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8894194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24575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71647879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65606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46953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5.730.717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5.730.717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792.212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3743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1.151.738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6255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1.434.121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4360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2.961.250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2.961.250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378.500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6135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6667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Rally Dakar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093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378.500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9438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Turístico Sustentable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378.500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2508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9802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5558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1745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0511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Regional de Desarrollo Productivo de la Araucanía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110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Respecto a la ejecución por Programa, las mayores tasas de ejecución del presupuesto vigente corresponde a los </a:t>
            </a:r>
            <a:r>
              <a:rPr lang="pt-BR" sz="1400" dirty="0"/>
              <a:t>Programas </a:t>
            </a:r>
            <a:r>
              <a:rPr lang="es-CL" sz="1400" dirty="0"/>
              <a:t>Servicio</a:t>
            </a:r>
            <a:r>
              <a:rPr lang="pt-BR" sz="1400" dirty="0"/>
              <a:t> Nacional </a:t>
            </a:r>
            <a:r>
              <a:rPr lang="es-CL" sz="1400" dirty="0"/>
              <a:t>del</a:t>
            </a:r>
            <a:r>
              <a:rPr lang="pt-BR" sz="1400" dirty="0"/>
              <a:t> Consumidor e INE </a:t>
            </a:r>
            <a:r>
              <a:rPr lang="es-CL" sz="1400" dirty="0"/>
              <a:t>que registran</a:t>
            </a:r>
            <a:r>
              <a:rPr lang="pt-BR" sz="1400" dirty="0"/>
              <a:t> </a:t>
            </a:r>
            <a:r>
              <a:rPr lang="es-CL" sz="1400" dirty="0"/>
              <a:t>un</a:t>
            </a:r>
            <a:r>
              <a:rPr lang="pt-BR" sz="1400" dirty="0"/>
              <a:t> 33,2% y 26,5% respectivamente; </a:t>
            </a:r>
            <a:r>
              <a:rPr lang="es-CL" sz="1400" dirty="0"/>
              <a:t>seguidos por la Subsecretaría de Economía y Empresas de Menor Tamaño con</a:t>
            </a:r>
            <a:r>
              <a:rPr lang="pt-BR" sz="1400" dirty="0"/>
              <a:t> </a:t>
            </a:r>
            <a:r>
              <a:rPr lang="es-CL" sz="1400" dirty="0"/>
              <a:t>un</a:t>
            </a:r>
            <a:r>
              <a:rPr lang="pt-BR" sz="1400" dirty="0"/>
              <a:t> 26,4%.  La menor </a:t>
            </a:r>
            <a:r>
              <a:rPr lang="es-CL" sz="1400" dirty="0"/>
              <a:t>tasa permanece en el Programa FIC que presenta un gasto de 0,1% a la fecha.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400" dirty="0"/>
              <a:t>A nivel de subtítulo, el mayor gasto se registra en los subtítulos </a:t>
            </a:r>
            <a:r>
              <a:rPr lang="es-CL" sz="1400" b="1" dirty="0"/>
              <a:t>23</a:t>
            </a:r>
            <a:r>
              <a:rPr lang="es-CL" sz="1400" dirty="0"/>
              <a:t> </a:t>
            </a:r>
            <a:r>
              <a:rPr lang="es-CL" sz="1400" b="1" dirty="0"/>
              <a:t>“prestaciones de seguridad social” </a:t>
            </a:r>
            <a:r>
              <a:rPr lang="es-CL" sz="1400" dirty="0"/>
              <a:t>con una ejecución de </a:t>
            </a:r>
            <a:r>
              <a:rPr lang="es-CL" sz="1400" b="1" dirty="0"/>
              <a:t>311%</a:t>
            </a:r>
            <a:r>
              <a:rPr lang="es-CL" sz="1400" dirty="0"/>
              <a:t>,</a:t>
            </a:r>
            <a:r>
              <a:rPr lang="es-CL" sz="1400" b="1" dirty="0"/>
              <a:t> </a:t>
            </a:r>
            <a:r>
              <a:rPr lang="es-CL" sz="1400" dirty="0"/>
              <a:t>como consecuencia de la aplicación de la ley de incentivo al retiro; seguido del subtítulo </a:t>
            </a:r>
            <a:r>
              <a:rPr lang="es-CL" sz="1400" b="1" dirty="0"/>
              <a:t>34</a:t>
            </a:r>
            <a:r>
              <a:rPr lang="es-CL" sz="1400" dirty="0"/>
              <a:t> </a:t>
            </a:r>
            <a:r>
              <a:rPr lang="es-CL" sz="1400" b="1" dirty="0"/>
              <a:t>“servicio de la deuda” </a:t>
            </a:r>
            <a:r>
              <a:rPr lang="es-CL" sz="1400" dirty="0"/>
              <a:t>con una erogación de</a:t>
            </a:r>
            <a:r>
              <a:rPr lang="es-CL" sz="1400" b="1" dirty="0"/>
              <a:t> 79,4% ($6.373 millones)</a:t>
            </a:r>
            <a:r>
              <a:rPr lang="es-CL" sz="1400" dirty="0"/>
              <a:t>, de los cuales un 57,2% ($3.644 millones) corresponden al pago de los compromisos devengados al 31 de diciembre de 2018 (deuda flotante), sin que se verifiquen los respectivos decretos de modificación presupuestaria.</a:t>
            </a:r>
            <a:endParaRPr lang="es-CL" sz="1400" b="1" dirty="0">
              <a:solidFill>
                <a:srgbClr val="FF000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</p:spTree>
    <p:extLst>
      <p:ext uri="{BB962C8B-B14F-4D97-AF65-F5344CB8AC3E}">
        <p14:creationId xmlns:p14="http://schemas.microsoft.com/office/powerpoint/2010/main" val="14276543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25. PROGRAMA 01: SUPERINTENDENCIA DE INSOLVENCIA Y REEMPRENDIMIENTO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CE3D00E-0328-4E97-A756-DC95ECD4A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8E4B8F9-126D-4627-96B3-A7B85AF86B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230821"/>
              </p:ext>
            </p:extLst>
          </p:nvPr>
        </p:nvGraphicFramePr>
        <p:xfrm>
          <a:off x="500062" y="1916832"/>
          <a:ext cx="7886701" cy="276740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52240166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19644255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95540989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08109808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3639932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8837407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3041261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7929282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299654666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02570325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93252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82742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6.344.636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6.344.636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1.348.651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5106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4.435.246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4.435.246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1.133.003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3583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861.121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148.943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4934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862.481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862.481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8144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861.065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155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37 del Libro IV del Código de Comercio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0313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Cierre de Quiebras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6599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40, Ley N° 20.720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823.355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823.355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3494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6915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Reguladores por Insolvencia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9622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6777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8979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5818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8317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8132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8924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583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5634713-0DCB-4B3B-847C-4AFC4D3F8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978" y="1592507"/>
            <a:ext cx="4086687" cy="2618301"/>
          </a:xfrm>
          <a:prstGeom prst="rect">
            <a:avLst/>
          </a:prstGeom>
        </p:spPr>
      </p:pic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1BC6C46F-CA3F-4B2F-B80B-A27797E20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C4892A3-AF2C-48E9-84C4-AEE160879F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592507"/>
            <a:ext cx="4086688" cy="261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940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26D5044B-1995-44F2-BAD7-049A8819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MARZO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5822289"/>
              </p:ext>
            </p:extLst>
          </p:nvPr>
        </p:nvGraphicFramePr>
        <p:xfrm>
          <a:off x="655629" y="1628800"/>
          <a:ext cx="796037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8330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MARZO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4A984C97-EB6C-467B-83FF-4C80884FA812}"/>
              </a:ext>
            </a:extLst>
          </p:cNvPr>
          <p:cNvSpPr txBox="1">
            <a:spLocks/>
          </p:cNvSpPr>
          <p:nvPr/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2525905"/>
              </p:ext>
            </p:extLst>
          </p:nvPr>
        </p:nvGraphicFramePr>
        <p:xfrm>
          <a:off x="500062" y="1772816"/>
          <a:ext cx="796037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9B7CAF8-73C7-46B3-8306-CA07C2243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7A94C2E-FD87-4569-A4AB-6B077A72BE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919547"/>
              </p:ext>
            </p:extLst>
          </p:nvPr>
        </p:nvGraphicFramePr>
        <p:xfrm>
          <a:off x="500062" y="1662445"/>
          <a:ext cx="8015290" cy="2189487"/>
        </p:xfrm>
        <a:graphic>
          <a:graphicData uri="http://schemas.openxmlformats.org/drawingml/2006/table">
            <a:tbl>
              <a:tblPr/>
              <a:tblGrid>
                <a:gridCol w="287492">
                  <a:extLst>
                    <a:ext uri="{9D8B030D-6E8A-4147-A177-3AD203B41FA5}">
                      <a16:colId xmlns:a16="http://schemas.microsoft.com/office/drawing/2014/main" val="246996349"/>
                    </a:ext>
                  </a:extLst>
                </a:gridCol>
                <a:gridCol w="3242914">
                  <a:extLst>
                    <a:ext uri="{9D8B030D-6E8A-4147-A177-3AD203B41FA5}">
                      <a16:colId xmlns:a16="http://schemas.microsoft.com/office/drawing/2014/main" val="395764594"/>
                    </a:ext>
                  </a:extLst>
                </a:gridCol>
                <a:gridCol w="770480">
                  <a:extLst>
                    <a:ext uri="{9D8B030D-6E8A-4147-A177-3AD203B41FA5}">
                      <a16:colId xmlns:a16="http://schemas.microsoft.com/office/drawing/2014/main" val="1632717678"/>
                    </a:ext>
                  </a:extLst>
                </a:gridCol>
                <a:gridCol w="770480">
                  <a:extLst>
                    <a:ext uri="{9D8B030D-6E8A-4147-A177-3AD203B41FA5}">
                      <a16:colId xmlns:a16="http://schemas.microsoft.com/office/drawing/2014/main" val="815525747"/>
                    </a:ext>
                  </a:extLst>
                </a:gridCol>
                <a:gridCol w="770480">
                  <a:extLst>
                    <a:ext uri="{9D8B030D-6E8A-4147-A177-3AD203B41FA5}">
                      <a16:colId xmlns:a16="http://schemas.microsoft.com/office/drawing/2014/main" val="323642766"/>
                    </a:ext>
                  </a:extLst>
                </a:gridCol>
                <a:gridCol w="770480">
                  <a:extLst>
                    <a:ext uri="{9D8B030D-6E8A-4147-A177-3AD203B41FA5}">
                      <a16:colId xmlns:a16="http://schemas.microsoft.com/office/drawing/2014/main" val="608548187"/>
                    </a:ext>
                  </a:extLst>
                </a:gridCol>
                <a:gridCol w="701482">
                  <a:extLst>
                    <a:ext uri="{9D8B030D-6E8A-4147-A177-3AD203B41FA5}">
                      <a16:colId xmlns:a16="http://schemas.microsoft.com/office/drawing/2014/main" val="1405757689"/>
                    </a:ext>
                  </a:extLst>
                </a:gridCol>
                <a:gridCol w="701482">
                  <a:extLst>
                    <a:ext uri="{9D8B030D-6E8A-4147-A177-3AD203B41FA5}">
                      <a16:colId xmlns:a16="http://schemas.microsoft.com/office/drawing/2014/main" val="3306041265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028589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86215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1.181.324.343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1.182.363.619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1.039.276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232.833.609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86736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145.260.046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145.571.216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311.170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36.102.547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9394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51.734.415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51.821.605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6.791.922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15868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141.407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416.891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275.484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1.296.652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3861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379.381.485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379.381.485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40.021.144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72191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27.094.544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27.094.544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2.418.647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96626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236650,0%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236650,0%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87831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9.459.410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9.459.410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427.777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32005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403.111.546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403.111.546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91.069.554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30611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148.900.217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148.900.217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46.505.248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55133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8.580.387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8.580.387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1.755.690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33275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7.660.856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8.026.288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365.432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6.373.433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377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67834" y="65437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RESUMEN POR CAPÍTULOS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2291C210-334E-4AD4-BF9B-5F9F4F8CF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84E8550-AA00-43BC-B2CC-79CCF169C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987735"/>
              </p:ext>
            </p:extLst>
          </p:nvPr>
        </p:nvGraphicFramePr>
        <p:xfrm>
          <a:off x="500062" y="1700808"/>
          <a:ext cx="7886698" cy="4151181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3466391446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984171245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1745349311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387595740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709490438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669194367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93622626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603254039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1169461093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90140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824011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Economía y Empresas de Menor Tamaño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188.490.108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188.490.108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11.157.393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11073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Economía y Empresas de Menor Tamaño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40.644.216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40.719.158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74.942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10.760.091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272071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de Innovación para Competitividad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134.502.898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134.427.956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-74.942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155.579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258614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Secretaria Ejecutiva Consejo Nacional de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958.044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958.044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154.855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050834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12.384.950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12.384.950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86.868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0093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11.138.757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11.138.757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3.700.877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96243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Pesca y Acuicultura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51.366.543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51.366.543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8.789.958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922062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Pesca y Acuicultura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41.002.710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41.002.710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7.367.394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104184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Administración Pesquero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10.363.833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10.363.833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1.422.564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52865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33.257.358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33.846.634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589.276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7.110.257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41855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842.180.833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842.180.833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182.547.224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75447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44.640.511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45.090.511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11.283.028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09155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40.387.487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40.837.487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10.824.705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291862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Censos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4.253.024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4.253.024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458.323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12031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Fiscalía Nacional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7.208.103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7.208.103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1.460.298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691974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29.817.178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29.817.178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3.324.880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220963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20.293.564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20.293.564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3.111.401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38336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Promoción Internacional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9.523.614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9.523.614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213.479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00109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Cooperación Técnica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53.793.870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53.793.870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4.864.841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7380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35.466.181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35.466.181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5.358.600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79650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Promoción de la Inversión Extranjera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4.923.967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4.923.967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976.133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546758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Propiedad Industrial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6.849.555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6.849.555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1.553.656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5782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Turismo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5.730.717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5.730.717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792.212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97382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Insolvencia y Reemprendimiento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6.344.636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6.344.636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1.348.651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7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5679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39847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020C5F97-02D6-45C8-89AE-7A1C3C139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7DA4671-F810-46B0-A920-9F551D1333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957425"/>
              </p:ext>
            </p:extLst>
          </p:nvPr>
        </p:nvGraphicFramePr>
        <p:xfrm>
          <a:off x="528176" y="1830150"/>
          <a:ext cx="7855047" cy="4451746"/>
        </p:xfrm>
        <a:graphic>
          <a:graphicData uri="http://schemas.openxmlformats.org/drawingml/2006/table">
            <a:tbl>
              <a:tblPr/>
              <a:tblGrid>
                <a:gridCol w="263239">
                  <a:extLst>
                    <a:ext uri="{9D8B030D-6E8A-4147-A177-3AD203B41FA5}">
                      <a16:colId xmlns:a16="http://schemas.microsoft.com/office/drawing/2014/main" val="1506549603"/>
                    </a:ext>
                  </a:extLst>
                </a:gridCol>
                <a:gridCol w="263239">
                  <a:extLst>
                    <a:ext uri="{9D8B030D-6E8A-4147-A177-3AD203B41FA5}">
                      <a16:colId xmlns:a16="http://schemas.microsoft.com/office/drawing/2014/main" val="3366227324"/>
                    </a:ext>
                  </a:extLst>
                </a:gridCol>
                <a:gridCol w="263239">
                  <a:extLst>
                    <a:ext uri="{9D8B030D-6E8A-4147-A177-3AD203B41FA5}">
                      <a16:colId xmlns:a16="http://schemas.microsoft.com/office/drawing/2014/main" val="1055373411"/>
                    </a:ext>
                  </a:extLst>
                </a:gridCol>
                <a:gridCol w="2969334">
                  <a:extLst>
                    <a:ext uri="{9D8B030D-6E8A-4147-A177-3AD203B41FA5}">
                      <a16:colId xmlns:a16="http://schemas.microsoft.com/office/drawing/2014/main" val="1411402526"/>
                    </a:ext>
                  </a:extLst>
                </a:gridCol>
                <a:gridCol w="705480">
                  <a:extLst>
                    <a:ext uri="{9D8B030D-6E8A-4147-A177-3AD203B41FA5}">
                      <a16:colId xmlns:a16="http://schemas.microsoft.com/office/drawing/2014/main" val="2030863888"/>
                    </a:ext>
                  </a:extLst>
                </a:gridCol>
                <a:gridCol w="705480">
                  <a:extLst>
                    <a:ext uri="{9D8B030D-6E8A-4147-A177-3AD203B41FA5}">
                      <a16:colId xmlns:a16="http://schemas.microsoft.com/office/drawing/2014/main" val="4270577803"/>
                    </a:ext>
                  </a:extLst>
                </a:gridCol>
                <a:gridCol w="705480">
                  <a:extLst>
                    <a:ext uri="{9D8B030D-6E8A-4147-A177-3AD203B41FA5}">
                      <a16:colId xmlns:a16="http://schemas.microsoft.com/office/drawing/2014/main" val="1725040758"/>
                    </a:ext>
                  </a:extLst>
                </a:gridCol>
                <a:gridCol w="705480">
                  <a:extLst>
                    <a:ext uri="{9D8B030D-6E8A-4147-A177-3AD203B41FA5}">
                      <a16:colId xmlns:a16="http://schemas.microsoft.com/office/drawing/2014/main" val="1812333862"/>
                    </a:ext>
                  </a:extLst>
                </a:gridCol>
                <a:gridCol w="642303">
                  <a:extLst>
                    <a:ext uri="{9D8B030D-6E8A-4147-A177-3AD203B41FA5}">
                      <a16:colId xmlns:a16="http://schemas.microsoft.com/office/drawing/2014/main" val="1984041627"/>
                    </a:ext>
                  </a:extLst>
                </a:gridCol>
                <a:gridCol w="631773">
                  <a:extLst>
                    <a:ext uri="{9D8B030D-6E8A-4147-A177-3AD203B41FA5}">
                      <a16:colId xmlns:a16="http://schemas.microsoft.com/office/drawing/2014/main" val="2327264866"/>
                    </a:ext>
                  </a:extLst>
                </a:gridCol>
              </a:tblGrid>
              <a:tr h="1263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97" marR="7897" marT="78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97" marR="7897" marT="78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207742"/>
                  </a:ext>
                </a:extLst>
              </a:tr>
              <a:tr h="3869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308453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40.644.216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40.719.158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74.942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10.760.091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826825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8.531.377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8.606.319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74.942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2.098.882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100202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2.139.648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2.139.648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405.165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623599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079590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765837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24.426.146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24.426.146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5.507.492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071742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18.323.563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18.323.563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4.063.807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496772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357.848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357.848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471984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17.965.715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17.965.715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4.063.807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311891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473.800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473.800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085788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473.800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473.800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387617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5.628.783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5.628.783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1.443.685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593692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SEGPRES-Escritorio Empresa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2.060.000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2.060.000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765.499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071980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Arbitral de Propiedad Industrial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538.689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538.689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103.118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66843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la Productividad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1.098.195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1.098.195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163.166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22694"/>
                  </a:ext>
                </a:extLst>
              </a:tr>
              <a:tr h="13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Digitales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346.209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346.209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37.438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14161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Gestión de Proyectos Sustentables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733.122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733.122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214.992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291356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Productividad y Emprendimiento Nacional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595.961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595.961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119.524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661643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Economía del Futuro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256.607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256.607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39.948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478023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250.781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250.781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19.150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379143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13.390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12.681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480264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8.346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8.346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1.941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528071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1.731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1.731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606662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39.408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39.408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1.054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261640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187.906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187.906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3.474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594275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5.296.254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5.296.254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2.729.402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095618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368.719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368.719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368.719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148837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4.187.768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4.187.768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1.930.999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778125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374.784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374.784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214.711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579961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364.983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364.983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214.973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136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4218</TotalTime>
  <Words>7119</Words>
  <Application>Microsoft Office PowerPoint</Application>
  <PresentationFormat>Presentación en pantalla (4:3)</PresentationFormat>
  <Paragraphs>4076</Paragraphs>
  <Slides>30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7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MARZO DE 2019 PARTIDA 07: MINISTERIO DE ECONOMÍA, FOMENTO Y TURISMO</vt:lpstr>
      <vt:lpstr>EJECUCIÓN ACUMULADA DE GASTOS A MARZO DE 2019  PARTIDA 07 MINISTERIO DE ECONOMÍA, FOMENTO Y TURISMO</vt:lpstr>
      <vt:lpstr>EJECUCIÓN ACUMULADA DE GASTOS A MARZO DE 2019  PARTIDA 07 MINISTERIO DE ECONOMÍA, FOMENTO Y TURISMO</vt:lpstr>
      <vt:lpstr>EJECUCIÓN ACUMULADA DE GASTOS A MARZO DE 2019  PARTIDA 07 MINISTERIO DE ECONOMÍA, FOMENTO Y TURISMO</vt:lpstr>
      <vt:lpstr>Presentación de PowerPoint</vt:lpstr>
      <vt:lpstr>Presentación de PowerPoint</vt:lpstr>
      <vt:lpstr>EJECUCIÓN ACUMULADA DE GASTOS A MARZO DE 2019  PARTIDA 07 MINISTERIO DE ECONOMÍA, FOMENTO Y TURISMO</vt:lpstr>
      <vt:lpstr>EJECUCIÓN ACUMULADA DE GASTOS A MARZO DE 2019  PARTIDA 07 RESUMEN POR CAPÍTULOS</vt:lpstr>
      <vt:lpstr>EJECUCIÓN ACUMULADA DE GASTOS A MARZO DE 2019  PARTIDA 07. CAPÍTULO 01. PROGRAMA 01: SUBSECRETARÍA DE ECONOMÍA Y EMPRESAS DE MENOR TAMAÑO</vt:lpstr>
      <vt:lpstr>EJECUCIÓN ACUMULADA DE GASTOS A MARZO DE 2019  PARTIDA 07. CAPÍTULO 01. PROGRAMA 07: PROGRAMA FONDO DE INNOVACIÓN PARA LA COMPETITIVIDAD</vt:lpstr>
      <vt:lpstr>EJECUCIÓN ACUMULADA DE GASTOS A MARZO DE 2019  PARTIDA 07. CAPÍTULO 01. PROGRAMA 08: SECRETARÍA EJECUTIVA CONSEJO NACIONAL DE INNOVACIÓN</vt:lpstr>
      <vt:lpstr>EJECUCIÓN ACUMULADA DE GASTOS A MARZO DE 2019  PARTIDA 07. CAPÍTULO 01. PROGRAMA 11: PROGRAMA INICIATIVA CIENTÍFICA MILLENIUM</vt:lpstr>
      <vt:lpstr>EJECUCIÓN ACUMULADA DE GASTOS A MARZO DE 2019  PARTIDA 07. CAPÍTULO 02. PROGRAMA 01: SERVICIO NACIONAL DEL CONSUMIDOR</vt:lpstr>
      <vt:lpstr>EJECUCIÓN ACUMULADA DE GASTOS A MARZO DE 2019  PARTIDA 07. CAPÍTULO 03. PROGRAMA 01: SUBSECRETARÍA DE PESCA Y ACUICULTURA</vt:lpstr>
      <vt:lpstr>EJECUCIÓN ACUMULADA DE GASTOS A MARZO DE 2019  PARTIDA 07. CAPÍTULO 03. PROGRAMA 02: FONDO DE ADMINISTRACIÓN PESQUERO</vt:lpstr>
      <vt:lpstr>EJECUCIÓN ACUMULADA DE GASTOS A MARZO DE 2019  PARTIDA 07. CAPÍTULO 04. PROGRAMA 01: SERVICIO NACIONAL DE PESCA Y ACUICULTURA</vt:lpstr>
      <vt:lpstr>EJECUCIÓN ACUMULADA DE GASTOS A MARZO DE 2019  PARTIDA 07. CAPÍTULO 06. PROGRAMA 01: CORPORACIÓN DE FOMENTO DE LA PRODUCCIÓN</vt:lpstr>
      <vt:lpstr>EJECUCIÓN ACUMULADA DE GASTOS A MARZO DE 2019  PARTIDA 07. CAPÍTULO 06. PROGRAMA 01: CORPORACIÓN DE FOMENTO DE LA PRODUCCIÓN</vt:lpstr>
      <vt:lpstr>EJECUCIÓN ACUMULADA DE GASTOS A MARZO DE 2019  PARTIDA 07. CAPÍTULO 06. PROGRAMA 01: CORPORACIÓN DE FOMENTO DE LA PRODUCCIÓN</vt:lpstr>
      <vt:lpstr>EJECUCIÓN ACUMULADA DE GASTOS A MARZO DE 2019  PARTIDA 07. CAPÍTULO 07. PROGRAMA 01: INSTITUTO NACIONAL DE ESTADÍSTICAS</vt:lpstr>
      <vt:lpstr>EJECUCIÓN ACUMULADA DE GASTOS A MARZO DE 2019  PARTIDA 07. CAPÍTULO 07. PROGRAMA 02: PROGRAMA CENSOS</vt:lpstr>
      <vt:lpstr>EJECUCIÓN ACUMULADA DE GASTOS A MARZO DE 2019  PARTIDA 07. CAPÍTULO 07. PROGRAMA 08: FISCALÍA NACIONAL ECONÓMICA</vt:lpstr>
      <vt:lpstr>EJECUCIÓN ACUMULADA DE GASTOS A MARZO DE 2019  PARTIDA 07. CAPÍTULO 09. PROGRAMA 01: SERVICIO NACIONAL DE TURISMO</vt:lpstr>
      <vt:lpstr>EJECUCIÓN ACUMULADA DE GASTOS A MARZO DE 2019  PARTIDA 07. CAPÍTULO 09. PROGRAMA 03: PROGRAMA DE PROMOCIÓN INTERNACIONAL</vt:lpstr>
      <vt:lpstr>EJECUCIÓN ACUMULADA DE GASTOS A MARZO DE 2019  PARTIDA 07. CAPÍTULO 16. PROGRAMA 01: SERVICIO DE COOPERACIÓN TÉCNICA</vt:lpstr>
      <vt:lpstr>EJECUCIÓN ACUMULADA DE GASTOS A MARZO DE 2019  PARTIDA 07. CAPÍTULO 19. PROGRAMA 01: COMITÉ INNOVA CHILE</vt:lpstr>
      <vt:lpstr>EJECUCIÓN ACUMULADA DE GASTOS A MARZO DE 2019  PARTIDA 07. CAPÍTULO 21. PROGRAMA 01: AGENCIA DE PROMOCIÓN DE LA INVERSIÓN EXTRANJERA</vt:lpstr>
      <vt:lpstr>EJECUCIÓN ACUMULADA DE GASTOS A MARZO DE 2019  PARTIDA 07. CAPÍTULO 23. PROGRAMA 01: INSTITUTO NACIONAL DE PROPIEDAD INDUSTRIAL</vt:lpstr>
      <vt:lpstr>EJECUCIÓN ACUMULADA DE GASTOS A MARZO DE 2019  PARTIDA 07. CAPÍTULO 24. PROGRAMA 01: SUBSECRETARÍA DE TURISMO</vt:lpstr>
      <vt:lpstr>EJECUCIÓN ACUMULADA DE GASTOS A MARZO DE 2019  PARTIDA 07. CAPÍTULO 25. PROGRAMA 01: SUPERINTENDENCIA DE INSOLVENCIA Y REEMPRENDIMIENTO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310</cp:revision>
  <cp:lastPrinted>2016-07-04T14:42:46Z</cp:lastPrinted>
  <dcterms:created xsi:type="dcterms:W3CDTF">2016-06-23T13:38:47Z</dcterms:created>
  <dcterms:modified xsi:type="dcterms:W3CDTF">2019-06-03T14:39:47Z</dcterms:modified>
</cp:coreProperties>
</file>