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7"/>
  </p:notesMasterIdLst>
  <p:handoutMasterIdLst>
    <p:handoutMasterId r:id="rId28"/>
  </p:handoutMasterIdLst>
  <p:sldIdLst>
    <p:sldId id="256" r:id="rId8"/>
    <p:sldId id="298" r:id="rId9"/>
    <p:sldId id="306" r:id="rId10"/>
    <p:sldId id="309" r:id="rId11"/>
    <p:sldId id="314" r:id="rId12"/>
    <p:sldId id="315" r:id="rId13"/>
    <p:sldId id="313" r:id="rId14"/>
    <p:sldId id="312" r:id="rId15"/>
    <p:sldId id="316" r:id="rId16"/>
    <p:sldId id="317" r:id="rId17"/>
    <p:sldId id="264" r:id="rId18"/>
    <p:sldId id="307" r:id="rId19"/>
    <p:sldId id="263" r:id="rId20"/>
    <p:sldId id="265" r:id="rId21"/>
    <p:sldId id="300" r:id="rId22"/>
    <p:sldId id="301" r:id="rId23"/>
    <p:sldId id="302" r:id="rId24"/>
    <p:sldId id="303" r:id="rId25"/>
    <p:sldId id="304" r:id="rId2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45" autoAdjust="0"/>
  </p:normalViewPr>
  <p:slideViewPr>
    <p:cSldViewPr>
      <p:cViewPr varScale="1">
        <p:scale>
          <a:sx n="81" d="100"/>
          <a:sy n="81" d="100"/>
        </p:scale>
        <p:origin x="15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3082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05" name="Picture 15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69" y="1746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462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82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486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510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3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534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546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58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462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Excel_97-2003_Worksheet2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7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8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60162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A25EAE2-91D6-40A7-B9F1-8B4A8343F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5"/>
            <a:ext cx="6365526" cy="382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502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5596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88987B41-ACB5-467B-8BF5-9FF7AEDDB5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141231"/>
              </p:ext>
            </p:extLst>
          </p:nvPr>
        </p:nvGraphicFramePr>
        <p:xfrm>
          <a:off x="405027" y="1859657"/>
          <a:ext cx="8203072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1" name="Worksheet" r:id="rId3" imgW="7115243" imgH="1857375" progId="Excel.Sheet.8">
                  <p:embed/>
                </p:oleObj>
              </mc:Choice>
              <mc:Fallback>
                <p:oleObj name="Worksheet" r:id="rId3" imgW="7115243" imgH="1857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027" y="1859657"/>
                        <a:ext cx="8203072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6DE2CE29-A42F-469E-8A48-67C4A44C44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62511"/>
              </p:ext>
            </p:extLst>
          </p:nvPr>
        </p:nvGraphicFramePr>
        <p:xfrm>
          <a:off x="405027" y="1844824"/>
          <a:ext cx="8203072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7" name="Worksheet" r:id="rId3" imgW="7115243" imgH="2314575" progId="Excel.Sheet.8">
                  <p:embed/>
                </p:oleObj>
              </mc:Choice>
              <mc:Fallback>
                <p:oleObj name="Worksheet" r:id="rId3" imgW="71152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027" y="1844824"/>
                        <a:ext cx="8203072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775ECF10-AF36-41F6-B148-00C1FA50C6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859158"/>
              </p:ext>
            </p:extLst>
          </p:nvPr>
        </p:nvGraphicFramePr>
        <p:xfrm>
          <a:off x="405026" y="1628800"/>
          <a:ext cx="8203073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5" name="Worksheet" r:id="rId4" imgW="8410643" imgH="1743075" progId="Excel.Sheet.8">
                  <p:embed/>
                </p:oleObj>
              </mc:Choice>
              <mc:Fallback>
                <p:oleObj name="Worksheet" r:id="rId4" imgW="8410643" imgH="17430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5026" y="1628800"/>
                        <a:ext cx="8203073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8052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C4D9EA22-4B20-4D9C-91E9-DFCF696C74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472754"/>
              </p:ext>
            </p:extLst>
          </p:nvPr>
        </p:nvGraphicFramePr>
        <p:xfrm>
          <a:off x="405026" y="1742281"/>
          <a:ext cx="8229600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0" name="Worksheet" r:id="rId3" imgW="8048557" imgH="3991065" progId="Excel.Sheet.8">
                  <p:embed/>
                </p:oleObj>
              </mc:Choice>
              <mc:Fallback>
                <p:oleObj name="Worksheet" r:id="rId3" imgW="8048557" imgH="39910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026" y="1742281"/>
                        <a:ext cx="8229600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229200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2E39F8E8-567D-46C1-9ABC-55E4810DA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326292"/>
              </p:ext>
            </p:extLst>
          </p:nvPr>
        </p:nvGraphicFramePr>
        <p:xfrm>
          <a:off x="405026" y="1772816"/>
          <a:ext cx="8210797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4" name="Worksheet" r:id="rId3" imgW="7458143" imgH="3381285" progId="Excel.Sheet.8">
                  <p:embed/>
                </p:oleObj>
              </mc:Choice>
              <mc:Fallback>
                <p:oleObj name="Worksheet" r:id="rId3" imgW="7458143" imgH="33812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026" y="1772816"/>
                        <a:ext cx="8210797" cy="338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486407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D81087E2-8C40-43F8-8D98-DC707200F4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642460"/>
              </p:ext>
            </p:extLst>
          </p:nvPr>
        </p:nvGraphicFramePr>
        <p:xfrm>
          <a:off x="405026" y="1700808"/>
          <a:ext cx="8229600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8" name="Worksheet" r:id="rId3" imgW="7410585" imgH="3076665" progId="Excel.Sheet.8">
                  <p:embed/>
                </p:oleObj>
              </mc:Choice>
              <mc:Fallback>
                <p:oleObj name="Worksheet" r:id="rId3" imgW="7410585" imgH="30766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026" y="1700808"/>
                        <a:ext cx="8229600" cy="307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21088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00DB435-2B4B-4F0A-A402-071FD41486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175421"/>
              </p:ext>
            </p:extLst>
          </p:nvPr>
        </p:nvGraphicFramePr>
        <p:xfrm>
          <a:off x="404935" y="1700808"/>
          <a:ext cx="8210889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1" name="Worksheet" r:id="rId3" imgW="7429500" imgH="2476590" progId="Excel.Sheet.8">
                  <p:embed/>
                </p:oleObj>
              </mc:Choice>
              <mc:Fallback>
                <p:oleObj name="Worksheet" r:id="rId3" imgW="7429500" imgH="247659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935" y="1700808"/>
                        <a:ext cx="8210889" cy="247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1620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6BCB0D16-B3B5-43B0-8953-B170F7E3B9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345199"/>
              </p:ext>
            </p:extLst>
          </p:nvPr>
        </p:nvGraphicFramePr>
        <p:xfrm>
          <a:off x="405026" y="1628800"/>
          <a:ext cx="8210797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5" name="Worksheet" r:id="rId3" imgW="7915343" imgH="4295685" progId="Excel.Sheet.8">
                  <p:embed/>
                </p:oleObj>
              </mc:Choice>
              <mc:Fallback>
                <p:oleObj name="Worksheet" r:id="rId3" imgW="7915343" imgH="4295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026" y="1628800"/>
                        <a:ext cx="8210797" cy="429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9997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7BD08590-BBBF-467E-AF8F-D7EF0090E7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158302"/>
              </p:ext>
            </p:extLst>
          </p:nvPr>
        </p:nvGraphicFramePr>
        <p:xfrm>
          <a:off x="386225" y="1772816"/>
          <a:ext cx="8220198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Worksheet" r:id="rId3" imgW="7534343" imgH="2162265" progId="Excel.Sheet.8">
                  <p:embed/>
                </p:oleObj>
              </mc:Choice>
              <mc:Fallback>
                <p:oleObj name="Worksheet" r:id="rId3" imgW="7534343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5" y="1772816"/>
                        <a:ext cx="8220198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La</a:t>
            </a:r>
            <a:r>
              <a:rPr lang="es-CL" sz="1400" b="1" dirty="0"/>
              <a:t> ejecución acumulada en pesos, </a:t>
            </a:r>
            <a:r>
              <a:rPr lang="es-CL" sz="1400" dirty="0"/>
              <a:t>finalizó en $21.226 millones, equivalentes a un 17% del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dólares se observó un 10% de avance presupuestario, con un total gastado de US$23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b="1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Respecto </a:t>
            </a:r>
            <a:r>
              <a:rPr lang="es-CL" sz="1400" dirty="0">
                <a:solidFill>
                  <a:prstClr val="black"/>
                </a:solidFill>
              </a:rPr>
              <a:t>a los recursos destinados a cumplir obligaciones del ejercicio presupuestario anterior (deuda flotante), se observa que la Subsecretaría de Relaciones Exteriores dispuso de un gasto de $62 millones, la Dirección de Fronteras y Límites un total de $59 millones y que el INACH, un devengo total de $476 millones. En todas las instituciones, no se observan los decretos modificatorios que agreguen estos recursos al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la Dirección de Relaciones Económicas, el </a:t>
            </a:r>
            <a:r>
              <a:rPr lang="es-CL" sz="1400" b="1" dirty="0"/>
              <a:t>Programa de Defensa Comercial</a:t>
            </a:r>
            <a:r>
              <a:rPr lang="es-CL" sz="1400" dirty="0"/>
              <a:t>, con recursos vigentes por $134 millones, que tiene por objetivo la defensa de los intereses comerciales nacionales, buscando soluciones a los conflictos dentro de los mecanismos establecidos dentro de los acuerdos internacionales suscritos, finalizó con una ejecución presupuestaria de un 7% del presupuesto vigente.</a:t>
            </a:r>
          </a:p>
          <a:p>
            <a:pPr algn="just"/>
            <a:endParaRPr lang="es-CL" sz="1400" dirty="0">
              <a:latin typeface="+mn-lt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es-CL" sz="1400" dirty="0">
                <a:latin typeface="+mn-lt"/>
              </a:rPr>
              <a:t>El </a:t>
            </a:r>
            <a:r>
              <a:rPr lang="es-CL" sz="1400" b="1" dirty="0">
                <a:latin typeface="+mn-lt"/>
              </a:rPr>
              <a:t>Programa Certificación de Origen</a:t>
            </a:r>
            <a:r>
              <a:rPr lang="es-CL" sz="1400" dirty="0">
                <a:latin typeface="+mn-lt"/>
              </a:rPr>
              <a:t>, con un presupuesto vigente de $1.002 millones, encargado de prestar el servicio de Certificación de Origen a exportadores con productos con destino a la Unión Europea, EFTA y China, alcanzó un 12% de gasto total. La asignación para </a:t>
            </a:r>
            <a:r>
              <a:rPr lang="es-CL" sz="1400" b="1" dirty="0">
                <a:latin typeface="+mn-lt"/>
              </a:rPr>
              <a:t>Negociaciones y Administración de Acuerdos</a:t>
            </a:r>
            <a:r>
              <a:rPr lang="es-CL" sz="1400" dirty="0">
                <a:latin typeface="+mn-lt"/>
              </a:rPr>
              <a:t>, con recursos adicionales por $1.094 millones, que totalizan un presupuesto vigente de $212 millones, alcanzó una ejecución de un 19%.</a:t>
            </a:r>
          </a:p>
          <a:p>
            <a:pPr marL="342900" indent="-342900" algn="just">
              <a:buFont typeface="+mj-lt"/>
              <a:buAutoNum type="arabicPeriod" startAt="6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es-CL" sz="1400" dirty="0">
                <a:latin typeface="+mn-lt"/>
              </a:rPr>
              <a:t>Los </a:t>
            </a:r>
            <a:r>
              <a:rPr lang="es-CL" sz="1400" b="1" dirty="0">
                <a:latin typeface="+mn-lt"/>
              </a:rPr>
              <a:t>Proyectos y Actividades de Promoción</a:t>
            </a:r>
            <a:r>
              <a:rPr lang="es-CL" sz="1400" dirty="0">
                <a:latin typeface="+mn-lt"/>
              </a:rPr>
              <a:t>, con recursos vigentes por $7.506 millones, informan un avance de 8% del gasto.</a:t>
            </a:r>
          </a:p>
          <a:p>
            <a:pPr marL="342900" indent="-342900" algn="just">
              <a:buFont typeface="+mj-lt"/>
              <a:buAutoNum type="arabicPeriod" startAt="6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es-CL" sz="1400" dirty="0">
                <a:latin typeface="+mn-lt"/>
              </a:rPr>
              <a:t>En la </a:t>
            </a:r>
            <a:r>
              <a:rPr lang="es-CL" sz="1400" b="1" dirty="0">
                <a:latin typeface="+mn-lt"/>
              </a:rPr>
              <a:t>Dirección de Fronteras y Límites de Estado</a:t>
            </a:r>
            <a:r>
              <a:rPr lang="es-CL" sz="1400" dirty="0">
                <a:latin typeface="+mn-lt"/>
              </a:rPr>
              <a:t>, los Programas Especiales de Fronteras y Límites, que incluye actividades relacionadas a la Plataforma Continental Extendida y otras actividades de carácter reservado, ejecutaron un total de $546 millones (9% de avance presupuestario). 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400" dirty="0">
              <a:latin typeface="+mn-lt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9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la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Agencia de Cooperación Internacional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la transferencia al sector privado para “Cooperación Sur-Sur”, presentó una ejecución de recursos de 23%, con un total gastado de $1.219 millones. </a:t>
            </a:r>
            <a:endParaRPr lang="es-CL" sz="1400" dirty="0">
              <a:latin typeface="+mn-lt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porcentajes de gasto, del presupuesto 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F4C2356-FB06-498A-B7E3-AF884CC3F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47543"/>
            <a:ext cx="5832648" cy="376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90134AD-061A-401F-AF83-E7466CFA6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4"/>
            <a:ext cx="6264695" cy="369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42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porcentajes de gasto, del presupuesto en miles de dólares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1F21970-CB2E-4581-ADA5-84BDF10B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988839"/>
            <a:ext cx="5100606" cy="374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0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60162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62DEE02-BADA-4021-A44B-5BECDDCA7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4"/>
            <a:ext cx="6336704" cy="380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15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60162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76B4235-3BC5-42CD-A376-B53F39370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5"/>
            <a:ext cx="6365526" cy="382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60162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0549FDA-609D-473E-813E-E12FB5768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4"/>
            <a:ext cx="6336704" cy="380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1364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885</Words>
  <Application>Microsoft Office PowerPoint</Application>
  <PresentationFormat>Presentación en pantalla (4:3)</PresentationFormat>
  <Paragraphs>90</Paragraphs>
  <Slides>19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32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Hoja de cálculo de Microsoft Excel 97-2003</vt:lpstr>
      <vt:lpstr>EJECUCIÓN ACUMULADA DE GASTOS PRESUPUESTARIOS AL MES DE MARZO DE 2019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151</cp:revision>
  <cp:lastPrinted>2016-07-04T14:42:46Z</cp:lastPrinted>
  <dcterms:created xsi:type="dcterms:W3CDTF">2016-06-23T13:38:47Z</dcterms:created>
  <dcterms:modified xsi:type="dcterms:W3CDTF">2019-05-07T14:39:27Z</dcterms:modified>
</cp:coreProperties>
</file>