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309" r:id="rId4"/>
    <p:sldId id="310" r:id="rId5"/>
    <p:sldId id="311" r:id="rId6"/>
    <p:sldId id="306" r:id="rId7"/>
    <p:sldId id="305" r:id="rId8"/>
    <p:sldId id="301" r:id="rId9"/>
    <p:sldId id="264" r:id="rId10"/>
    <p:sldId id="263" r:id="rId11"/>
    <p:sldId id="265" r:id="rId12"/>
    <p:sldId id="304" r:id="rId13"/>
    <p:sldId id="269" r:id="rId14"/>
    <p:sldId id="271" r:id="rId15"/>
    <p:sldId id="273" r:id="rId16"/>
    <p:sldId id="274" r:id="rId17"/>
    <p:sldId id="275" r:id="rId18"/>
    <p:sldId id="276" r:id="rId19"/>
    <p:sldId id="278" r:id="rId20"/>
    <p:sldId id="272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7" r:id="rId34"/>
    <p:sldId id="303" r:id="rId35"/>
    <p:sldId id="307" r:id="rId36"/>
    <p:sldId id="295" r:id="rId37"/>
    <p:sldId id="296" r:id="rId3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2017 - 2018 - 2019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0.16955213764310148</c:v>
                </c:pt>
                <c:pt idx="2">
                  <c:v>0.25265092124102051</c:v>
                </c:pt>
                <c:pt idx="3">
                  <c:v>0.32580410625058098</c:v>
                </c:pt>
                <c:pt idx="4">
                  <c:v>0.40280647816448201</c:v>
                </c:pt>
                <c:pt idx="5">
                  <c:v>0.46393633606821116</c:v>
                </c:pt>
                <c:pt idx="6">
                  <c:v>0.5479659223334894</c:v>
                </c:pt>
                <c:pt idx="7">
                  <c:v>0.62690668140832528</c:v>
                </c:pt>
                <c:pt idx="8">
                  <c:v>0.70479946077229305</c:v>
                </c:pt>
                <c:pt idx="9">
                  <c:v>0.77040513570471292</c:v>
                </c:pt>
                <c:pt idx="10">
                  <c:v>0.84342229986828265</c:v>
                </c:pt>
                <c:pt idx="11">
                  <c:v>0.97930119080511158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8C-42EC-A194-BE0BE0EAE129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8C-42EC-A194-BE0BE0EAE129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8C-42EC-A194-BE0BE0EAE129}"/>
                </c:ext>
              </c:extLst>
            </c:dLbl>
            <c:dLbl>
              <c:idx val="1"/>
              <c:layout>
                <c:manualLayout>
                  <c:x val="-1.3212217868432319E-2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8C-42EC-A194-BE0BE0EAE129}"/>
                </c:ext>
              </c:extLst>
            </c:dLbl>
            <c:dLbl>
              <c:idx val="2"/>
              <c:layout>
                <c:manualLayout>
                  <c:x val="-2.6424435736864638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8C-42EC-A194-BE0BE0EAE129}"/>
                </c:ext>
              </c:extLst>
            </c:dLbl>
            <c:dLbl>
              <c:idx val="3"/>
              <c:layout>
                <c:manualLayout>
                  <c:x val="-2.86264720482700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8C-42EC-A194-BE0BE0EAE129}"/>
                </c:ext>
              </c:extLst>
            </c:dLbl>
            <c:dLbl>
              <c:idx val="4"/>
              <c:layout>
                <c:manualLayout>
                  <c:x val="-3.3030544671080873E-2"/>
                  <c:y val="5.44217609339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8C-42EC-A194-BE0BE0EAE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05'!$D$24:$F$24</c:f>
              <c:numCache>
                <c:formatCode>0.0%</c:formatCode>
                <c:ptCount val="3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8C-42EC-A194-BE0BE0EAE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2017- 2018 - 2019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8.6311752039396603E-2</c:v>
                </c:pt>
                <c:pt idx="2">
                  <c:v>8.5059682838790659E-2</c:v>
                </c:pt>
                <c:pt idx="3">
                  <c:v>7.3877611672928126E-2</c:v>
                </c:pt>
                <c:pt idx="4">
                  <c:v>7.7132885836225906E-2</c:v>
                </c:pt>
                <c:pt idx="5">
                  <c:v>6.4207478265080997E-2</c:v>
                </c:pt>
                <c:pt idx="6">
                  <c:v>8.6332640996446663E-2</c:v>
                </c:pt>
                <c:pt idx="7">
                  <c:v>7.9256394926447093E-2</c:v>
                </c:pt>
                <c:pt idx="8">
                  <c:v>8.0688359163711948E-2</c:v>
                </c:pt>
                <c:pt idx="9">
                  <c:v>6.7997690907011354E-2</c:v>
                </c:pt>
                <c:pt idx="10">
                  <c:v>7.6189134890419466E-2</c:v>
                </c:pt>
                <c:pt idx="11">
                  <c:v>0.14343504405933497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4-4739-A0F3-9324B493829C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4-4739-A0F3-9324B493829C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04-4739-A0F3-9324B493829C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04-4739-A0F3-9324B493829C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04-4739-A0F3-9324B493829C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04-4739-A0F3-9324B493829C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04-4739-A0F3-9324B4938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05'!$D$30:$F$30</c:f>
              <c:numCache>
                <c:formatCode>0.0%</c:formatCode>
                <c:ptCount val="3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04-4739-A0F3-9324B4938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2017 - 2018 - 2019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Gores!$D$132:$O$132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7.7587614796940027E-2</c:v>
                </c:pt>
                <c:pt idx="2">
                  <c:v>9.1643853984790316E-2</c:v>
                </c:pt>
                <c:pt idx="3">
                  <c:v>7.2357109472502026E-2</c:v>
                </c:pt>
                <c:pt idx="4">
                  <c:v>7.4557861290060284E-2</c:v>
                </c:pt>
                <c:pt idx="5">
                  <c:v>0.11319495289577478</c:v>
                </c:pt>
                <c:pt idx="6">
                  <c:v>5.6744987745328733E-2</c:v>
                </c:pt>
                <c:pt idx="7">
                  <c:v>6.9054912848336064E-2</c:v>
                </c:pt>
                <c:pt idx="8">
                  <c:v>6.3636461351996423E-2</c:v>
                </c:pt>
                <c:pt idx="9">
                  <c:v>6.7224176551314643E-2</c:v>
                </c:pt>
                <c:pt idx="10">
                  <c:v>7.7830602980574204E-2</c:v>
                </c:pt>
                <c:pt idx="11">
                  <c:v>0.19366438561427707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5-4005-81AE-643AE93A7B08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5-4005-81AE-643AE93A7B08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10292569838065E-3"/>
                  <c:y val="-2.73662087558900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75-4005-81AE-643AE93A7B08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75-4005-81AE-643AE93A7B08}"/>
                </c:ext>
              </c:extLst>
            </c:dLbl>
            <c:dLbl>
              <c:idx val="2"/>
              <c:layout>
                <c:manualLayout>
                  <c:x val="5.6893320097050146E-3"/>
                  <c:y val="7.5640104383344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75-4005-81AE-643AE93A7B08}"/>
                </c:ext>
              </c:extLst>
            </c:dLbl>
            <c:dLbl>
              <c:idx val="4"/>
              <c:layout>
                <c:manualLayout>
                  <c:x val="0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75-4005-81AE-643AE93A7B08}"/>
                </c:ext>
              </c:extLst>
            </c:dLbl>
            <c:dLbl>
              <c:idx val="5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75-4005-81AE-643AE93A7B08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75-4005-81AE-643AE93A7B08}"/>
                </c:ext>
              </c:extLst>
            </c:dLbl>
            <c:dLbl>
              <c:idx val="7"/>
              <c:layout>
                <c:manualLayout>
                  <c:x val="0"/>
                  <c:y val="-1.851851851851856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75-4005-81AE-643AE93A7B08}"/>
                </c:ext>
              </c:extLst>
            </c:dLbl>
            <c:dLbl>
              <c:idx val="8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75-4005-81AE-643AE93A7B08}"/>
                </c:ext>
              </c:extLst>
            </c:dLbl>
            <c:dLbl>
              <c:idx val="10"/>
              <c:layout>
                <c:manualLayout>
                  <c:x val="-1.0185067526415994E-16"/>
                  <c:y val="-6.9444444444444489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75-4005-81AE-643AE93A7B0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Gores!$D$130:$F$130</c:f>
              <c:numCache>
                <c:formatCode>0.0%</c:formatCode>
                <c:ptCount val="3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75-4005-81AE-643AE93A7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6401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Gores!$C$128</c:f>
              <c:strCache>
                <c:ptCount val="1"/>
                <c:pt idx="0">
                  <c:v>GASTO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Gores!$D$128:$O$128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0.14898654550120394</c:v>
                </c:pt>
                <c:pt idx="2">
                  <c:v>0.23903891706575764</c:v>
                </c:pt>
                <c:pt idx="3">
                  <c:v>0.31564614429837967</c:v>
                </c:pt>
                <c:pt idx="4">
                  <c:v>0.38085519415608082</c:v>
                </c:pt>
                <c:pt idx="5">
                  <c:v>0.49201601832503988</c:v>
                </c:pt>
                <c:pt idx="6">
                  <c:v>0.5399086640380879</c:v>
                </c:pt>
                <c:pt idx="7">
                  <c:v>0.59768284089853596</c:v>
                </c:pt>
                <c:pt idx="8">
                  <c:v>0.6618514242420982</c:v>
                </c:pt>
                <c:pt idx="9">
                  <c:v>0.71743174780696406</c:v>
                </c:pt>
                <c:pt idx="10">
                  <c:v>0.79173379880654315</c:v>
                </c:pt>
                <c:pt idx="11">
                  <c:v>0.98231518299770149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4-4CF9-B5CB-F3BD76E4E310}"/>
            </c:ext>
          </c:extLst>
        </c:ser>
        <c:ser>
          <c:idx val="1"/>
          <c:order val="1"/>
          <c:tx>
            <c:strRef>
              <c:f>Gores!$C$127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Gores!$D$127:$O$127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B4-4CF9-B5CB-F3BD76E4E310}"/>
            </c:ext>
          </c:extLst>
        </c:ser>
        <c:ser>
          <c:idx val="0"/>
          <c:order val="2"/>
          <c:tx>
            <c:strRef>
              <c:f>Gores!$C$126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464651247174513E-2"/>
                  <c:y val="4.259259604295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B4-4CF9-B5CB-F3BD76E4E310}"/>
                </c:ext>
              </c:extLst>
            </c:dLbl>
            <c:dLbl>
              <c:idx val="1"/>
              <c:layout>
                <c:manualLayout>
                  <c:x val="-5.4664295584911218E-2"/>
                  <c:y val="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4-4CF9-B5CB-F3BD76E4E310}"/>
                </c:ext>
              </c:extLst>
            </c:dLbl>
            <c:dLbl>
              <c:idx val="2"/>
              <c:layout>
                <c:manualLayout>
                  <c:x val="-3.5531792130192273E-2"/>
                  <c:y val="3.312757470007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B4-4CF9-B5CB-F3BD76E4E310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B4-4CF9-B5CB-F3BD76E4E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Gores!$D$126:$F$126</c:f>
              <c:numCache>
                <c:formatCode>0.0%</c:formatCode>
                <c:ptCount val="3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B4-4CF9-B5CB-F3BD76E4E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Gores!$C$27</c:f>
              <c:strCache>
                <c:ptCount val="1"/>
                <c:pt idx="0">
                  <c:v>GASTOS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8-4D9A-916E-50D4DE532DB0}"/>
            </c:ext>
          </c:extLst>
        </c:ser>
        <c:ser>
          <c:idx val="0"/>
          <c:order val="1"/>
          <c:tx>
            <c:strRef>
              <c:f>Gores!$C$26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556449005980282E-2"/>
                  <c:y val="-3.4188352724435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8-4D9A-916E-50D4DE532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Gores!$D$26:$F$26</c:f>
              <c:numCache>
                <c:formatCode>0.0%</c:formatCode>
                <c:ptCount val="3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E28-4D9A-916E-50D4DE532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Gores!$C$31</c:f>
              <c:strCache>
                <c:ptCount val="1"/>
                <c:pt idx="0">
                  <c:v>GASTOS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2654388547568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1-409E-949D-D2C6172F2AD1}"/>
                </c:ext>
              </c:extLst>
            </c:dLbl>
            <c:dLbl>
              <c:idx val="3"/>
              <c:layout>
                <c:manualLayout>
                  <c:x val="-8.2011057501374923E-3"/>
                  <c:y val="-4.35151753505275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1-409E-949D-D2C6172F2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Gores!$D$31:$O$31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1-409E-949D-D2C6172F2AD1}"/>
            </c:ext>
          </c:extLst>
        </c:ser>
        <c:ser>
          <c:idx val="0"/>
          <c:order val="1"/>
          <c:tx>
            <c:strRef>
              <c:f>Gores!$C$30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1-409E-949D-D2C6172F2AD1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1-409E-949D-D2C6172F2AD1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1-409E-949D-D2C6172F2AD1}"/>
                </c:ext>
              </c:extLst>
            </c:dLbl>
            <c:dLbl>
              <c:idx val="3"/>
              <c:layout>
                <c:manualLayout>
                  <c:x val="1.0934807666849939E-2"/>
                  <c:y val="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1-409E-949D-D2C6172F2AD1}"/>
                </c:ext>
              </c:extLst>
            </c:dLbl>
            <c:dLbl>
              <c:idx val="4"/>
              <c:layout>
                <c:manualLayout>
                  <c:x val="1.093480766684993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1-409E-949D-D2C6172F2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Gores!$D$30:$F$30</c:f>
              <c:numCache>
                <c:formatCode>0.0%</c:formatCode>
                <c:ptCount val="3"/>
                <c:pt idx="0">
                  <c:v>6.1386749619538633E-2</c:v>
                </c:pt>
                <c:pt idx="1">
                  <c:v>6.4787061056352388E-2</c:v>
                </c:pt>
                <c:pt idx="2">
                  <c:v>9.8795829066426408E-2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31-409E-949D-D2C6172F2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Gores!$C$77</c:f>
              <c:strCache>
                <c:ptCount val="1"/>
                <c:pt idx="0">
                  <c:v>GASTOS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Gores!$D$75:$O$75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Gores!$D$77:$O$77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28-46F7-AAA3-00EE20A5D059}"/>
            </c:ext>
          </c:extLst>
        </c:ser>
        <c:ser>
          <c:idx val="0"/>
          <c:order val="1"/>
          <c:tx>
            <c:strRef>
              <c:f>Gores!$C$76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8-46F7-AAA3-00EE20A5D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Gores!$D$75:$O$75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Gores!$D$76:$F$76</c:f>
              <c:numCache>
                <c:formatCode>0.0%</c:formatCode>
                <c:ptCount val="3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28-46F7-AAA3-00EE20A5D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Gores!$C$81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3333333333332E-3"/>
                  <c:y val="-8.4875562720133283E-17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E-4D2E-9F74-2F4277A52BF2}"/>
                </c:ext>
              </c:extLst>
            </c:dLbl>
            <c:dLbl>
              <c:idx val="1"/>
              <c:layout>
                <c:manualLayout>
                  <c:x val="1.1111111111111136E-2"/>
                  <c:y val="-4.6296296296296294E-3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E-4D2E-9F74-2F4277A52BF2}"/>
                </c:ext>
              </c:extLst>
            </c:dLbl>
            <c:dLbl>
              <c:idx val="2"/>
              <c:layout>
                <c:manualLayout>
                  <c:x val="0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E-4D2E-9F74-2F4277A52BF2}"/>
                </c:ext>
              </c:extLst>
            </c:dLbl>
            <c:dLbl>
              <c:idx val="3"/>
              <c:layout>
                <c:manualLayout>
                  <c:x val="-5.5555555555555558E-3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E-4D2E-9F74-2F4277A52BF2}"/>
                </c:ext>
              </c:extLst>
            </c:dLbl>
            <c:dLbl>
              <c:idx val="4"/>
              <c:layout>
                <c:manualLayout>
                  <c:x val="1.3549756454054961E-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E-4D2E-9F74-2F4277A52BF2}"/>
                </c:ext>
              </c:extLst>
            </c:dLbl>
            <c:dLbl>
              <c:idx val="5"/>
              <c:layout>
                <c:manualLayout>
                  <c:x val="1.1111111111111112E-2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E-4D2E-9F74-2F4277A52BF2}"/>
                </c:ext>
              </c:extLst>
            </c:dLbl>
            <c:dLbl>
              <c:idx val="6"/>
              <c:layout>
                <c:manualLayout>
                  <c:x val="2.7775590551181104E-3"/>
                  <c:y val="4.6289005540974043E-3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E-4D2E-9F74-2F4277A52BF2}"/>
                </c:ext>
              </c:extLst>
            </c:dLbl>
            <c:dLbl>
              <c:idx val="7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E-4D2E-9F74-2F4277A52BF2}"/>
                </c:ext>
              </c:extLst>
            </c:dLbl>
            <c:dLbl>
              <c:idx val="8"/>
              <c:layout>
                <c:manualLayout>
                  <c:x val="1.6666666666666566E-2"/>
                  <c:y val="-4.2437781360066642E-17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E-4D2E-9F74-2F4277A52BF2}"/>
                </c:ext>
              </c:extLst>
            </c:dLbl>
            <c:dLbl>
              <c:idx val="9"/>
              <c:layout>
                <c:manualLayout>
                  <c:x val="1.944444444444424E-2"/>
                  <c:y val="-4.6296296296296335E-2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E-4D2E-9F74-2F4277A52BF2}"/>
                </c:ext>
              </c:extLst>
            </c:dLbl>
            <c:dLbl>
              <c:idx val="10"/>
              <c:layout>
                <c:manualLayout>
                  <c:x val="3.055555555555555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E-4D2E-9F74-2F4277A52BF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Gores!$D$79:$O$79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Gores!$D$81:$O$81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6E-4D2E-9F74-2F4277A52BF2}"/>
            </c:ext>
          </c:extLst>
        </c:ser>
        <c:ser>
          <c:idx val="0"/>
          <c:order val="1"/>
          <c:tx>
            <c:strRef>
              <c:f>Gores!$C$80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55146284919032E-3"/>
                  <c:y val="-3.7036553986953919E-3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E-4D2E-9F74-2F4277A52BF2}"/>
                </c:ext>
              </c:extLst>
            </c:dLbl>
            <c:dLbl>
              <c:idx val="1"/>
              <c:layout>
                <c:manualLayout>
                  <c:x val="-2.5462668816039986E-17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E-4D2E-9F74-2F4277A52BF2}"/>
                </c:ext>
              </c:extLst>
            </c:dLbl>
            <c:dLbl>
              <c:idx val="2"/>
              <c:layout>
                <c:manualLayout>
                  <c:x val="1.1102058513967563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6E-4D2E-9F74-2F4277A52BF2}"/>
                </c:ext>
              </c:extLst>
            </c:dLbl>
            <c:dLbl>
              <c:idx val="4"/>
              <c:layout>
                <c:manualLayout>
                  <c:x val="0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6E-4D2E-9F74-2F4277A52BF2}"/>
                </c:ext>
              </c:extLst>
            </c:dLbl>
            <c:dLbl>
              <c:idx val="5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6E-4D2E-9F74-2F4277A52BF2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6E-4D2E-9F74-2F4277A52BF2}"/>
                </c:ext>
              </c:extLst>
            </c:dLbl>
            <c:dLbl>
              <c:idx val="7"/>
              <c:layout>
                <c:manualLayout>
                  <c:x val="0"/>
                  <c:y val="-1.851851851851856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6E-4D2E-9F74-2F4277A52BF2}"/>
                </c:ext>
              </c:extLst>
            </c:dLbl>
            <c:dLbl>
              <c:idx val="8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6E-4D2E-9F74-2F4277A52BF2}"/>
                </c:ext>
              </c:extLst>
            </c:dLbl>
            <c:dLbl>
              <c:idx val="10"/>
              <c:layout>
                <c:manualLayout>
                  <c:x val="-1.0185067526415994E-16"/>
                  <c:y val="-6.9444444444444489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6E-4D2E-9F74-2F4277A52BF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Gores!$D$79:$O$79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Gores!$D$80:$F$80</c:f>
              <c:numCache>
                <c:formatCode>0.0%</c:formatCode>
                <c:ptCount val="3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D6E-4D2E-9F74-2F4277A52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6401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22-07-2019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22-07-2019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22-07-2019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22-07-2019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22-07-2019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22-07-2019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22-07-2019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22-07-2019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22-07-2019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22-07-2019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MARZO DE 2019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4D0852-DD01-4504-A8D3-3725DFF3F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93789"/>
              </p:ext>
            </p:extLst>
          </p:nvPr>
        </p:nvGraphicFramePr>
        <p:xfrm>
          <a:off x="430586" y="1915548"/>
          <a:ext cx="8101852" cy="3227102"/>
        </p:xfrm>
        <a:graphic>
          <a:graphicData uri="http://schemas.openxmlformats.org/drawingml/2006/table">
            <a:tbl>
              <a:tblPr/>
              <a:tblGrid>
                <a:gridCol w="271510">
                  <a:extLst>
                    <a:ext uri="{9D8B030D-6E8A-4147-A177-3AD203B41FA5}">
                      <a16:colId xmlns:a16="http://schemas.microsoft.com/office/drawing/2014/main" val="4157847245"/>
                    </a:ext>
                  </a:extLst>
                </a:gridCol>
                <a:gridCol w="271510">
                  <a:extLst>
                    <a:ext uri="{9D8B030D-6E8A-4147-A177-3AD203B41FA5}">
                      <a16:colId xmlns:a16="http://schemas.microsoft.com/office/drawing/2014/main" val="123056213"/>
                    </a:ext>
                  </a:extLst>
                </a:gridCol>
                <a:gridCol w="271510">
                  <a:extLst>
                    <a:ext uri="{9D8B030D-6E8A-4147-A177-3AD203B41FA5}">
                      <a16:colId xmlns:a16="http://schemas.microsoft.com/office/drawing/2014/main" val="4146887886"/>
                    </a:ext>
                  </a:extLst>
                </a:gridCol>
                <a:gridCol w="3062630">
                  <a:extLst>
                    <a:ext uri="{9D8B030D-6E8A-4147-A177-3AD203B41FA5}">
                      <a16:colId xmlns:a16="http://schemas.microsoft.com/office/drawing/2014/main" val="1794030375"/>
                    </a:ext>
                  </a:extLst>
                </a:gridCol>
                <a:gridCol w="727646">
                  <a:extLst>
                    <a:ext uri="{9D8B030D-6E8A-4147-A177-3AD203B41FA5}">
                      <a16:colId xmlns:a16="http://schemas.microsoft.com/office/drawing/2014/main" val="1354003378"/>
                    </a:ext>
                  </a:extLst>
                </a:gridCol>
                <a:gridCol w="727646">
                  <a:extLst>
                    <a:ext uri="{9D8B030D-6E8A-4147-A177-3AD203B41FA5}">
                      <a16:colId xmlns:a16="http://schemas.microsoft.com/office/drawing/2014/main" val="292975746"/>
                    </a:ext>
                  </a:extLst>
                </a:gridCol>
                <a:gridCol w="727646">
                  <a:extLst>
                    <a:ext uri="{9D8B030D-6E8A-4147-A177-3AD203B41FA5}">
                      <a16:colId xmlns:a16="http://schemas.microsoft.com/office/drawing/2014/main" val="875679416"/>
                    </a:ext>
                  </a:extLst>
                </a:gridCol>
                <a:gridCol w="727646">
                  <a:extLst>
                    <a:ext uri="{9D8B030D-6E8A-4147-A177-3AD203B41FA5}">
                      <a16:colId xmlns:a16="http://schemas.microsoft.com/office/drawing/2014/main" val="1836104623"/>
                    </a:ext>
                  </a:extLst>
                </a:gridCol>
                <a:gridCol w="662484">
                  <a:extLst>
                    <a:ext uri="{9D8B030D-6E8A-4147-A177-3AD203B41FA5}">
                      <a16:colId xmlns:a16="http://schemas.microsoft.com/office/drawing/2014/main" val="2530236055"/>
                    </a:ext>
                  </a:extLst>
                </a:gridCol>
                <a:gridCol w="651624">
                  <a:extLst>
                    <a:ext uri="{9D8B030D-6E8A-4147-A177-3AD203B41FA5}">
                      <a16:colId xmlns:a16="http://schemas.microsoft.com/office/drawing/2014/main" val="16450156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282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240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12.894.207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76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34.340.913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34.340.913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8.052.210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07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6.411.346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6.411.346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85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30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90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10.945.941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32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42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8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10.945.931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47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8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7.632.608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7.632.608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1.248.611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54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2.854.110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2.854.110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21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18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07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8375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77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38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072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5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5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94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8AF092-3378-4CF4-8B5D-B7225B437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44323"/>
              </p:ext>
            </p:extLst>
          </p:nvPr>
        </p:nvGraphicFramePr>
        <p:xfrm>
          <a:off x="439085" y="1935323"/>
          <a:ext cx="8101126" cy="1395504"/>
        </p:xfrm>
        <a:graphic>
          <a:graphicData uri="http://schemas.openxmlformats.org/drawingml/2006/table">
            <a:tbl>
              <a:tblPr/>
              <a:tblGrid>
                <a:gridCol w="271486">
                  <a:extLst>
                    <a:ext uri="{9D8B030D-6E8A-4147-A177-3AD203B41FA5}">
                      <a16:colId xmlns:a16="http://schemas.microsoft.com/office/drawing/2014/main" val="1837048170"/>
                    </a:ext>
                  </a:extLst>
                </a:gridCol>
                <a:gridCol w="271486">
                  <a:extLst>
                    <a:ext uri="{9D8B030D-6E8A-4147-A177-3AD203B41FA5}">
                      <a16:colId xmlns:a16="http://schemas.microsoft.com/office/drawing/2014/main" val="636705800"/>
                    </a:ext>
                  </a:extLst>
                </a:gridCol>
                <a:gridCol w="271486">
                  <a:extLst>
                    <a:ext uri="{9D8B030D-6E8A-4147-A177-3AD203B41FA5}">
                      <a16:colId xmlns:a16="http://schemas.microsoft.com/office/drawing/2014/main" val="2801400830"/>
                    </a:ext>
                  </a:extLst>
                </a:gridCol>
                <a:gridCol w="3062355">
                  <a:extLst>
                    <a:ext uri="{9D8B030D-6E8A-4147-A177-3AD203B41FA5}">
                      <a16:colId xmlns:a16="http://schemas.microsoft.com/office/drawing/2014/main" val="2341668127"/>
                    </a:ext>
                  </a:extLst>
                </a:gridCol>
                <a:gridCol w="727581">
                  <a:extLst>
                    <a:ext uri="{9D8B030D-6E8A-4147-A177-3AD203B41FA5}">
                      <a16:colId xmlns:a16="http://schemas.microsoft.com/office/drawing/2014/main" val="4189313739"/>
                    </a:ext>
                  </a:extLst>
                </a:gridCol>
                <a:gridCol w="727581">
                  <a:extLst>
                    <a:ext uri="{9D8B030D-6E8A-4147-A177-3AD203B41FA5}">
                      <a16:colId xmlns:a16="http://schemas.microsoft.com/office/drawing/2014/main" val="2747197403"/>
                    </a:ext>
                  </a:extLst>
                </a:gridCol>
                <a:gridCol w="727581">
                  <a:extLst>
                    <a:ext uri="{9D8B030D-6E8A-4147-A177-3AD203B41FA5}">
                      <a16:colId xmlns:a16="http://schemas.microsoft.com/office/drawing/2014/main" val="614892057"/>
                    </a:ext>
                  </a:extLst>
                </a:gridCol>
                <a:gridCol w="727581">
                  <a:extLst>
                    <a:ext uri="{9D8B030D-6E8A-4147-A177-3AD203B41FA5}">
                      <a16:colId xmlns:a16="http://schemas.microsoft.com/office/drawing/2014/main" val="1391997154"/>
                    </a:ext>
                  </a:extLst>
                </a:gridCol>
                <a:gridCol w="662424">
                  <a:extLst>
                    <a:ext uri="{9D8B030D-6E8A-4147-A177-3AD203B41FA5}">
                      <a16:colId xmlns:a16="http://schemas.microsoft.com/office/drawing/2014/main" val="400403573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2440791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5333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39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06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8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55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0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14.893.139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14.893.139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5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2.196.662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03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24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0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079926-18ED-4A00-85C3-20F77D50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63075"/>
              </p:ext>
            </p:extLst>
          </p:nvPr>
        </p:nvGraphicFramePr>
        <p:xfrm>
          <a:off x="441030" y="1882845"/>
          <a:ext cx="8174794" cy="3092309"/>
        </p:xfrm>
        <a:graphic>
          <a:graphicData uri="http://schemas.openxmlformats.org/drawingml/2006/table">
            <a:tbl>
              <a:tblPr/>
              <a:tblGrid>
                <a:gridCol w="273955">
                  <a:extLst>
                    <a:ext uri="{9D8B030D-6E8A-4147-A177-3AD203B41FA5}">
                      <a16:colId xmlns:a16="http://schemas.microsoft.com/office/drawing/2014/main" val="3816427854"/>
                    </a:ext>
                  </a:extLst>
                </a:gridCol>
                <a:gridCol w="273955">
                  <a:extLst>
                    <a:ext uri="{9D8B030D-6E8A-4147-A177-3AD203B41FA5}">
                      <a16:colId xmlns:a16="http://schemas.microsoft.com/office/drawing/2014/main" val="392627508"/>
                    </a:ext>
                  </a:extLst>
                </a:gridCol>
                <a:gridCol w="273955">
                  <a:extLst>
                    <a:ext uri="{9D8B030D-6E8A-4147-A177-3AD203B41FA5}">
                      <a16:colId xmlns:a16="http://schemas.microsoft.com/office/drawing/2014/main" val="1589985446"/>
                    </a:ext>
                  </a:extLst>
                </a:gridCol>
                <a:gridCol w="3090203">
                  <a:extLst>
                    <a:ext uri="{9D8B030D-6E8A-4147-A177-3AD203B41FA5}">
                      <a16:colId xmlns:a16="http://schemas.microsoft.com/office/drawing/2014/main" val="2415891274"/>
                    </a:ext>
                  </a:extLst>
                </a:gridCol>
                <a:gridCol w="734197">
                  <a:extLst>
                    <a:ext uri="{9D8B030D-6E8A-4147-A177-3AD203B41FA5}">
                      <a16:colId xmlns:a16="http://schemas.microsoft.com/office/drawing/2014/main" val="1587234833"/>
                    </a:ext>
                  </a:extLst>
                </a:gridCol>
                <a:gridCol w="734197">
                  <a:extLst>
                    <a:ext uri="{9D8B030D-6E8A-4147-A177-3AD203B41FA5}">
                      <a16:colId xmlns:a16="http://schemas.microsoft.com/office/drawing/2014/main" val="2434217311"/>
                    </a:ext>
                  </a:extLst>
                </a:gridCol>
                <a:gridCol w="734197">
                  <a:extLst>
                    <a:ext uri="{9D8B030D-6E8A-4147-A177-3AD203B41FA5}">
                      <a16:colId xmlns:a16="http://schemas.microsoft.com/office/drawing/2014/main" val="3077333548"/>
                    </a:ext>
                  </a:extLst>
                </a:gridCol>
                <a:gridCol w="734197">
                  <a:extLst>
                    <a:ext uri="{9D8B030D-6E8A-4147-A177-3AD203B41FA5}">
                      <a16:colId xmlns:a16="http://schemas.microsoft.com/office/drawing/2014/main" val="1511765541"/>
                    </a:ext>
                  </a:extLst>
                </a:gridCol>
                <a:gridCol w="668448">
                  <a:extLst>
                    <a:ext uri="{9D8B030D-6E8A-4147-A177-3AD203B41FA5}">
                      <a16:colId xmlns:a16="http://schemas.microsoft.com/office/drawing/2014/main" val="2477271600"/>
                    </a:ext>
                  </a:extLst>
                </a:gridCol>
                <a:gridCol w="657490">
                  <a:extLst>
                    <a:ext uri="{9D8B030D-6E8A-4147-A177-3AD203B41FA5}">
                      <a16:colId xmlns:a16="http://schemas.microsoft.com/office/drawing/2014/main" val="8440613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069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300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15.888.402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4.597.542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99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7.270.007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7.265.918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67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78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7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76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80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6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60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55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1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22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74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00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Riesgos Socionaturales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41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08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61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1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91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57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3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77F8EC-615E-4234-9BC1-FF76EBCD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39699"/>
              </p:ext>
            </p:extLst>
          </p:nvPr>
        </p:nvGraphicFramePr>
        <p:xfrm>
          <a:off x="414336" y="2059937"/>
          <a:ext cx="8201489" cy="3599765"/>
        </p:xfrm>
        <a:graphic>
          <a:graphicData uri="http://schemas.openxmlformats.org/drawingml/2006/table">
            <a:tbl>
              <a:tblPr/>
              <a:tblGrid>
                <a:gridCol w="274849">
                  <a:extLst>
                    <a:ext uri="{9D8B030D-6E8A-4147-A177-3AD203B41FA5}">
                      <a16:colId xmlns:a16="http://schemas.microsoft.com/office/drawing/2014/main" val="4240729434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2746783221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3048854860"/>
                    </a:ext>
                  </a:extLst>
                </a:gridCol>
                <a:gridCol w="3100294">
                  <a:extLst>
                    <a:ext uri="{9D8B030D-6E8A-4147-A177-3AD203B41FA5}">
                      <a16:colId xmlns:a16="http://schemas.microsoft.com/office/drawing/2014/main" val="2921740503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1741624500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177098317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347825866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2920690739"/>
                    </a:ext>
                  </a:extLst>
                </a:gridCol>
                <a:gridCol w="670631">
                  <a:extLst>
                    <a:ext uri="{9D8B030D-6E8A-4147-A177-3AD203B41FA5}">
                      <a16:colId xmlns:a16="http://schemas.microsoft.com/office/drawing/2014/main" val="4159411481"/>
                    </a:ext>
                  </a:extLst>
                </a:gridCol>
                <a:gridCol w="659637">
                  <a:extLst>
                    <a:ext uri="{9D8B030D-6E8A-4147-A177-3AD203B41FA5}">
                      <a16:colId xmlns:a16="http://schemas.microsoft.com/office/drawing/2014/main" val="16361367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293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800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38.652.657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12.913.569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70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14.034.400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14.142.400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38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2.803.560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6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37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37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26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79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10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37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62.070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86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6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24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97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35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05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1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20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15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75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20.539.245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20.805.776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8.878.140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44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52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53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7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2C2349-C0F7-473A-9930-33EE6D38F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00451"/>
              </p:ext>
            </p:extLst>
          </p:nvPr>
        </p:nvGraphicFramePr>
        <p:xfrm>
          <a:off x="431313" y="2058858"/>
          <a:ext cx="8184511" cy="2331125"/>
        </p:xfrm>
        <a:graphic>
          <a:graphicData uri="http://schemas.openxmlformats.org/drawingml/2006/table">
            <a:tbl>
              <a:tblPr/>
              <a:tblGrid>
                <a:gridCol w="274280">
                  <a:extLst>
                    <a:ext uri="{9D8B030D-6E8A-4147-A177-3AD203B41FA5}">
                      <a16:colId xmlns:a16="http://schemas.microsoft.com/office/drawing/2014/main" val="1271638427"/>
                    </a:ext>
                  </a:extLst>
                </a:gridCol>
                <a:gridCol w="274280">
                  <a:extLst>
                    <a:ext uri="{9D8B030D-6E8A-4147-A177-3AD203B41FA5}">
                      <a16:colId xmlns:a16="http://schemas.microsoft.com/office/drawing/2014/main" val="3551952934"/>
                    </a:ext>
                  </a:extLst>
                </a:gridCol>
                <a:gridCol w="274280">
                  <a:extLst>
                    <a:ext uri="{9D8B030D-6E8A-4147-A177-3AD203B41FA5}">
                      <a16:colId xmlns:a16="http://schemas.microsoft.com/office/drawing/2014/main" val="282706459"/>
                    </a:ext>
                  </a:extLst>
                </a:gridCol>
                <a:gridCol w="3093876">
                  <a:extLst>
                    <a:ext uri="{9D8B030D-6E8A-4147-A177-3AD203B41FA5}">
                      <a16:colId xmlns:a16="http://schemas.microsoft.com/office/drawing/2014/main" val="3291847786"/>
                    </a:ext>
                  </a:extLst>
                </a:gridCol>
                <a:gridCol w="735070">
                  <a:extLst>
                    <a:ext uri="{9D8B030D-6E8A-4147-A177-3AD203B41FA5}">
                      <a16:colId xmlns:a16="http://schemas.microsoft.com/office/drawing/2014/main" val="812286654"/>
                    </a:ext>
                  </a:extLst>
                </a:gridCol>
                <a:gridCol w="735070">
                  <a:extLst>
                    <a:ext uri="{9D8B030D-6E8A-4147-A177-3AD203B41FA5}">
                      <a16:colId xmlns:a16="http://schemas.microsoft.com/office/drawing/2014/main" val="2411975902"/>
                    </a:ext>
                  </a:extLst>
                </a:gridCol>
                <a:gridCol w="735070">
                  <a:extLst>
                    <a:ext uri="{9D8B030D-6E8A-4147-A177-3AD203B41FA5}">
                      <a16:colId xmlns:a16="http://schemas.microsoft.com/office/drawing/2014/main" val="1559962201"/>
                    </a:ext>
                  </a:extLst>
                </a:gridCol>
                <a:gridCol w="735070">
                  <a:extLst>
                    <a:ext uri="{9D8B030D-6E8A-4147-A177-3AD203B41FA5}">
                      <a16:colId xmlns:a16="http://schemas.microsoft.com/office/drawing/2014/main" val="3172190768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1781206989"/>
                    </a:ext>
                  </a:extLst>
                </a:gridCol>
                <a:gridCol w="658272">
                  <a:extLst>
                    <a:ext uri="{9D8B030D-6E8A-4147-A177-3AD203B41FA5}">
                      <a16:colId xmlns:a16="http://schemas.microsoft.com/office/drawing/2014/main" val="37992846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097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832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9.966.015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0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40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6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76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062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88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8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49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92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41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0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54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3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2A37AD-4F12-4360-8F52-1C2202B14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85347"/>
              </p:ext>
            </p:extLst>
          </p:nvPr>
        </p:nvGraphicFramePr>
        <p:xfrm>
          <a:off x="393447" y="1819413"/>
          <a:ext cx="8138994" cy="3219173"/>
        </p:xfrm>
        <a:graphic>
          <a:graphicData uri="http://schemas.openxmlformats.org/drawingml/2006/table">
            <a:tbl>
              <a:tblPr/>
              <a:tblGrid>
                <a:gridCol w="272755">
                  <a:extLst>
                    <a:ext uri="{9D8B030D-6E8A-4147-A177-3AD203B41FA5}">
                      <a16:colId xmlns:a16="http://schemas.microsoft.com/office/drawing/2014/main" val="753799165"/>
                    </a:ext>
                  </a:extLst>
                </a:gridCol>
                <a:gridCol w="272755">
                  <a:extLst>
                    <a:ext uri="{9D8B030D-6E8A-4147-A177-3AD203B41FA5}">
                      <a16:colId xmlns:a16="http://schemas.microsoft.com/office/drawing/2014/main" val="2958270698"/>
                    </a:ext>
                  </a:extLst>
                </a:gridCol>
                <a:gridCol w="272755">
                  <a:extLst>
                    <a:ext uri="{9D8B030D-6E8A-4147-A177-3AD203B41FA5}">
                      <a16:colId xmlns:a16="http://schemas.microsoft.com/office/drawing/2014/main" val="933981324"/>
                    </a:ext>
                  </a:extLst>
                </a:gridCol>
                <a:gridCol w="3076669">
                  <a:extLst>
                    <a:ext uri="{9D8B030D-6E8A-4147-A177-3AD203B41FA5}">
                      <a16:colId xmlns:a16="http://schemas.microsoft.com/office/drawing/2014/main" val="1569273153"/>
                    </a:ext>
                  </a:extLst>
                </a:gridCol>
                <a:gridCol w="730982">
                  <a:extLst>
                    <a:ext uri="{9D8B030D-6E8A-4147-A177-3AD203B41FA5}">
                      <a16:colId xmlns:a16="http://schemas.microsoft.com/office/drawing/2014/main" val="2876661462"/>
                    </a:ext>
                  </a:extLst>
                </a:gridCol>
                <a:gridCol w="730982">
                  <a:extLst>
                    <a:ext uri="{9D8B030D-6E8A-4147-A177-3AD203B41FA5}">
                      <a16:colId xmlns:a16="http://schemas.microsoft.com/office/drawing/2014/main" val="1563729568"/>
                    </a:ext>
                  </a:extLst>
                </a:gridCol>
                <a:gridCol w="730982">
                  <a:extLst>
                    <a:ext uri="{9D8B030D-6E8A-4147-A177-3AD203B41FA5}">
                      <a16:colId xmlns:a16="http://schemas.microsoft.com/office/drawing/2014/main" val="1282993773"/>
                    </a:ext>
                  </a:extLst>
                </a:gridCol>
                <a:gridCol w="730982">
                  <a:extLst>
                    <a:ext uri="{9D8B030D-6E8A-4147-A177-3AD203B41FA5}">
                      <a16:colId xmlns:a16="http://schemas.microsoft.com/office/drawing/2014/main" val="2741828233"/>
                    </a:ext>
                  </a:extLst>
                </a:gridCol>
                <a:gridCol w="665521">
                  <a:extLst>
                    <a:ext uri="{9D8B030D-6E8A-4147-A177-3AD203B41FA5}">
                      <a16:colId xmlns:a16="http://schemas.microsoft.com/office/drawing/2014/main" val="3159631838"/>
                    </a:ext>
                  </a:extLst>
                </a:gridCol>
                <a:gridCol w="654611">
                  <a:extLst>
                    <a:ext uri="{9D8B030D-6E8A-4147-A177-3AD203B41FA5}">
                      <a16:colId xmlns:a16="http://schemas.microsoft.com/office/drawing/2014/main" val="4271752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495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223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198.786.128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8.305.826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65.978.693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613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44.787.675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3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44.787.675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11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44.190.126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6034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Esterilización y </a:t>
                      </a:r>
                      <a:b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Sanitaria de Animales de Compañia)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12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64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78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92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110.387.514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14.233.492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90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110.387.514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14.233.492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7871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6.082.624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3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27.030.897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28.660.897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4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6634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1080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90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6.675.826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667682,6%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56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6.675.826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6.676.826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667682,6%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9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217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     	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645DF-CF81-4432-8351-2291A426E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86985"/>
              </p:ext>
            </p:extLst>
          </p:nvPr>
        </p:nvGraphicFramePr>
        <p:xfrm>
          <a:off x="414335" y="1917512"/>
          <a:ext cx="8210797" cy="4047528"/>
        </p:xfrm>
        <a:graphic>
          <a:graphicData uri="http://schemas.openxmlformats.org/drawingml/2006/table">
            <a:tbl>
              <a:tblPr/>
              <a:tblGrid>
                <a:gridCol w="271162">
                  <a:extLst>
                    <a:ext uri="{9D8B030D-6E8A-4147-A177-3AD203B41FA5}">
                      <a16:colId xmlns:a16="http://schemas.microsoft.com/office/drawing/2014/main" val="1689943243"/>
                    </a:ext>
                  </a:extLst>
                </a:gridCol>
                <a:gridCol w="271162">
                  <a:extLst>
                    <a:ext uri="{9D8B030D-6E8A-4147-A177-3AD203B41FA5}">
                      <a16:colId xmlns:a16="http://schemas.microsoft.com/office/drawing/2014/main" val="955161236"/>
                    </a:ext>
                  </a:extLst>
                </a:gridCol>
                <a:gridCol w="271162">
                  <a:extLst>
                    <a:ext uri="{9D8B030D-6E8A-4147-A177-3AD203B41FA5}">
                      <a16:colId xmlns:a16="http://schemas.microsoft.com/office/drawing/2014/main" val="3902889702"/>
                    </a:ext>
                  </a:extLst>
                </a:gridCol>
                <a:gridCol w="3058713">
                  <a:extLst>
                    <a:ext uri="{9D8B030D-6E8A-4147-A177-3AD203B41FA5}">
                      <a16:colId xmlns:a16="http://schemas.microsoft.com/office/drawing/2014/main" val="464378389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67258625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3594782964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1500278161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2504474388"/>
                    </a:ext>
                  </a:extLst>
                </a:gridCol>
                <a:gridCol w="672483">
                  <a:extLst>
                    <a:ext uri="{9D8B030D-6E8A-4147-A177-3AD203B41FA5}">
                      <a16:colId xmlns:a16="http://schemas.microsoft.com/office/drawing/2014/main" val="250752522"/>
                    </a:ext>
                  </a:extLst>
                </a:gridCol>
                <a:gridCol w="759255">
                  <a:extLst>
                    <a:ext uri="{9D8B030D-6E8A-4147-A177-3AD203B41FA5}">
                      <a16:colId xmlns:a16="http://schemas.microsoft.com/office/drawing/2014/main" val="1637357476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46702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21905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189.713.352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-136.375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20.849.337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5376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18.480.797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18.480.797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233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18.480.797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18.480.797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43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5181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84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 - Programa 01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17.111.726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17.111.726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969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725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656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1287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1627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82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24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193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89628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86798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13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357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0627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171.232.555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-18.617.172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10.849.337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2602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72.418.642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91.306.147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18.887.505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10.849.337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426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2.828.474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3.821.328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992.854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242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9.739.301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9.965.801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7.426.608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801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5.069.152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5.419.152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738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Coquimbo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5.548.063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6.172.175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624.112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522.729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05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B0A81B-CA9E-4B0D-B6A1-8C89FA169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39068"/>
              </p:ext>
            </p:extLst>
          </p:nvPr>
        </p:nvGraphicFramePr>
        <p:xfrm>
          <a:off x="414335" y="1988840"/>
          <a:ext cx="8210797" cy="3625584"/>
        </p:xfrm>
        <a:graphic>
          <a:graphicData uri="http://schemas.openxmlformats.org/drawingml/2006/table">
            <a:tbl>
              <a:tblPr/>
              <a:tblGrid>
                <a:gridCol w="271162">
                  <a:extLst>
                    <a:ext uri="{9D8B030D-6E8A-4147-A177-3AD203B41FA5}">
                      <a16:colId xmlns:a16="http://schemas.microsoft.com/office/drawing/2014/main" val="1938006766"/>
                    </a:ext>
                  </a:extLst>
                </a:gridCol>
                <a:gridCol w="271162">
                  <a:extLst>
                    <a:ext uri="{9D8B030D-6E8A-4147-A177-3AD203B41FA5}">
                      <a16:colId xmlns:a16="http://schemas.microsoft.com/office/drawing/2014/main" val="55877539"/>
                    </a:ext>
                  </a:extLst>
                </a:gridCol>
                <a:gridCol w="271162">
                  <a:extLst>
                    <a:ext uri="{9D8B030D-6E8A-4147-A177-3AD203B41FA5}">
                      <a16:colId xmlns:a16="http://schemas.microsoft.com/office/drawing/2014/main" val="73496245"/>
                    </a:ext>
                  </a:extLst>
                </a:gridCol>
                <a:gridCol w="3058713">
                  <a:extLst>
                    <a:ext uri="{9D8B030D-6E8A-4147-A177-3AD203B41FA5}">
                      <a16:colId xmlns:a16="http://schemas.microsoft.com/office/drawing/2014/main" val="2016735027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2326397702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1599651039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4247976758"/>
                    </a:ext>
                  </a:extLst>
                </a:gridCol>
                <a:gridCol w="726715">
                  <a:extLst>
                    <a:ext uri="{9D8B030D-6E8A-4147-A177-3AD203B41FA5}">
                      <a16:colId xmlns:a16="http://schemas.microsoft.com/office/drawing/2014/main" val="3549223351"/>
                    </a:ext>
                  </a:extLst>
                </a:gridCol>
                <a:gridCol w="672483">
                  <a:extLst>
                    <a:ext uri="{9D8B030D-6E8A-4147-A177-3AD203B41FA5}">
                      <a16:colId xmlns:a16="http://schemas.microsoft.com/office/drawing/2014/main" val="3038904026"/>
                    </a:ext>
                  </a:extLst>
                </a:gridCol>
                <a:gridCol w="759255">
                  <a:extLst>
                    <a:ext uri="{9D8B030D-6E8A-4147-A177-3AD203B41FA5}">
                      <a16:colId xmlns:a16="http://schemas.microsoft.com/office/drawing/2014/main" val="121268958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94262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122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6.682.356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8.354.185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1.671.829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9031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2.158.333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3.992.306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1.833.973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38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2.980.232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5.010.256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2.030.024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845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4.031.049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5.665.488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1.634.439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742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7.122.674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10.555.866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3.433.192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433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5.509.087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6.143.022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633.935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0009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2.556.929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2.701.929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6396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3.629.584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3.642.284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98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3.896.893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5.849.730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1.952.837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587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5.198.768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8.121.896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2.923.128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169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592.333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1.015.315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187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3969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117.431.085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-37.504.677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532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52.231.865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35.120.139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-17.111.726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445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7.962.568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2.743.299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-5.219.269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430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6.188.524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2.271.990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-3.916.534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926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2.512.629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1.217.558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-1.295.071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0988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13.087.635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8.370.587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-4.717.048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919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4.931.162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2.385.499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-2.545.663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502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380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5.394.463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2.695.097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-2.699.366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26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4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0883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4880AC-3295-4724-8A8A-6440A6AFF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81548"/>
              </p:ext>
            </p:extLst>
          </p:nvPr>
        </p:nvGraphicFramePr>
        <p:xfrm>
          <a:off x="424229" y="1773686"/>
          <a:ext cx="8200905" cy="2965445"/>
        </p:xfrm>
        <a:graphic>
          <a:graphicData uri="http://schemas.openxmlformats.org/drawingml/2006/table">
            <a:tbl>
              <a:tblPr/>
              <a:tblGrid>
                <a:gridCol w="274830">
                  <a:extLst>
                    <a:ext uri="{9D8B030D-6E8A-4147-A177-3AD203B41FA5}">
                      <a16:colId xmlns:a16="http://schemas.microsoft.com/office/drawing/2014/main" val="131554322"/>
                    </a:ext>
                  </a:extLst>
                </a:gridCol>
                <a:gridCol w="274830">
                  <a:extLst>
                    <a:ext uri="{9D8B030D-6E8A-4147-A177-3AD203B41FA5}">
                      <a16:colId xmlns:a16="http://schemas.microsoft.com/office/drawing/2014/main" val="768357202"/>
                    </a:ext>
                  </a:extLst>
                </a:gridCol>
                <a:gridCol w="274830">
                  <a:extLst>
                    <a:ext uri="{9D8B030D-6E8A-4147-A177-3AD203B41FA5}">
                      <a16:colId xmlns:a16="http://schemas.microsoft.com/office/drawing/2014/main" val="3266724071"/>
                    </a:ext>
                  </a:extLst>
                </a:gridCol>
                <a:gridCol w="3100074">
                  <a:extLst>
                    <a:ext uri="{9D8B030D-6E8A-4147-A177-3AD203B41FA5}">
                      <a16:colId xmlns:a16="http://schemas.microsoft.com/office/drawing/2014/main" val="2218215130"/>
                    </a:ext>
                  </a:extLst>
                </a:gridCol>
                <a:gridCol w="736542">
                  <a:extLst>
                    <a:ext uri="{9D8B030D-6E8A-4147-A177-3AD203B41FA5}">
                      <a16:colId xmlns:a16="http://schemas.microsoft.com/office/drawing/2014/main" val="529978853"/>
                    </a:ext>
                  </a:extLst>
                </a:gridCol>
                <a:gridCol w="736542">
                  <a:extLst>
                    <a:ext uri="{9D8B030D-6E8A-4147-A177-3AD203B41FA5}">
                      <a16:colId xmlns:a16="http://schemas.microsoft.com/office/drawing/2014/main" val="1236635095"/>
                    </a:ext>
                  </a:extLst>
                </a:gridCol>
                <a:gridCol w="736542">
                  <a:extLst>
                    <a:ext uri="{9D8B030D-6E8A-4147-A177-3AD203B41FA5}">
                      <a16:colId xmlns:a16="http://schemas.microsoft.com/office/drawing/2014/main" val="2897889376"/>
                    </a:ext>
                  </a:extLst>
                </a:gridCol>
                <a:gridCol w="736542">
                  <a:extLst>
                    <a:ext uri="{9D8B030D-6E8A-4147-A177-3AD203B41FA5}">
                      <a16:colId xmlns:a16="http://schemas.microsoft.com/office/drawing/2014/main" val="1743661768"/>
                    </a:ext>
                  </a:extLst>
                </a:gridCol>
                <a:gridCol w="670583">
                  <a:extLst>
                    <a:ext uri="{9D8B030D-6E8A-4147-A177-3AD203B41FA5}">
                      <a16:colId xmlns:a16="http://schemas.microsoft.com/office/drawing/2014/main" val="2746873491"/>
                    </a:ext>
                  </a:extLst>
                </a:gridCol>
                <a:gridCol w="659590">
                  <a:extLst>
                    <a:ext uri="{9D8B030D-6E8A-4147-A177-3AD203B41FA5}">
                      <a16:colId xmlns:a16="http://schemas.microsoft.com/office/drawing/2014/main" val="10164260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987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63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39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95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80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Valparaíso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33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Biobío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36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05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8924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531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38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de Santiago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01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9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57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78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9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83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2935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491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31B6AA-4F25-4716-8636-AFB8CC322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99255"/>
              </p:ext>
            </p:extLst>
          </p:nvPr>
        </p:nvGraphicFramePr>
        <p:xfrm>
          <a:off x="491737" y="1771780"/>
          <a:ext cx="8210799" cy="1823669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2681699190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4023022000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3915413108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2043513860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596834073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786800707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639753863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353068881"/>
                    </a:ext>
                  </a:extLst>
                </a:gridCol>
                <a:gridCol w="671393">
                  <a:extLst>
                    <a:ext uri="{9D8B030D-6E8A-4147-A177-3AD203B41FA5}">
                      <a16:colId xmlns:a16="http://schemas.microsoft.com/office/drawing/2014/main" val="2518247987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12978163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2925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204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1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28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44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56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83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62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16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24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33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2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Proyecto de Ley de Presupuestos para el año 2019 consideró recursos que se focalizan en el financiamiento de 2 grandes áreas: </a:t>
            </a:r>
            <a:r>
              <a:rPr lang="es-CL" sz="1600" b="1" dirty="0">
                <a:latin typeface="+mn-lt"/>
              </a:rPr>
              <a:t>a) </a:t>
            </a:r>
            <a:r>
              <a:rPr lang="es-CL" sz="1600" b="1" u="sng" dirty="0">
                <a:latin typeface="+mn-lt"/>
              </a:rPr>
              <a:t>Seguridad y Prevención</a:t>
            </a:r>
            <a:r>
              <a:rPr lang="es-CL" sz="1600" dirty="0">
                <a:latin typeface="+mn-lt"/>
              </a:rPr>
              <a:t>, que incluye instituciones tales como Carabineros de Chile, Policía de Investigaciones, Subsecretaría de Prevención del Delito y Bomberos, y </a:t>
            </a:r>
            <a:r>
              <a:rPr lang="es-CL" sz="1600" b="1" dirty="0">
                <a:latin typeface="+mn-lt"/>
              </a:rPr>
              <a:t>b) </a:t>
            </a:r>
            <a:r>
              <a:rPr lang="es-CL" sz="1600" b="1" u="sng" dirty="0">
                <a:latin typeface="+mn-lt"/>
              </a:rPr>
              <a:t>Descentralización</a:t>
            </a:r>
            <a:r>
              <a:rPr lang="es-CL" sz="1600" dirty="0">
                <a:latin typeface="+mn-lt"/>
              </a:rPr>
              <a:t>, que considera, Inversión Regional, con un crecimiento de un 2,5%, incluyendo la incorporación de la nueva Región de Ñuble. La implementación de la Ley N°21.074, que considera para el año 2019 la creación de 3 nuevas Divisiones en cada Gobierno Regional (División de Fomento e Industria, División de Infraestructura y Transportes, y División de Desarrollo Social y Humano), así como los cargos de Administrador Regional y de Jefe de la Unidad de Control.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vigente de </a:t>
            </a:r>
            <a:r>
              <a:rPr lang="es-CL" sz="1600" b="1" dirty="0">
                <a:latin typeface="+mn-lt"/>
              </a:rPr>
              <a:t>$3.386.806 millones</a:t>
            </a:r>
            <a:r>
              <a:rPr lang="es-CL" sz="1600" dirty="0">
                <a:latin typeface="+mn-lt"/>
              </a:rPr>
              <a:t>, de los cuales un 40% se destina a gastos en personal, un 21,3% a iniciativas de inversión, un 17,9% a transferencias de capital, manteniendo la distribución de los años anteriores.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mayo ascendió a </a:t>
            </a:r>
            <a:r>
              <a:rPr lang="es-CL" sz="1600" b="1" dirty="0">
                <a:latin typeface="+mn-lt"/>
              </a:rPr>
              <a:t>$331.287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9,8%</a:t>
            </a:r>
            <a:r>
              <a:rPr lang="es-CL" sz="1600" dirty="0">
                <a:latin typeface="+mn-lt"/>
              </a:rPr>
              <a:t> respecto del presupuesto vigente, gasto levemente superior al registrado a igual mes de los años 2018 y 2017 cuando se alcanzó una erogación del 8,5%.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es-CL" sz="1600" dirty="0"/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80579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8D70AF-2915-43A9-AEB1-8BD5B114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32162"/>
              </p:ext>
            </p:extLst>
          </p:nvPr>
        </p:nvGraphicFramePr>
        <p:xfrm>
          <a:off x="414336" y="1988840"/>
          <a:ext cx="8210798" cy="3219173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3747117047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2845795948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763394553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240499936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4182635072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415902960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27442823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4182219917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942371512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20575997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166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270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5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9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6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27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32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25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955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Prevención del Delito y Seguridad Ciudadana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5.096.438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24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16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3616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las Personas Afectadas por Eventos de Violencia Rural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20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2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19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0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07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41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25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47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77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6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B5B776-CD21-4EF8-97D4-D2D0DE269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22575"/>
              </p:ext>
            </p:extLst>
          </p:nvPr>
        </p:nvGraphicFramePr>
        <p:xfrm>
          <a:off x="414336" y="2060848"/>
          <a:ext cx="8201486" cy="1702291"/>
        </p:xfrm>
        <a:graphic>
          <a:graphicData uri="http://schemas.openxmlformats.org/drawingml/2006/table">
            <a:tbl>
              <a:tblPr/>
              <a:tblGrid>
                <a:gridCol w="297911">
                  <a:extLst>
                    <a:ext uri="{9D8B030D-6E8A-4147-A177-3AD203B41FA5}">
                      <a16:colId xmlns:a16="http://schemas.microsoft.com/office/drawing/2014/main" val="686908826"/>
                    </a:ext>
                  </a:extLst>
                </a:gridCol>
                <a:gridCol w="297911">
                  <a:extLst>
                    <a:ext uri="{9D8B030D-6E8A-4147-A177-3AD203B41FA5}">
                      <a16:colId xmlns:a16="http://schemas.microsoft.com/office/drawing/2014/main" val="2283577076"/>
                    </a:ext>
                  </a:extLst>
                </a:gridCol>
                <a:gridCol w="297911">
                  <a:extLst>
                    <a:ext uri="{9D8B030D-6E8A-4147-A177-3AD203B41FA5}">
                      <a16:colId xmlns:a16="http://schemas.microsoft.com/office/drawing/2014/main" val="1391937840"/>
                    </a:ext>
                  </a:extLst>
                </a:gridCol>
                <a:gridCol w="2672261">
                  <a:extLst>
                    <a:ext uri="{9D8B030D-6E8A-4147-A177-3AD203B41FA5}">
                      <a16:colId xmlns:a16="http://schemas.microsoft.com/office/drawing/2014/main" val="488224326"/>
                    </a:ext>
                  </a:extLst>
                </a:gridCol>
                <a:gridCol w="798401">
                  <a:extLst>
                    <a:ext uri="{9D8B030D-6E8A-4147-A177-3AD203B41FA5}">
                      <a16:colId xmlns:a16="http://schemas.microsoft.com/office/drawing/2014/main" val="4263262332"/>
                    </a:ext>
                  </a:extLst>
                </a:gridCol>
                <a:gridCol w="798401">
                  <a:extLst>
                    <a:ext uri="{9D8B030D-6E8A-4147-A177-3AD203B41FA5}">
                      <a16:colId xmlns:a16="http://schemas.microsoft.com/office/drawing/2014/main" val="3182208875"/>
                    </a:ext>
                  </a:extLst>
                </a:gridCol>
                <a:gridCol w="798401">
                  <a:extLst>
                    <a:ext uri="{9D8B030D-6E8A-4147-A177-3AD203B41FA5}">
                      <a16:colId xmlns:a16="http://schemas.microsoft.com/office/drawing/2014/main" val="4125159239"/>
                    </a:ext>
                  </a:extLst>
                </a:gridCol>
                <a:gridCol w="798401">
                  <a:extLst>
                    <a:ext uri="{9D8B030D-6E8A-4147-A177-3AD203B41FA5}">
                      <a16:colId xmlns:a16="http://schemas.microsoft.com/office/drawing/2014/main" val="1199482732"/>
                    </a:ext>
                  </a:extLst>
                </a:gridCol>
                <a:gridCol w="726903">
                  <a:extLst>
                    <a:ext uri="{9D8B030D-6E8A-4147-A177-3AD203B41FA5}">
                      <a16:colId xmlns:a16="http://schemas.microsoft.com/office/drawing/2014/main" val="1896746036"/>
                    </a:ext>
                  </a:extLst>
                </a:gridCol>
                <a:gridCol w="714985">
                  <a:extLst>
                    <a:ext uri="{9D8B030D-6E8A-4147-A177-3AD203B41FA5}">
                      <a16:colId xmlns:a16="http://schemas.microsoft.com/office/drawing/2014/main" val="4029289686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8106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1753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872.649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681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635.550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551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234.931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7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28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0871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941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281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8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736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F160D7-8683-48EF-94FB-47BE40278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55986"/>
              </p:ext>
            </p:extLst>
          </p:nvPr>
        </p:nvGraphicFramePr>
        <p:xfrm>
          <a:off x="414336" y="1957900"/>
          <a:ext cx="8210798" cy="3092309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2048661637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835723350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1566485258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2412184752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481592441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741264471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069366717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4219432741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1109859942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34254738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460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612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6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64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9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09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39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12.609.574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42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12.609.574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69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6.200.724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12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2.068.442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30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15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4.047.267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0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Control Cero Alcohol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83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56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14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52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40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31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49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67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FBA205-FA9F-4146-826B-00284DBA1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83295"/>
              </p:ext>
            </p:extLst>
          </p:nvPr>
        </p:nvGraphicFramePr>
        <p:xfrm>
          <a:off x="414336" y="1792648"/>
          <a:ext cx="8201488" cy="3472901"/>
        </p:xfrm>
        <a:graphic>
          <a:graphicData uri="http://schemas.openxmlformats.org/drawingml/2006/table">
            <a:tbl>
              <a:tblPr/>
              <a:tblGrid>
                <a:gridCol w="274849">
                  <a:extLst>
                    <a:ext uri="{9D8B030D-6E8A-4147-A177-3AD203B41FA5}">
                      <a16:colId xmlns:a16="http://schemas.microsoft.com/office/drawing/2014/main" val="1137411629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1099264408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3548781728"/>
                    </a:ext>
                  </a:extLst>
                </a:gridCol>
                <a:gridCol w="3100293">
                  <a:extLst>
                    <a:ext uri="{9D8B030D-6E8A-4147-A177-3AD203B41FA5}">
                      <a16:colId xmlns:a16="http://schemas.microsoft.com/office/drawing/2014/main" val="655331022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852035645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4211231920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890719338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3344374979"/>
                    </a:ext>
                  </a:extLst>
                </a:gridCol>
                <a:gridCol w="670631">
                  <a:extLst>
                    <a:ext uri="{9D8B030D-6E8A-4147-A177-3AD203B41FA5}">
                      <a16:colId xmlns:a16="http://schemas.microsoft.com/office/drawing/2014/main" val="1997711018"/>
                    </a:ext>
                  </a:extLst>
                </a:gridCol>
                <a:gridCol w="659637">
                  <a:extLst>
                    <a:ext uri="{9D8B030D-6E8A-4147-A177-3AD203B41FA5}">
                      <a16:colId xmlns:a16="http://schemas.microsoft.com/office/drawing/2014/main" val="23648307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056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29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52.591.038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34.081.343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4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62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28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10.597.981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31.515.642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20.917.661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29.284.014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75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63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6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936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06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7.201.827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28.119.488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20.917.661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28.992.287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20.917.671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20.917.661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27.595.143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275951430,0%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29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72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2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88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30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75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89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12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77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00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94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693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00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5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2C221C-905A-4A57-9A77-43E7D9C50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2040"/>
              </p:ext>
            </p:extLst>
          </p:nvPr>
        </p:nvGraphicFramePr>
        <p:xfrm>
          <a:off x="405442" y="1916832"/>
          <a:ext cx="8210383" cy="1141776"/>
        </p:xfrm>
        <a:graphic>
          <a:graphicData uri="http://schemas.openxmlformats.org/drawingml/2006/table">
            <a:tbl>
              <a:tblPr/>
              <a:tblGrid>
                <a:gridCol w="275147">
                  <a:extLst>
                    <a:ext uri="{9D8B030D-6E8A-4147-A177-3AD203B41FA5}">
                      <a16:colId xmlns:a16="http://schemas.microsoft.com/office/drawing/2014/main" val="3198018238"/>
                    </a:ext>
                  </a:extLst>
                </a:gridCol>
                <a:gridCol w="275147">
                  <a:extLst>
                    <a:ext uri="{9D8B030D-6E8A-4147-A177-3AD203B41FA5}">
                      <a16:colId xmlns:a16="http://schemas.microsoft.com/office/drawing/2014/main" val="656490521"/>
                    </a:ext>
                  </a:extLst>
                </a:gridCol>
                <a:gridCol w="275147">
                  <a:extLst>
                    <a:ext uri="{9D8B030D-6E8A-4147-A177-3AD203B41FA5}">
                      <a16:colId xmlns:a16="http://schemas.microsoft.com/office/drawing/2014/main" val="1957069246"/>
                    </a:ext>
                  </a:extLst>
                </a:gridCol>
                <a:gridCol w="3103655">
                  <a:extLst>
                    <a:ext uri="{9D8B030D-6E8A-4147-A177-3AD203B41FA5}">
                      <a16:colId xmlns:a16="http://schemas.microsoft.com/office/drawing/2014/main" val="87214678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155834152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336666055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75945318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3182391656"/>
                    </a:ext>
                  </a:extLst>
                </a:gridCol>
                <a:gridCol w="671359">
                  <a:extLst>
                    <a:ext uri="{9D8B030D-6E8A-4147-A177-3AD203B41FA5}">
                      <a16:colId xmlns:a16="http://schemas.microsoft.com/office/drawing/2014/main" val="2520000281"/>
                    </a:ext>
                  </a:extLst>
                </a:gridCol>
                <a:gridCol w="660352">
                  <a:extLst>
                    <a:ext uri="{9D8B030D-6E8A-4147-A177-3AD203B41FA5}">
                      <a16:colId xmlns:a16="http://schemas.microsoft.com/office/drawing/2014/main" val="42572047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0024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23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05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95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81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241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134A0B-F810-4BA1-BC4F-7B9503625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65011"/>
              </p:ext>
            </p:extLst>
          </p:nvPr>
        </p:nvGraphicFramePr>
        <p:xfrm>
          <a:off x="414336" y="1828503"/>
          <a:ext cx="8201488" cy="1569941"/>
        </p:xfrm>
        <a:graphic>
          <a:graphicData uri="http://schemas.openxmlformats.org/drawingml/2006/table">
            <a:tbl>
              <a:tblPr/>
              <a:tblGrid>
                <a:gridCol w="274849">
                  <a:extLst>
                    <a:ext uri="{9D8B030D-6E8A-4147-A177-3AD203B41FA5}">
                      <a16:colId xmlns:a16="http://schemas.microsoft.com/office/drawing/2014/main" val="2818346089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2387219596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3654629298"/>
                    </a:ext>
                  </a:extLst>
                </a:gridCol>
                <a:gridCol w="3100293">
                  <a:extLst>
                    <a:ext uri="{9D8B030D-6E8A-4147-A177-3AD203B41FA5}">
                      <a16:colId xmlns:a16="http://schemas.microsoft.com/office/drawing/2014/main" val="1607824663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1043036674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1133887866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2434053061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3427376294"/>
                    </a:ext>
                  </a:extLst>
                </a:gridCol>
                <a:gridCol w="670631">
                  <a:extLst>
                    <a:ext uri="{9D8B030D-6E8A-4147-A177-3AD203B41FA5}">
                      <a16:colId xmlns:a16="http://schemas.microsoft.com/office/drawing/2014/main" val="3544441166"/>
                    </a:ext>
                  </a:extLst>
                </a:gridCol>
                <a:gridCol w="659637">
                  <a:extLst>
                    <a:ext uri="{9D8B030D-6E8A-4147-A177-3AD203B41FA5}">
                      <a16:colId xmlns:a16="http://schemas.microsoft.com/office/drawing/2014/main" val="10400162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7944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134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91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46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01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14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90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04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60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2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DB1551-5815-4EDB-9503-C3335DDF5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72171"/>
              </p:ext>
            </p:extLst>
          </p:nvPr>
        </p:nvGraphicFramePr>
        <p:xfrm>
          <a:off x="414336" y="1744948"/>
          <a:ext cx="8201489" cy="1443077"/>
        </p:xfrm>
        <a:graphic>
          <a:graphicData uri="http://schemas.openxmlformats.org/drawingml/2006/table">
            <a:tbl>
              <a:tblPr/>
              <a:tblGrid>
                <a:gridCol w="274849">
                  <a:extLst>
                    <a:ext uri="{9D8B030D-6E8A-4147-A177-3AD203B41FA5}">
                      <a16:colId xmlns:a16="http://schemas.microsoft.com/office/drawing/2014/main" val="4048097977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1892102288"/>
                    </a:ext>
                  </a:extLst>
                </a:gridCol>
                <a:gridCol w="274849">
                  <a:extLst>
                    <a:ext uri="{9D8B030D-6E8A-4147-A177-3AD203B41FA5}">
                      <a16:colId xmlns:a16="http://schemas.microsoft.com/office/drawing/2014/main" val="1587737213"/>
                    </a:ext>
                  </a:extLst>
                </a:gridCol>
                <a:gridCol w="3100294">
                  <a:extLst>
                    <a:ext uri="{9D8B030D-6E8A-4147-A177-3AD203B41FA5}">
                      <a16:colId xmlns:a16="http://schemas.microsoft.com/office/drawing/2014/main" val="2558520248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130514266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2320938664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925596530"/>
                    </a:ext>
                  </a:extLst>
                </a:gridCol>
                <a:gridCol w="736595">
                  <a:extLst>
                    <a:ext uri="{9D8B030D-6E8A-4147-A177-3AD203B41FA5}">
                      <a16:colId xmlns:a16="http://schemas.microsoft.com/office/drawing/2014/main" val="3160519455"/>
                    </a:ext>
                  </a:extLst>
                </a:gridCol>
                <a:gridCol w="670631">
                  <a:extLst>
                    <a:ext uri="{9D8B030D-6E8A-4147-A177-3AD203B41FA5}">
                      <a16:colId xmlns:a16="http://schemas.microsoft.com/office/drawing/2014/main" val="713461056"/>
                    </a:ext>
                  </a:extLst>
                </a:gridCol>
                <a:gridCol w="659637">
                  <a:extLst>
                    <a:ext uri="{9D8B030D-6E8A-4147-A177-3AD203B41FA5}">
                      <a16:colId xmlns:a16="http://schemas.microsoft.com/office/drawing/2014/main" val="24510349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014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654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96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36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52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44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16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50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8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9501D2-3B33-4F59-8D0B-47AA7544C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7059"/>
              </p:ext>
            </p:extLst>
          </p:nvPr>
        </p:nvGraphicFramePr>
        <p:xfrm>
          <a:off x="402801" y="1744948"/>
          <a:ext cx="8210798" cy="2711717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2759816584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3113874510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3104610034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44576312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022341358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372268072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787089044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514996503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1088817036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21963767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908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226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04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40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72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22.320.064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8931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1.612.705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1.612.705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65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3.484.788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3.484.788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80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25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11.595.178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4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11.595.178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91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6671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8.374.652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8.374.652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8.374.652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4735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4.623.302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4.623.302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80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01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1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F2D888-111C-46A6-B967-B9D09768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7317"/>
              </p:ext>
            </p:extLst>
          </p:nvPr>
        </p:nvGraphicFramePr>
        <p:xfrm>
          <a:off x="414336" y="1749713"/>
          <a:ext cx="8210798" cy="4115150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322509279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4004180101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3668366241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2692127674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076139063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136268055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550595770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163429425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2302370172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6660076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60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340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281.951.923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56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245.604.614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02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24.680.258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76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62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51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96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89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25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84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65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26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Bienestar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12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97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007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07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5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202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36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701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2014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06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08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96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18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15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81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042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57B4FF-83AC-4F63-A1A0-6344E67DE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03170"/>
              </p:ext>
            </p:extLst>
          </p:nvPr>
        </p:nvGraphicFramePr>
        <p:xfrm>
          <a:off x="414336" y="1753474"/>
          <a:ext cx="8210798" cy="1569941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2103211454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3583854120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2474825771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1992489691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166989629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3782605023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071264029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881948020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2048212474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7074115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105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916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96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60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84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64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152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73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24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s-CL" sz="1600" dirty="0"/>
              <a:t>Al mes de marzo, la Partida presentó un incremento consolidado de $15.060 millones.  Modificaciones que afectando la mayoría de los subtítulos, destacan por su volumen de recursos involucrados (68% de los montos incrementados) los subtítulos 24 “transferencias corrientes” y 34 “servicio de la deuda” que aumentan en $21.854 millones y $15.002 millones respectivamente, por otra parte se disminuyen los subtítulos 31 “iniciativas de inversión” en $39.042 millones y 21 “gastos en personal” en $46 millones.  Asimismo, se registró reasignaciones producto de la distribución de las Provisiones contenidas en el programa 05 “transferencias a gobiernos regionales” de SUBDERE por $37.505 millones, recursos que incrementan los programas de inversión de los gobiernos regionales.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Por su parte, el subtítulo 34 “servicio de la deuda” presentó una ejecución de $26.146 millones, de los cuales $17.535 millones corresponden al pago de los compromisos devengados al 31 de diciembre de 2018 (deuda flotante), faltando por decretar los gastos incurridos en el Servicio de Gobierno Interior ($1.363 millones), Subsecretaría del Interior ($361 millones), Red de Conectividad del Estado ($4 millones) y Bomberos de Chile ($3.080 millones).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A20A380-4581-49FE-9615-ED188ED8ABDD}"/>
              </a:ext>
            </a:extLst>
          </p:cNvPr>
          <p:cNvSpPr txBox="1">
            <a:spLocks/>
          </p:cNvSpPr>
          <p:nvPr/>
        </p:nvSpPr>
        <p:spPr>
          <a:xfrm>
            <a:off x="414338" y="548680"/>
            <a:ext cx="821079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</p:spTree>
    <p:extLst>
      <p:ext uri="{BB962C8B-B14F-4D97-AF65-F5344CB8AC3E}">
        <p14:creationId xmlns:p14="http://schemas.microsoft.com/office/powerpoint/2010/main" val="88723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867965-DE76-4484-B87B-43040AF1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78368"/>
              </p:ext>
            </p:extLst>
          </p:nvPr>
        </p:nvGraphicFramePr>
        <p:xfrm>
          <a:off x="414336" y="1839605"/>
          <a:ext cx="8210798" cy="1443077"/>
        </p:xfrm>
        <a:graphic>
          <a:graphicData uri="http://schemas.openxmlformats.org/drawingml/2006/table">
            <a:tbl>
              <a:tblPr/>
              <a:tblGrid>
                <a:gridCol w="275161">
                  <a:extLst>
                    <a:ext uri="{9D8B030D-6E8A-4147-A177-3AD203B41FA5}">
                      <a16:colId xmlns:a16="http://schemas.microsoft.com/office/drawing/2014/main" val="883300712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2996620347"/>
                    </a:ext>
                  </a:extLst>
                </a:gridCol>
                <a:gridCol w="275161">
                  <a:extLst>
                    <a:ext uri="{9D8B030D-6E8A-4147-A177-3AD203B41FA5}">
                      <a16:colId xmlns:a16="http://schemas.microsoft.com/office/drawing/2014/main" val="1937238268"/>
                    </a:ext>
                  </a:extLst>
                </a:gridCol>
                <a:gridCol w="3103813">
                  <a:extLst>
                    <a:ext uri="{9D8B030D-6E8A-4147-A177-3AD203B41FA5}">
                      <a16:colId xmlns:a16="http://schemas.microsoft.com/office/drawing/2014/main" val="2118652499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120934173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047739109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2237159677"/>
                    </a:ext>
                  </a:extLst>
                </a:gridCol>
                <a:gridCol w="737431">
                  <a:extLst>
                    <a:ext uri="{9D8B030D-6E8A-4147-A177-3AD203B41FA5}">
                      <a16:colId xmlns:a16="http://schemas.microsoft.com/office/drawing/2014/main" val="1129087614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3982217089"/>
                    </a:ext>
                  </a:extLst>
                </a:gridCol>
                <a:gridCol w="660386">
                  <a:extLst>
                    <a:ext uri="{9D8B030D-6E8A-4147-A177-3AD203B41FA5}">
                      <a16:colId xmlns:a16="http://schemas.microsoft.com/office/drawing/2014/main" val="39805605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660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942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6.923.698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18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57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09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52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8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89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2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9F81AB-3A00-4399-8FC4-F6A2E2F31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11740"/>
              </p:ext>
            </p:extLst>
          </p:nvPr>
        </p:nvGraphicFramePr>
        <p:xfrm>
          <a:off x="404935" y="1744948"/>
          <a:ext cx="8220198" cy="2711717"/>
        </p:xfrm>
        <a:graphic>
          <a:graphicData uri="http://schemas.openxmlformats.org/drawingml/2006/table">
            <a:tbl>
              <a:tblPr/>
              <a:tblGrid>
                <a:gridCol w="275476">
                  <a:extLst>
                    <a:ext uri="{9D8B030D-6E8A-4147-A177-3AD203B41FA5}">
                      <a16:colId xmlns:a16="http://schemas.microsoft.com/office/drawing/2014/main" val="784114471"/>
                    </a:ext>
                  </a:extLst>
                </a:gridCol>
                <a:gridCol w="275476">
                  <a:extLst>
                    <a:ext uri="{9D8B030D-6E8A-4147-A177-3AD203B41FA5}">
                      <a16:colId xmlns:a16="http://schemas.microsoft.com/office/drawing/2014/main" val="180851412"/>
                    </a:ext>
                  </a:extLst>
                </a:gridCol>
                <a:gridCol w="275476">
                  <a:extLst>
                    <a:ext uri="{9D8B030D-6E8A-4147-A177-3AD203B41FA5}">
                      <a16:colId xmlns:a16="http://schemas.microsoft.com/office/drawing/2014/main" val="2535166194"/>
                    </a:ext>
                  </a:extLst>
                </a:gridCol>
                <a:gridCol w="3107367">
                  <a:extLst>
                    <a:ext uri="{9D8B030D-6E8A-4147-A177-3AD203B41FA5}">
                      <a16:colId xmlns:a16="http://schemas.microsoft.com/office/drawing/2014/main" val="3926945682"/>
                    </a:ext>
                  </a:extLst>
                </a:gridCol>
                <a:gridCol w="738275">
                  <a:extLst>
                    <a:ext uri="{9D8B030D-6E8A-4147-A177-3AD203B41FA5}">
                      <a16:colId xmlns:a16="http://schemas.microsoft.com/office/drawing/2014/main" val="276060297"/>
                    </a:ext>
                  </a:extLst>
                </a:gridCol>
                <a:gridCol w="738275">
                  <a:extLst>
                    <a:ext uri="{9D8B030D-6E8A-4147-A177-3AD203B41FA5}">
                      <a16:colId xmlns:a16="http://schemas.microsoft.com/office/drawing/2014/main" val="748290893"/>
                    </a:ext>
                  </a:extLst>
                </a:gridCol>
                <a:gridCol w="738275">
                  <a:extLst>
                    <a:ext uri="{9D8B030D-6E8A-4147-A177-3AD203B41FA5}">
                      <a16:colId xmlns:a16="http://schemas.microsoft.com/office/drawing/2014/main" val="3274658990"/>
                    </a:ext>
                  </a:extLst>
                </a:gridCol>
                <a:gridCol w="738275">
                  <a:extLst>
                    <a:ext uri="{9D8B030D-6E8A-4147-A177-3AD203B41FA5}">
                      <a16:colId xmlns:a16="http://schemas.microsoft.com/office/drawing/2014/main" val="816546608"/>
                    </a:ext>
                  </a:extLst>
                </a:gridCol>
                <a:gridCol w="672161">
                  <a:extLst>
                    <a:ext uri="{9D8B030D-6E8A-4147-A177-3AD203B41FA5}">
                      <a16:colId xmlns:a16="http://schemas.microsoft.com/office/drawing/2014/main" val="3268410367"/>
                    </a:ext>
                  </a:extLst>
                </a:gridCol>
                <a:gridCol w="661142">
                  <a:extLst>
                    <a:ext uri="{9D8B030D-6E8A-4147-A177-3AD203B41FA5}">
                      <a16:colId xmlns:a16="http://schemas.microsoft.com/office/drawing/2014/main" val="39602374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808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784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75.868.765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7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71.017.416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89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03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7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5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40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42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38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12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79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38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4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43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26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32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31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2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6E8092-5BC7-4269-A4E2-7D791B1C5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39871"/>
              </p:ext>
            </p:extLst>
          </p:nvPr>
        </p:nvGraphicFramePr>
        <p:xfrm>
          <a:off x="432040" y="1819275"/>
          <a:ext cx="8183784" cy="3219450"/>
        </p:xfrm>
        <a:graphic>
          <a:graphicData uri="http://schemas.openxmlformats.org/drawingml/2006/table">
            <a:tbl>
              <a:tblPr/>
              <a:tblGrid>
                <a:gridCol w="862128">
                  <a:extLst>
                    <a:ext uri="{9D8B030D-6E8A-4147-A177-3AD203B41FA5}">
                      <a16:colId xmlns:a16="http://schemas.microsoft.com/office/drawing/2014/main" val="3159377314"/>
                    </a:ext>
                  </a:extLst>
                </a:gridCol>
                <a:gridCol w="2303298">
                  <a:extLst>
                    <a:ext uri="{9D8B030D-6E8A-4147-A177-3AD203B41FA5}">
                      <a16:colId xmlns:a16="http://schemas.microsoft.com/office/drawing/2014/main" val="1412477761"/>
                    </a:ext>
                  </a:extLst>
                </a:gridCol>
                <a:gridCol w="862128">
                  <a:extLst>
                    <a:ext uri="{9D8B030D-6E8A-4147-A177-3AD203B41FA5}">
                      <a16:colId xmlns:a16="http://schemas.microsoft.com/office/drawing/2014/main" val="657344023"/>
                    </a:ext>
                  </a:extLst>
                </a:gridCol>
                <a:gridCol w="862128">
                  <a:extLst>
                    <a:ext uri="{9D8B030D-6E8A-4147-A177-3AD203B41FA5}">
                      <a16:colId xmlns:a16="http://schemas.microsoft.com/office/drawing/2014/main" val="903582458"/>
                    </a:ext>
                  </a:extLst>
                </a:gridCol>
                <a:gridCol w="862128">
                  <a:extLst>
                    <a:ext uri="{9D8B030D-6E8A-4147-A177-3AD203B41FA5}">
                      <a16:colId xmlns:a16="http://schemas.microsoft.com/office/drawing/2014/main" val="715334913"/>
                    </a:ext>
                  </a:extLst>
                </a:gridCol>
                <a:gridCol w="862128">
                  <a:extLst>
                    <a:ext uri="{9D8B030D-6E8A-4147-A177-3AD203B41FA5}">
                      <a16:colId xmlns:a16="http://schemas.microsoft.com/office/drawing/2014/main" val="1888831412"/>
                    </a:ext>
                  </a:extLst>
                </a:gridCol>
                <a:gridCol w="784923">
                  <a:extLst>
                    <a:ext uri="{9D8B030D-6E8A-4147-A177-3AD203B41FA5}">
                      <a16:colId xmlns:a16="http://schemas.microsoft.com/office/drawing/2014/main" val="439204701"/>
                    </a:ext>
                  </a:extLst>
                </a:gridCol>
                <a:gridCol w="784923">
                  <a:extLst>
                    <a:ext uri="{9D8B030D-6E8A-4147-A177-3AD203B41FA5}">
                      <a16:colId xmlns:a16="http://schemas.microsoft.com/office/drawing/2014/main" val="2541241050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5035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54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74.819.029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76.032.907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1.213.878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16.832.010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272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4.266.592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4.266.592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2055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4.128.252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4.128.252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727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4.496.416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4.628.116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995.864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90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4.286.453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4.288.490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189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4.859.288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4.918.788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1.085.610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641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5.219.935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5.376.560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1.160.933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447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7.403.091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7.706.460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939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3.982.354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4.016.354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043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4.449.670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4.547.117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996.930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142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2.202.699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421.828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15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5.617.681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5.627.546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612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4.867.531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4.987.531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1.103.741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789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4.530.206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4.530.206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971.007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743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4.765.082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4.948.603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129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5.216.631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5.268.310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1.224.081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188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4.554.148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00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537614"/>
              </p:ext>
            </p:extLst>
          </p:nvPr>
        </p:nvGraphicFramePr>
        <p:xfrm>
          <a:off x="1043608" y="1844824"/>
          <a:ext cx="6696744" cy="335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34856"/>
              </p:ext>
            </p:extLst>
          </p:nvPr>
        </p:nvGraphicFramePr>
        <p:xfrm>
          <a:off x="1043608" y="2087217"/>
          <a:ext cx="6696744" cy="335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08608"/>
              </p:ext>
            </p:extLst>
          </p:nvPr>
        </p:nvGraphicFramePr>
        <p:xfrm>
          <a:off x="414336" y="1988841"/>
          <a:ext cx="4157665" cy="273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982970"/>
              </p:ext>
            </p:extLst>
          </p:nvPr>
        </p:nvGraphicFramePr>
        <p:xfrm>
          <a:off x="4572001" y="1988841"/>
          <a:ext cx="4053134" cy="273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104406"/>
              </p:ext>
            </p:extLst>
          </p:nvPr>
        </p:nvGraphicFramePr>
        <p:xfrm>
          <a:off x="511712" y="2087217"/>
          <a:ext cx="4060288" cy="26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303173"/>
              </p:ext>
            </p:extLst>
          </p:nvPr>
        </p:nvGraphicFramePr>
        <p:xfrm>
          <a:off x="4572000" y="2087217"/>
          <a:ext cx="3888432" cy="26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s-CL" sz="1600" dirty="0"/>
              <a:t>En cuanto a las instituciones que conforman el Ministerio, </a:t>
            </a:r>
            <a:r>
              <a:rPr lang="es-CL" sz="1600" b="1" dirty="0"/>
              <a:t>el 85,9% </a:t>
            </a:r>
            <a:r>
              <a:rPr lang="es-CL" sz="1600" dirty="0"/>
              <a:t>del presupuesto vigente, se concentra en la </a:t>
            </a:r>
            <a:r>
              <a:rPr lang="es-CL" sz="1600" b="1" dirty="0"/>
              <a:t>Subsecretaría de Desarrollo Regional y Administrativo (con sus 5 programas), Carabineros de Chile </a:t>
            </a:r>
            <a:r>
              <a:rPr lang="es-CL" sz="1600" dirty="0"/>
              <a:t>y </a:t>
            </a:r>
            <a:r>
              <a:rPr lang="es-CL" sz="1600" b="1" dirty="0"/>
              <a:t>los Gobiernos Regionales, </a:t>
            </a:r>
            <a:r>
              <a:rPr lang="es-CL" sz="1600" dirty="0"/>
              <a:t>organismos que representan a su vez el 18%, 32,9% y 34,9% respectivamente, instituciones que al mes de marzo alcanzaron niveles de ejecución de </a:t>
            </a:r>
            <a:r>
              <a:rPr lang="es-CL" sz="1600" b="1" dirty="0"/>
              <a:t>16,6%, 25,3% y 19,1% respectivamente</a:t>
            </a:r>
            <a:r>
              <a:rPr lang="es-CL" sz="1600" dirty="0"/>
              <a:t>, todos calculados respecto al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s-CL" sz="1600" dirty="0"/>
              <a:t>Las mayores tasas de gastos se registraron en la </a:t>
            </a:r>
            <a:r>
              <a:rPr lang="es-CL" sz="1600" b="1" dirty="0"/>
              <a:t>Subsecretaría del Interior (64,8%), seguida de Bomberos de Chile (46%)</a:t>
            </a:r>
            <a:r>
              <a:rPr lang="es-CL" sz="1600" dirty="0"/>
              <a:t>.  Mientras que los programas </a:t>
            </a:r>
            <a:r>
              <a:rPr lang="es-CL" sz="1600" b="1" dirty="0"/>
              <a:t>Convergencia y Fondo Social </a:t>
            </a:r>
            <a:r>
              <a:rPr lang="es-CL" sz="1600" dirty="0"/>
              <a:t>son los que presentaron la </a:t>
            </a:r>
            <a:r>
              <a:rPr lang="es-CL" sz="1600" b="1" dirty="0"/>
              <a:t>ejecución menor, con 0% </a:t>
            </a:r>
            <a:r>
              <a:rPr lang="es-CL" sz="1600" dirty="0"/>
              <a:t>manteniendo el gasto histórico registrado a igual mes, dicha erogación se explica por la temporalidad en que se asignan los recursos, la que se produce normalmente en el segundo semestre de cada año.</a:t>
            </a:r>
            <a:endParaRPr lang="es-CL" sz="1600" b="1" u="sng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A20A380-4581-49FE-9615-ED188ED8ABDD}"/>
              </a:ext>
            </a:extLst>
          </p:cNvPr>
          <p:cNvSpPr txBox="1">
            <a:spLocks/>
          </p:cNvSpPr>
          <p:nvPr/>
        </p:nvSpPr>
        <p:spPr>
          <a:xfrm>
            <a:off x="414338" y="548680"/>
            <a:ext cx="821079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</p:spTree>
    <p:extLst>
      <p:ext uri="{BB962C8B-B14F-4D97-AF65-F5344CB8AC3E}">
        <p14:creationId xmlns:p14="http://schemas.microsoft.com/office/powerpoint/2010/main" val="253101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984E42-74A2-4DCC-B587-C8E0C8BC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82" y="2163969"/>
            <a:ext cx="4085652" cy="2530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B4D417-A39F-4751-B6B4-C9562E8E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9" y="2163969"/>
            <a:ext cx="4085652" cy="25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657931"/>
              </p:ext>
            </p:extLst>
          </p:nvPr>
        </p:nvGraphicFramePr>
        <p:xfrm>
          <a:off x="1043608" y="1844824"/>
          <a:ext cx="7056783" cy="383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2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01021"/>
              </p:ext>
            </p:extLst>
          </p:nvPr>
        </p:nvGraphicFramePr>
        <p:xfrm>
          <a:off x="971600" y="1916832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A0672A-B2CA-478D-95D6-B7ABAEC6A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20745"/>
              </p:ext>
            </p:extLst>
          </p:nvPr>
        </p:nvGraphicFramePr>
        <p:xfrm>
          <a:off x="443302" y="1844824"/>
          <a:ext cx="8172524" cy="2325282"/>
        </p:xfrm>
        <a:graphic>
          <a:graphicData uri="http://schemas.openxmlformats.org/drawingml/2006/table">
            <a:tbl>
              <a:tblPr/>
              <a:tblGrid>
                <a:gridCol w="740946">
                  <a:extLst>
                    <a:ext uri="{9D8B030D-6E8A-4147-A177-3AD203B41FA5}">
                      <a16:colId xmlns:a16="http://schemas.microsoft.com/office/drawing/2014/main" val="1352212655"/>
                    </a:ext>
                  </a:extLst>
                </a:gridCol>
                <a:gridCol w="3118608">
                  <a:extLst>
                    <a:ext uri="{9D8B030D-6E8A-4147-A177-3AD203B41FA5}">
                      <a16:colId xmlns:a16="http://schemas.microsoft.com/office/drawing/2014/main" val="2328045113"/>
                    </a:ext>
                  </a:extLst>
                </a:gridCol>
                <a:gridCol w="740946">
                  <a:extLst>
                    <a:ext uri="{9D8B030D-6E8A-4147-A177-3AD203B41FA5}">
                      <a16:colId xmlns:a16="http://schemas.microsoft.com/office/drawing/2014/main" val="284814509"/>
                    </a:ext>
                  </a:extLst>
                </a:gridCol>
                <a:gridCol w="740946">
                  <a:extLst>
                    <a:ext uri="{9D8B030D-6E8A-4147-A177-3AD203B41FA5}">
                      <a16:colId xmlns:a16="http://schemas.microsoft.com/office/drawing/2014/main" val="2683444458"/>
                    </a:ext>
                  </a:extLst>
                </a:gridCol>
                <a:gridCol w="740946">
                  <a:extLst>
                    <a:ext uri="{9D8B030D-6E8A-4147-A177-3AD203B41FA5}">
                      <a16:colId xmlns:a16="http://schemas.microsoft.com/office/drawing/2014/main" val="1671011027"/>
                    </a:ext>
                  </a:extLst>
                </a:gridCol>
                <a:gridCol w="740946">
                  <a:extLst>
                    <a:ext uri="{9D8B030D-6E8A-4147-A177-3AD203B41FA5}">
                      <a16:colId xmlns:a16="http://schemas.microsoft.com/office/drawing/2014/main" val="1185650190"/>
                    </a:ext>
                  </a:extLst>
                </a:gridCol>
                <a:gridCol w="674593">
                  <a:extLst>
                    <a:ext uri="{9D8B030D-6E8A-4147-A177-3AD203B41FA5}">
                      <a16:colId xmlns:a16="http://schemas.microsoft.com/office/drawing/2014/main" val="2475228039"/>
                    </a:ext>
                  </a:extLst>
                </a:gridCol>
                <a:gridCol w="674593">
                  <a:extLst>
                    <a:ext uri="{9D8B030D-6E8A-4147-A177-3AD203B41FA5}">
                      <a16:colId xmlns:a16="http://schemas.microsoft.com/office/drawing/2014/main" val="2892199543"/>
                    </a:ext>
                  </a:extLst>
                </a:gridCol>
              </a:tblGrid>
              <a:tr h="13578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110493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17488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3.371.745.988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3.386.805.855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15.059.867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770.064.291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86812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1.353.733.781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1.353.687.368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-46.413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359.361.219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79971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250.172.210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250.883.365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711.155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36.576.993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274251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7.885.052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7.952.559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7.550.386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67877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300.058.015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321.912.521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21.854.506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115.726.027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29096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3.262.588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8608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4526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65.837.795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68.723.123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2.885.328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11.170.085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45831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762.027.188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722.985.546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-39.041.642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138.799.195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11800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-1.657.144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52006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592.748.216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606.273.148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13.524.932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73.094.187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39608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21.077.140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36.079.356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15.002.216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26.146.187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93176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1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EA15D05-A925-4F69-85EF-016E8668C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82496"/>
              </p:ext>
            </p:extLst>
          </p:nvPr>
        </p:nvGraphicFramePr>
        <p:xfrm>
          <a:off x="438120" y="1852937"/>
          <a:ext cx="8177702" cy="3851803"/>
        </p:xfrm>
        <a:graphic>
          <a:graphicData uri="http://schemas.openxmlformats.org/drawingml/2006/table">
            <a:tbl>
              <a:tblPr/>
              <a:tblGrid>
                <a:gridCol w="359459">
                  <a:extLst>
                    <a:ext uri="{9D8B030D-6E8A-4147-A177-3AD203B41FA5}">
                      <a16:colId xmlns:a16="http://schemas.microsoft.com/office/drawing/2014/main" val="3788917905"/>
                    </a:ext>
                  </a:extLst>
                </a:gridCol>
                <a:gridCol w="280827">
                  <a:extLst>
                    <a:ext uri="{9D8B030D-6E8A-4147-A177-3AD203B41FA5}">
                      <a16:colId xmlns:a16="http://schemas.microsoft.com/office/drawing/2014/main" val="983397788"/>
                    </a:ext>
                  </a:extLst>
                </a:gridCol>
                <a:gridCol w="3167737">
                  <a:extLst>
                    <a:ext uri="{9D8B030D-6E8A-4147-A177-3AD203B41FA5}">
                      <a16:colId xmlns:a16="http://schemas.microsoft.com/office/drawing/2014/main" val="4276357848"/>
                    </a:ext>
                  </a:extLst>
                </a:gridCol>
                <a:gridCol w="752618">
                  <a:extLst>
                    <a:ext uri="{9D8B030D-6E8A-4147-A177-3AD203B41FA5}">
                      <a16:colId xmlns:a16="http://schemas.microsoft.com/office/drawing/2014/main" val="627598443"/>
                    </a:ext>
                  </a:extLst>
                </a:gridCol>
                <a:gridCol w="752618">
                  <a:extLst>
                    <a:ext uri="{9D8B030D-6E8A-4147-A177-3AD203B41FA5}">
                      <a16:colId xmlns:a16="http://schemas.microsoft.com/office/drawing/2014/main" val="2467384924"/>
                    </a:ext>
                  </a:extLst>
                </a:gridCol>
                <a:gridCol w="752618">
                  <a:extLst>
                    <a:ext uri="{9D8B030D-6E8A-4147-A177-3AD203B41FA5}">
                      <a16:colId xmlns:a16="http://schemas.microsoft.com/office/drawing/2014/main" val="2478986222"/>
                    </a:ext>
                  </a:extLst>
                </a:gridCol>
                <a:gridCol w="752618">
                  <a:extLst>
                    <a:ext uri="{9D8B030D-6E8A-4147-A177-3AD203B41FA5}">
                      <a16:colId xmlns:a16="http://schemas.microsoft.com/office/drawing/2014/main" val="3225288445"/>
                    </a:ext>
                  </a:extLst>
                </a:gridCol>
                <a:gridCol w="685220">
                  <a:extLst>
                    <a:ext uri="{9D8B030D-6E8A-4147-A177-3AD203B41FA5}">
                      <a16:colId xmlns:a16="http://schemas.microsoft.com/office/drawing/2014/main" val="4283139586"/>
                    </a:ext>
                  </a:extLst>
                </a:gridCol>
                <a:gridCol w="673987">
                  <a:extLst>
                    <a:ext uri="{9D8B030D-6E8A-4147-A177-3AD203B41FA5}">
                      <a16:colId xmlns:a16="http://schemas.microsoft.com/office/drawing/2014/main" val="786752849"/>
                    </a:ext>
                  </a:extLst>
                </a:gridCol>
              </a:tblGrid>
              <a:tr h="1300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8720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03462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12.894.207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677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15.888.402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4.597.542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07471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599.912.883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609.626.098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9.713.215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101.209.154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9162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38.652.657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12.913.569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4531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9.966.015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1.032.858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1.467.555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8844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198.786.128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8.305.826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65.978.693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5810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189.713.352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-136.375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20.849.337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1338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69580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1.764.832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1083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39.698.240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39.698.240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8.598.122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7499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7.725.473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3038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872.649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18978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15.127.087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7103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87.495.937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108.734.852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21.238.915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55.417.861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049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52.591.038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21.238.915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34.081.343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21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547.196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6672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49652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20.789.322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5212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281.951.923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8177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6.923.698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786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75.868.765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3356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1.183.533.749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22.812.926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226.560.437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5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4086</TotalTime>
  <Words>7895</Words>
  <Application>Microsoft Office PowerPoint</Application>
  <PresentationFormat>Presentación en pantalla (4:3)</PresentationFormat>
  <Paragraphs>4402</Paragraphs>
  <Slides>36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MARZO DE 2019 PARTIDA 05: MINISTERIO DEL INTERIOR Y SEGURIDAD PÚBLICA</vt:lpstr>
      <vt:lpstr>EJECUCIÓN ACUMULADA DE GASTOS A MARZO DE 2019 PARTIDA 05 MINISTERIO DEL INTERIOR Y SEGURIDAD PÚBLICA</vt:lpstr>
      <vt:lpstr>Presentación de PowerPoint</vt:lpstr>
      <vt:lpstr>Presentación de PowerPoint</vt:lpstr>
      <vt:lpstr>DISTRIBUCIÓN POR SUBTÍTULO DE GASTO Y CÁPITULO MINISTERIO DEL INTERIOR Y SEGURIDAD PÚBLICA</vt:lpstr>
      <vt:lpstr>COMPORTAMIENTO DE LA EJECUCIÓN ACUMULADA DE GASTOS A MARZO MINISTERIO DEL INTERIOR Y SEGURIDAD PÚBLICA</vt:lpstr>
      <vt:lpstr>COMPORTAMIENTO DE LA EJECUCIÓN ACUMULADA DE GASTOS A MARZO PARTIDA 05 MINISTERIO DEL INTERIOR Y SEGURIDAD PÚBLICA</vt:lpstr>
      <vt:lpstr>EJECUCIÓN ACUMULADA DE GASTOS A MARZO DE 2019 MINISTERIO DEL INTERIOR Y SEGURIDAD PÚBLICA</vt:lpstr>
      <vt:lpstr>EJECUCIÓN ACUMULADA DE GASTOS A MARZO DE 2019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244</cp:revision>
  <cp:lastPrinted>2017-06-20T21:34:02Z</cp:lastPrinted>
  <dcterms:created xsi:type="dcterms:W3CDTF">2016-06-23T13:38:47Z</dcterms:created>
  <dcterms:modified xsi:type="dcterms:W3CDTF">2019-07-22T15:34:51Z</dcterms:modified>
</cp:coreProperties>
</file>