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301" r:id="rId5"/>
    <p:sldId id="299" r:id="rId6"/>
    <p:sldId id="300" r:id="rId7"/>
    <p:sldId id="264" r:id="rId8"/>
    <p:sldId id="265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04'!$C$32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04'!$D$32:$O$32</c:f>
              <c:numCache>
                <c:formatCode>0.0%</c:formatCode>
                <c:ptCount val="12"/>
                <c:pt idx="0">
                  <c:v>8.8999999999999996E-2</c:v>
                </c:pt>
                <c:pt idx="1">
                  <c:v>6.6000000000000003E-2</c:v>
                </c:pt>
                <c:pt idx="2">
                  <c:v>8.5999999999999993E-2</c:v>
                </c:pt>
                <c:pt idx="3">
                  <c:v>9.6000000000000002E-2</c:v>
                </c:pt>
                <c:pt idx="4">
                  <c:v>7.1999999999999995E-2</c:v>
                </c:pt>
                <c:pt idx="5">
                  <c:v>0.107</c:v>
                </c:pt>
                <c:pt idx="6">
                  <c:v>6.4000000000000001E-2</c:v>
                </c:pt>
                <c:pt idx="7">
                  <c:v>7.4999999999999997E-2</c:v>
                </c:pt>
                <c:pt idx="8">
                  <c:v>0.1</c:v>
                </c:pt>
                <c:pt idx="9">
                  <c:v>6.3E-2</c:v>
                </c:pt>
                <c:pt idx="10">
                  <c:v>7.6999999999999999E-2</c:v>
                </c:pt>
                <c:pt idx="11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76-4B56-818A-915E5AD5CA1B}"/>
            </c:ext>
          </c:extLst>
        </c:ser>
        <c:ser>
          <c:idx val="1"/>
          <c:order val="1"/>
          <c:tx>
            <c:strRef>
              <c:f>'Partida 04'!$C$33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04'!$D$33:$O$33</c:f>
              <c:numCache>
                <c:formatCode>0.0%</c:formatCode>
                <c:ptCount val="12"/>
                <c:pt idx="0">
                  <c:v>0.112</c:v>
                </c:pt>
                <c:pt idx="1">
                  <c:v>6.8000000000000005E-2</c:v>
                </c:pt>
                <c:pt idx="2">
                  <c:v>9.1999999999999998E-2</c:v>
                </c:pt>
                <c:pt idx="3">
                  <c:v>9.6000000000000002E-2</c:v>
                </c:pt>
                <c:pt idx="4">
                  <c:v>6.7000000000000004E-2</c:v>
                </c:pt>
                <c:pt idx="5">
                  <c:v>0.108</c:v>
                </c:pt>
                <c:pt idx="6">
                  <c:v>7.2999999999999995E-2</c:v>
                </c:pt>
                <c:pt idx="7">
                  <c:v>7.2999999999999995E-2</c:v>
                </c:pt>
                <c:pt idx="8">
                  <c:v>0.106</c:v>
                </c:pt>
                <c:pt idx="9">
                  <c:v>5.8999999999999997E-2</c:v>
                </c:pt>
                <c:pt idx="10">
                  <c:v>8.7999999999999995E-2</c:v>
                </c:pt>
                <c:pt idx="11">
                  <c:v>0.13800000000000001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76-4B56-818A-915E5AD5CA1B}"/>
            </c:ext>
          </c:extLst>
        </c:ser>
        <c:ser>
          <c:idx val="2"/>
          <c:order val="2"/>
          <c:tx>
            <c:strRef>
              <c:f>'Partida 04'!$C$34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04'!$D$34:$F$34</c:f>
              <c:numCache>
                <c:formatCode>0.0%</c:formatCode>
                <c:ptCount val="3"/>
                <c:pt idx="0">
                  <c:v>9.8465307841019034E-2</c:v>
                </c:pt>
                <c:pt idx="1">
                  <c:v>6.6063434414056529E-2</c:v>
                </c:pt>
                <c:pt idx="2">
                  <c:v>8.3910710045843051E-2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76-4B56-818A-915E5AD5CA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3764096"/>
        <c:axId val="123778176"/>
      </c:barChart>
      <c:catAx>
        <c:axId val="123764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3778176"/>
        <c:crosses val="autoZero"/>
        <c:auto val="0"/>
        <c:lblAlgn val="ctr"/>
        <c:lblOffset val="100"/>
        <c:noMultiLvlLbl val="0"/>
      </c:catAx>
      <c:valAx>
        <c:axId val="12377817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376409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04'!$C$28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04'!$D$27:$O$27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04'!$D$28:$O$28</c:f>
              <c:numCache>
                <c:formatCode>0.0%</c:formatCode>
                <c:ptCount val="12"/>
                <c:pt idx="0">
                  <c:v>8.8999999999999996E-2</c:v>
                </c:pt>
                <c:pt idx="1">
                  <c:v>0.155</c:v>
                </c:pt>
                <c:pt idx="2">
                  <c:v>0.23799999999999999</c:v>
                </c:pt>
                <c:pt idx="3">
                  <c:v>0.33300000000000002</c:v>
                </c:pt>
                <c:pt idx="4">
                  <c:v>0.40600000000000003</c:v>
                </c:pt>
                <c:pt idx="5">
                  <c:v>0.504</c:v>
                </c:pt>
                <c:pt idx="6">
                  <c:v>0.51500000000000001</c:v>
                </c:pt>
                <c:pt idx="7">
                  <c:v>0.59</c:v>
                </c:pt>
                <c:pt idx="8">
                  <c:v>0.68899999999999995</c:v>
                </c:pt>
                <c:pt idx="9">
                  <c:v>0.74299999999999999</c:v>
                </c:pt>
                <c:pt idx="10">
                  <c:v>0.83799999999999997</c:v>
                </c:pt>
                <c:pt idx="11">
                  <c:v>0.98799999999999999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0A8-4F4D-8022-AE7A4D9E3004}"/>
            </c:ext>
          </c:extLst>
        </c:ser>
        <c:ser>
          <c:idx val="1"/>
          <c:order val="1"/>
          <c:tx>
            <c:strRef>
              <c:f>'Partida 04'!$C$29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04'!$D$27:$O$27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04'!$D$29:$O$29</c:f>
              <c:numCache>
                <c:formatCode>0.0%</c:formatCode>
                <c:ptCount val="12"/>
                <c:pt idx="0">
                  <c:v>0.112</c:v>
                </c:pt>
                <c:pt idx="1">
                  <c:v>0.18</c:v>
                </c:pt>
                <c:pt idx="2">
                  <c:v>0.27200000000000002</c:v>
                </c:pt>
                <c:pt idx="3">
                  <c:v>0.35499999999999998</c:v>
                </c:pt>
                <c:pt idx="4">
                  <c:v>0.42199999999999999</c:v>
                </c:pt>
                <c:pt idx="5">
                  <c:v>0.53100000000000003</c:v>
                </c:pt>
                <c:pt idx="6">
                  <c:v>0.60899999999999999</c:v>
                </c:pt>
                <c:pt idx="7">
                  <c:v>0.622</c:v>
                </c:pt>
                <c:pt idx="8">
                  <c:v>0.72799999999999998</c:v>
                </c:pt>
                <c:pt idx="9">
                  <c:v>0.78500000000000003</c:v>
                </c:pt>
                <c:pt idx="10">
                  <c:v>0.873</c:v>
                </c:pt>
                <c:pt idx="11">
                  <c:v>0.98399999999999999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A8-4F4D-8022-AE7A4D9E3004}"/>
            </c:ext>
          </c:extLst>
        </c:ser>
        <c:ser>
          <c:idx val="2"/>
          <c:order val="2"/>
          <c:tx>
            <c:strRef>
              <c:f>'Partida 04'!$C$30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04'!$D$30:$F$30</c:f>
              <c:numCache>
                <c:formatCode>0.0%</c:formatCode>
                <c:ptCount val="3"/>
                <c:pt idx="0">
                  <c:v>9.8465307841019034E-2</c:v>
                </c:pt>
                <c:pt idx="1">
                  <c:v>0.16452874225507555</c:v>
                </c:pt>
                <c:pt idx="2">
                  <c:v>0.24358350545267077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0A8-4F4D-8022-AE7A4D9E30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230528"/>
        <c:axId val="66236416"/>
      </c:lineChart>
      <c:catAx>
        <c:axId val="66230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6236416"/>
        <c:crosses val="autoZero"/>
        <c:auto val="1"/>
        <c:lblAlgn val="ctr"/>
        <c:lblOffset val="100"/>
        <c:tickLblSkip val="1"/>
        <c:noMultiLvlLbl val="0"/>
      </c:catAx>
      <c:valAx>
        <c:axId val="6623641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623052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Presupuesto 2019 de Contraloría asciende a $80.313 millones. La ejecución en el mes de marzo fue de $6.944 millones, equivalente a un 8,4%, inferior en 0,8 puntos porcentuales a igual periodo del año 2018.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Con ello el gasto acumulado a MARZO asciende a $20.158 millones, equivalentes a un 24,4% del presupuesto vigente.  Se observa una incremento de $2.442 millones, para la cancelación de la deuda flotante. Si se hiciese el ejercicio de considerar la ejecución a la fecha sólo de los montos aprobados en la Ley de Presupuestos, la ejecución a MARZO alcanzaría a 20%.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/>
              <a:t>Prácticamente el 80% del presupuesto 2019 de Contraloría se destina a Gastos en Personal. Este Subtítulo considera para el presente año un incremento de dotación de 64 profesionales para fortalecer la función de fiscalización.</a:t>
            </a:r>
          </a:p>
          <a:p>
            <a:pPr marL="365125" indent="-365125" algn="just" defTabSz="984250">
              <a:spcBef>
                <a:spcPts val="600"/>
              </a:spcBef>
              <a:spcAft>
                <a:spcPts val="600"/>
              </a:spcAft>
              <a:buAutoNum type="arabicPeriod" startAt="3"/>
              <a:tabLst>
                <a:tab pos="0" algn="l"/>
                <a:tab pos="7891463" algn="l"/>
              </a:tabLst>
            </a:pPr>
            <a:r>
              <a:rPr lang="es-MX" sz="1600" dirty="0"/>
              <a:t>La gestión administrativa de Contraloría considera su sede central más 16 sedes regionales.</a:t>
            </a:r>
          </a:p>
          <a:p>
            <a:pPr marL="365125" indent="-365125" algn="just" defTabSz="984250">
              <a:spcBef>
                <a:spcPts val="600"/>
              </a:spcBef>
              <a:spcAft>
                <a:spcPts val="600"/>
              </a:spcAft>
              <a:buAutoNum type="arabicPeriod" startAt="3"/>
              <a:tabLst>
                <a:tab pos="0" algn="l"/>
                <a:tab pos="7891463" algn="l"/>
              </a:tabLst>
            </a:pPr>
            <a:r>
              <a:rPr lang="es-MX" sz="1600" dirty="0"/>
              <a:t>Iniciativas de Inversión por $3.097 millones contempla inversiones menores en oficinas en Santiago y gastos de arrastre del proyecto Sede Regional de Tarapacá, por $2.524 millones.</a:t>
            </a:r>
          </a:p>
          <a:p>
            <a:pPr marL="365125" algn="just">
              <a:spcBef>
                <a:spcPts val="600"/>
              </a:spcBef>
              <a:spcAft>
                <a:spcPts val="600"/>
              </a:spcAft>
              <a:tabLst>
                <a:tab pos="266700" algn="l"/>
              </a:tabLst>
            </a:pPr>
            <a:r>
              <a:rPr lang="es-MX" sz="1600" dirty="0"/>
              <a:t>A continuación se presenta el comportamiento del gasto mensual y acumulado, y se compara  con igual período de años anteriores.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endParaRPr lang="es-MX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1B860190-2D7F-4F55-9A05-CD18C89CB8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3508" y="2076898"/>
            <a:ext cx="6936984" cy="4097235"/>
          </a:xfrm>
          <a:prstGeom prst="rect">
            <a:avLst/>
          </a:prstGeom>
        </p:spPr>
      </p:pic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178" y="95982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2019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348628"/>
              </p:ext>
            </p:extLst>
          </p:nvPr>
        </p:nvGraphicFramePr>
        <p:xfrm>
          <a:off x="539552" y="1772815"/>
          <a:ext cx="7992888" cy="435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5681EAEC-9EC9-4C21-BE66-B1D1FE838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2"/>
          </a:xfrm>
        </p:spPr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57945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2019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10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92433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2019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9326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93912" y="5085184"/>
            <a:ext cx="777686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81E1942-B7D2-4C08-831F-E74BDF6A1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515902"/>
              </p:ext>
            </p:extLst>
          </p:nvPr>
        </p:nvGraphicFramePr>
        <p:xfrm>
          <a:off x="810445" y="2892929"/>
          <a:ext cx="7543798" cy="21526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2986141792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3311574332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722402142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348499820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064358527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579641128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809882271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952922848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872014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102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80.313.566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82.756.051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2.442.485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20.158.009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7335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63.373.687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63.373.687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15.358.970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0869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9.858.126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9.858.126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6578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5045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53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0288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82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840.279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3.282.764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2.442.485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533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1792" y="6093296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6" y="6206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2" y="1329445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B22E60D-E078-474C-B3A5-45D6A5BE5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343679"/>
              </p:ext>
            </p:extLst>
          </p:nvPr>
        </p:nvGraphicFramePr>
        <p:xfrm>
          <a:off x="628650" y="1880568"/>
          <a:ext cx="7886700" cy="4212728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4164240941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128340336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561387843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66151034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453413073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090128694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275078875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820201137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3146446237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3397733770"/>
                    </a:ext>
                  </a:extLst>
                </a:gridCol>
              </a:tblGrid>
              <a:tr h="1719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118385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2791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80.313.566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82.756.051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2.442.485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20.158.009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85387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63.373.687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63.373.687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15.358.970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48389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9.858.126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9.858.126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1.818.742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58236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187.742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187.742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580396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84323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20092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173.045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173.045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05713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173.045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173.045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28980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37389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15577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2.950.700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2.950.700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34434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71.516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32621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941224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977.667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977.667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26901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1.871.647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1.871.647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769036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3.097.649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3.097.649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91958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3.097.649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3.097.649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54279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840.279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3.282.764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2.442.485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2.822.992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67733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665.681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665.681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50666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174.598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174.598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10771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2.442.485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2.442.485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2.439.713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686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3484</TotalTime>
  <Words>758</Words>
  <Application>Microsoft Office PowerPoint</Application>
  <PresentationFormat>Presentación en pantalla (4:3)</PresentationFormat>
  <Paragraphs>319</Paragraphs>
  <Slides>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AL MES DE MARZO DE 2019 PARTIDA 04: CONTRALORÍA GENERAL DE LA REPÚBLICA</vt:lpstr>
      <vt:lpstr>EJECUCIÓN ACUMULADA DE GASTOS A MARZO DE 2019  PARTIDA 04 CONTRALORÍA GENERAL DE LA REPÚBLICA</vt:lpstr>
      <vt:lpstr>EJECUCIÓN ACUMULADA DE GASTOS A MARZO DE 2019  PARTIDA 04 CONTRALORÍA GENERAL DE LA REPÚBLICA</vt:lpstr>
      <vt:lpstr>EJECUCIÓN ACUMULADA DE GASTOS A MARZO DE 2019  PARTIDA 04 CONTRALORÍA GENERAL DE LA REPÚBLICA</vt:lpstr>
      <vt:lpstr>EJECUCION ACUMULADA DE GASTOS A MARZO DE 2019  PARTIDA 04 CONTRALORÍA GENERAL DE LA REPÚBLICA</vt:lpstr>
      <vt:lpstr>EJECUCIÓN ACUMULADA DE GASTOS A MARZO DE 2019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225</cp:revision>
  <cp:lastPrinted>2016-10-11T11:56:42Z</cp:lastPrinted>
  <dcterms:created xsi:type="dcterms:W3CDTF">2016-06-23T13:38:47Z</dcterms:created>
  <dcterms:modified xsi:type="dcterms:W3CDTF">2019-05-28T16:00:32Z</dcterms:modified>
</cp:coreProperties>
</file>