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98" r:id="rId5"/>
    <p:sldId id="305" r:id="rId6"/>
    <p:sldId id="306" r:id="rId7"/>
    <p:sldId id="303" r:id="rId8"/>
    <p:sldId id="304" r:id="rId9"/>
    <p:sldId id="264" r:id="rId10"/>
    <p:sldId id="263" r:id="rId11"/>
    <p:sldId id="265" r:id="rId12"/>
    <p:sldId id="300" r:id="rId13"/>
    <p:sldId id="301" r:id="rId14"/>
    <p:sldId id="30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5" d="100"/>
          <a:sy n="85" d="100"/>
        </p:scale>
        <p:origin x="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528136"/>
        <c:axId val="1"/>
      </c:barChart>
      <c:catAx>
        <c:axId val="193528136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1935281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699761"/>
              </p:ext>
            </p:extLst>
          </p:nvPr>
        </p:nvGraphicFramePr>
        <p:xfrm>
          <a:off x="414338" y="1772816"/>
          <a:ext cx="8201486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Hoja de cálculo" r:id="rId3" imgW="7086779" imgH="981167" progId="Excel.Sheet.8">
                  <p:embed/>
                </p:oleObj>
              </mc:Choice>
              <mc:Fallback>
                <p:oleObj name="Hoja de cálculo" r:id="rId3" imgW="7086779" imgH="9811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72816"/>
                        <a:ext cx="8201486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24272"/>
              </p:ext>
            </p:extLst>
          </p:nvPr>
        </p:nvGraphicFramePr>
        <p:xfrm>
          <a:off x="414338" y="1770539"/>
          <a:ext cx="8210797" cy="4610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Hoja de cálculo" r:id="rId3" imgW="8020184" imgH="4905480" progId="Excel.Sheet.8">
                  <p:embed/>
                </p:oleObj>
              </mc:Choice>
              <mc:Fallback>
                <p:oleObj name="Hoja de cálculo" r:id="rId3" imgW="8020184" imgH="49054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70539"/>
                        <a:ext cx="8210797" cy="4610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890152"/>
              </p:ext>
            </p:extLst>
          </p:nvPr>
        </p:nvGraphicFramePr>
        <p:xfrm>
          <a:off x="414338" y="1704950"/>
          <a:ext cx="8201486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Hoja de cálculo" r:id="rId3" imgW="7858103" imgH="3524184" progId="Excel.Sheet.8">
                  <p:embed/>
                </p:oleObj>
              </mc:Choice>
              <mc:Fallback>
                <p:oleObj name="Hoja de cálculo" r:id="rId3" imgW="7858103" imgH="352418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04950"/>
                        <a:ext cx="8201486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>
                <a:latin typeface="+mn-lt"/>
              </a:rPr>
              <a:t>El presupuesto vigente del Poder Judicial asciende a $598.465 millones, </a:t>
            </a:r>
            <a:r>
              <a:rPr lang="es-CL" sz="1400" dirty="0">
                <a:latin typeface="+mn-lt"/>
              </a:rPr>
              <a:t>que incluye $5.816 millones que se han agregado para el pago de la deuda flotante en la Corporación Administrativa del Poder Judicial y en la Academia Judicial.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El gasto finalizó en $138.443 millones, equivalentes a un 23% 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>
                <a:latin typeface="+mn-lt"/>
              </a:rPr>
              <a:t>iniciativas de inversión</a:t>
            </a:r>
            <a:r>
              <a:rPr lang="es-CL" sz="1400" dirty="0">
                <a:latin typeface="+mn-lt"/>
              </a:rPr>
              <a:t>, con recursos aprobados por $90.068 millones, que corresponden a </a:t>
            </a:r>
            <a:r>
              <a:rPr lang="es-CL" sz="1400" dirty="0"/>
              <a:t>42 proyectos</a:t>
            </a:r>
            <a:r>
              <a:rPr lang="es-CL" sz="1400" dirty="0">
                <a:latin typeface="+mn-lt"/>
              </a:rPr>
              <a:t> de arrastre de iniciativas de inversión identificadas en el año 2018, a </a:t>
            </a:r>
            <a:r>
              <a:rPr lang="es-CL" sz="1400" dirty="0"/>
              <a:t>12 proyectos </a:t>
            </a:r>
            <a:r>
              <a:rPr lang="es-CL" sz="1400" dirty="0">
                <a:latin typeface="+mn-lt"/>
              </a:rPr>
              <a:t>asociados a la Ley N° 21.017 (110 jueces) y a la Ley N° 20.876 (creó 3 tribunales), y a la segunda etapa de implementación de la </a:t>
            </a:r>
            <a:r>
              <a:rPr lang="es-CL" sz="1400" dirty="0"/>
              <a:t>Ley N° 21.057 (Entrevista video grabada) </a:t>
            </a:r>
            <a:r>
              <a:rPr lang="es-CL" sz="1400" dirty="0">
                <a:latin typeface="+mn-lt"/>
              </a:rPr>
              <a:t>para la habilitación de salas especiales en los tribunales de las regiones III, IV, VIII, IX y XIV; evidenció una ejecución presupuestaria de un 15%.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/>
              <a:t>Becas de Postgrado</a:t>
            </a:r>
            <a:r>
              <a:rPr lang="es-CL" sz="1400" dirty="0"/>
              <a:t>, con $146 millones, que se destinan a financiar estudios para funcionarios con formación universitaria del Poder Judicial como de la Corporación Administrativa, a la fecha de este reporte, ejecutaron un 0%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los </a:t>
            </a:r>
            <a:r>
              <a:rPr lang="es-CL" sz="1400" b="1" dirty="0"/>
              <a:t>programas de capacitación</a:t>
            </a:r>
            <a:r>
              <a:rPr lang="es-CL" sz="1400" dirty="0"/>
              <a:t>, que contemplan recursos para la formación y perfeccionamiento de los funcionarios del Poder Judicial, alcanzó la siguientes ejecuciones: Programa de Formación, 9%; Programa de Perfeccionamiento, 5%; Programa de Habilitación, 0,1%; y Programa de Perfeccionamiento Extraordinario, 0,1%.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55799"/>
            <a:ext cx="5328592" cy="320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5"/>
            <a:ext cx="5760640" cy="346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817824"/>
              </p:ext>
            </p:extLst>
          </p:nvPr>
        </p:nvGraphicFramePr>
        <p:xfrm>
          <a:off x="414338" y="1844824"/>
          <a:ext cx="8193761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Hoja de cálculo" r:id="rId3" imgW="7410584" imgH="2124088" progId="Excel.Sheet.8">
                  <p:embed/>
                </p:oleObj>
              </mc:Choice>
              <mc:Fallback>
                <p:oleObj name="Hoja de cálculo" r:id="rId3" imgW="7410584" imgH="212408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844824"/>
                        <a:ext cx="8193761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725375"/>
              </p:ext>
            </p:extLst>
          </p:nvPr>
        </p:nvGraphicFramePr>
        <p:xfrm>
          <a:off x="414338" y="1916832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Hoja de cálculo" r:id="rId4" imgW="8039190" imgH="1228764" progId="Excel.Sheet.8">
                  <p:embed/>
                </p:oleObj>
              </mc:Choice>
              <mc:Fallback>
                <p:oleObj name="Hoja de cálculo" r:id="rId4" imgW="8039190" imgH="122876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16832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089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578498"/>
              </p:ext>
            </p:extLst>
          </p:nvPr>
        </p:nvGraphicFramePr>
        <p:xfrm>
          <a:off x="414338" y="1700808"/>
          <a:ext cx="820148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Hoja de cálculo" r:id="rId3" imgW="7762718" imgH="942857" progId="Excel.Sheet.8">
                  <p:embed/>
                </p:oleObj>
              </mc:Choice>
              <mc:Fallback>
                <p:oleObj name="Hoja de cálculo" r:id="rId3" imgW="7762718" imgH="94285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00808"/>
                        <a:ext cx="8201485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558</Words>
  <Application>Microsoft Office PowerPoint</Application>
  <PresentationFormat>Presentación en pantalla (4:3)</PresentationFormat>
  <Paragraphs>54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Hoja de cálculo</vt:lpstr>
      <vt:lpstr>EJECUCIÓN ACUMULADA DE GASTOS PRESUPUESTARIOS AL MES DE MARZO DE 2019 PARTIDA 03: PODER JUDICIAL</vt:lpstr>
      <vt:lpstr>EJECUCIÓN ACUMULADA DE GASTOS A MARZO DE 2019  PARTIDA 03 PODER JUDICIAL</vt:lpstr>
      <vt:lpstr>EJECUCIÓN ACUMULADA DE GASTOS A MARZO DE 2019  PARTIDA 03 PODER JUDICIAL</vt:lpstr>
      <vt:lpstr>EJECUCIÓN ACUMULADA DE GASTOS A MARZO DE 2019  PARTIDA 03 PODER JUDICIAL</vt:lpstr>
      <vt:lpstr>COMPORTAMIENTO DE LA EJECUCIÓN ACUMULADA DE GASTOS A MARZO DE 2019  PARTIDA 03 PODER JUDICIAL</vt:lpstr>
      <vt:lpstr>COMPORTAMIENTO DE LA EJECUCIÓN ACUMULADA DE GASTOS A MARZO DE 2019  PARTIDA 03 PODER JUDICIAL</vt:lpstr>
      <vt:lpstr>EJECUCIÓN ACUMULADA DE GASTOS A MARZO DE 2019  PARTIDA 03 PODER JUDICIAL</vt:lpstr>
      <vt:lpstr>Presentación de PowerPoint</vt:lpstr>
      <vt:lpstr>EJECUCIÓN ACUMULADA DE GASTOS A MARZO DE 2019  PARTIDA 03. CAPÍTULO 01. PROGRAMA 01: PODER JUDICIAL</vt:lpstr>
      <vt:lpstr>EJECUCIÓN ACUMULADA DE GASTOS A MARZO DE 2019  PARTIDA 03. CAPÍTULO 01. PROGRAMA 02: UNIDAD DE APOYO A TRIBUNALES</vt:lpstr>
      <vt:lpstr>EJECUCIÓN ACUMULADA DE GASTOS A MARZO DE 2019  PARTIDA 03. CAPÍTULO 03. PROGRAMA 01: CORPORACIÓN ADMINISTRATIVA DEL PODER JUDICIAL</vt:lpstr>
      <vt:lpstr>EJECUCIÓN ACUMULADA DE GASTOS A MARZO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123</cp:revision>
  <cp:lastPrinted>2016-07-04T14:42:46Z</cp:lastPrinted>
  <dcterms:created xsi:type="dcterms:W3CDTF">2016-06-23T13:38:47Z</dcterms:created>
  <dcterms:modified xsi:type="dcterms:W3CDTF">2019-05-30T20:45:54Z</dcterms:modified>
</cp:coreProperties>
</file>