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B-477B-BF73-E19B546809D2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7B-477B-BF73-E19B546809D2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02'!$D$24:$F$24</c:f>
              <c:numCache>
                <c:formatCode>0.0%</c:formatCode>
                <c:ptCount val="3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7B-477B-BF73-E19B546809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61-4B11-A9B4-5C2882873822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61-4B11-A9B4-5C2882873822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4.7789725209079828E-3"/>
                  <c:y val="3.261977573904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1-4B11-A9B4-5C2882873822}"/>
                </c:ext>
              </c:extLst>
            </c:dLbl>
            <c:dLbl>
              <c:idx val="1"/>
              <c:layout>
                <c:manualLayout>
                  <c:x val="-7.0414524600906858E-2"/>
                  <c:y val="-4.716551266855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1-4B11-A9B4-5C28828738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02'!$D$18:$F$18</c:f>
              <c:numCache>
                <c:formatCode>0.0%</c:formatCode>
                <c:ptCount val="3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61-4B11-A9B4-5C2882873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9DA3C7-688B-4881-99E7-C4827DFD0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1548"/>
              </p:ext>
            </p:extLst>
          </p:nvPr>
        </p:nvGraphicFramePr>
        <p:xfrm>
          <a:off x="426416" y="1625524"/>
          <a:ext cx="7886700" cy="380847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59159375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73041217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302166927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42269804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8997111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3057577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2885443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37391364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65171719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63160244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7996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1132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18.287.788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4576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39.431.847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10.139.829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68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4.675.623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-2.288.958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1.497.436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791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901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439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25.202.397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6.009.056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278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25.118.185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6.009.056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035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11.525.365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3.072.628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2.895.327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288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-1.326.509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97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1.002.083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2.054.921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114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471.081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781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250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690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755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044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907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741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2219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16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914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748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8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7DF93A-A3A7-444E-9AF4-D126B832E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976862"/>
              </p:ext>
            </p:extLst>
          </p:nvPr>
        </p:nvGraphicFramePr>
        <p:xfrm>
          <a:off x="500064" y="1628800"/>
          <a:ext cx="7886700" cy="337120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56698761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46044733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86643730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80898704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82454659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7740761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6395311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3111433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66887975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63947780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61104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35824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3.099.330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848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2.537.796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3239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271.175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742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48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976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27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4054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256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504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6055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295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677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668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0187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8985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576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222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108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53801"/>
                  </a:ext>
                </a:extLst>
              </a:tr>
            </a:tbl>
          </a:graphicData>
        </a:graphic>
      </p:graphicFrame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A6975A-8221-43E0-BAE9-177E03638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93784"/>
              </p:ext>
            </p:extLst>
          </p:nvPr>
        </p:nvGraphicFramePr>
        <p:xfrm>
          <a:off x="432226" y="1909969"/>
          <a:ext cx="7886700" cy="103909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03003155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69627289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05234449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30997291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48333058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1095900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6363541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5079620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41582923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78517470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9218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0775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1734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754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50841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$ 1.145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aprobado de $125.428 millones, de dichos recursos  un 59,5% se destina a gastos en personal, presupuesto que experimenta un crecimiento de 0,7 puntos porcentuales respecto del registrado en la Ley de Presupuestos de 2018; el resto de los recursos se dividen en un 27,4% para transferencias corrientes; y, un 11,1%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Congreso al mes de MARZO ascendió a $12.023 millones, es decir, un 9,5% respecto del presupuesto vigente, gasto inferior al registrado a igual mes de los años 2017 (9,7%) y 2018 (11,2%).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al presupuesto inicial, la Partida presentó al mes de MARZO un incremento consolidado de $1.734 millones y reasignación por $3.289 millones, dichos movimientos se estructura de la siguiente manera:</a:t>
            </a:r>
          </a:p>
          <a:p>
            <a:pPr marL="539750" indent="-182563" algn="just" defTabSz="1079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Incremento en el subtítulo 24 “transferencias corrientes” del presupuesto del Senado por $1.734 millones.</a:t>
            </a:r>
          </a:p>
          <a:p>
            <a:pPr marL="539750" indent="-182563" algn="just" defTabSz="1079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Reducciones en los subtítulos 21 “gastos en personal” ($1.000 millones) y 22 “bienes y servicios de consumo” ($2.289 millones), e incremento en el subtítulo 24 “transferencias corrientes” del presupuesto de la Cámara de Diputados por $3.289 millones.</a:t>
            </a:r>
          </a:p>
          <a:p>
            <a:pPr marL="357188" algn="just" defTabSz="1079500">
              <a:spcBef>
                <a:spcPts val="1200"/>
              </a:spcBef>
              <a:spcAft>
                <a:spcPts val="1200"/>
              </a:spcAft>
            </a:pPr>
            <a:r>
              <a:rPr lang="es-CL" sz="1400" dirty="0"/>
              <a:t>Por otro lado, el subtítulo 34 “servicio de la deuda” presentó una ejecución de $634 millones, de los cuales $534 millones corresponden al pago de los compromisos devengados al 31 de diciembre de 2018 (deuda flotante), sin que existan los decretos modificatorios respectivos.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Finalmente, las tasas de ejecución por institución del Congreso Nacional fueron: 22,7% para el caso del Senado, 26% en la Cámara de Diputados, 24,9% para la Biblioteca del Congreso y 22,6% en el Consejo Resolutivo de Asignaciones Parlamentarias.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20" y="1992280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88839"/>
            <a:ext cx="4080359" cy="252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048965"/>
              </p:ext>
            </p:extLst>
          </p:nvPr>
        </p:nvGraphicFramePr>
        <p:xfrm>
          <a:off x="971600" y="1556792"/>
          <a:ext cx="7200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812263"/>
              </p:ext>
            </p:extLst>
          </p:nvPr>
        </p:nvGraphicFramePr>
        <p:xfrm>
          <a:off x="611560" y="1844824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E0DBEB-51B7-4ADD-A3DD-F76215E59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70165"/>
              </p:ext>
            </p:extLst>
          </p:nvPr>
        </p:nvGraphicFramePr>
        <p:xfrm>
          <a:off x="452388" y="1733550"/>
          <a:ext cx="7543798" cy="16954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106652603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17263666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56852286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57656586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8858426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31576083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75041682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8008323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9645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40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127.162.243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345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3296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-2.288.958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349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26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8.737.592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06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4945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19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CCFF3E-DEDA-4172-90BD-B597A93D9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97565"/>
              </p:ext>
            </p:extLst>
          </p:nvPr>
        </p:nvGraphicFramePr>
        <p:xfrm>
          <a:off x="452388" y="1693365"/>
          <a:ext cx="7886701" cy="1434130"/>
        </p:xfrm>
        <a:graphic>
          <a:graphicData uri="http://schemas.openxmlformats.org/drawingml/2006/table">
            <a:tbl>
              <a:tblPr/>
              <a:tblGrid>
                <a:gridCol w="297275">
                  <a:extLst>
                    <a:ext uri="{9D8B030D-6E8A-4147-A177-3AD203B41FA5}">
                      <a16:colId xmlns:a16="http://schemas.microsoft.com/office/drawing/2014/main" val="2337902478"/>
                    </a:ext>
                  </a:extLst>
                </a:gridCol>
                <a:gridCol w="297275">
                  <a:extLst>
                    <a:ext uri="{9D8B030D-6E8A-4147-A177-3AD203B41FA5}">
                      <a16:colId xmlns:a16="http://schemas.microsoft.com/office/drawing/2014/main" val="1116457851"/>
                    </a:ext>
                  </a:extLst>
                </a:gridCol>
                <a:gridCol w="2666556">
                  <a:extLst>
                    <a:ext uri="{9D8B030D-6E8A-4147-A177-3AD203B41FA5}">
                      <a16:colId xmlns:a16="http://schemas.microsoft.com/office/drawing/2014/main" val="2942968437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416974354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651457848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927887002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1716946424"/>
                    </a:ext>
                  </a:extLst>
                </a:gridCol>
                <a:gridCol w="725351">
                  <a:extLst>
                    <a:ext uri="{9D8B030D-6E8A-4147-A177-3AD203B41FA5}">
                      <a16:colId xmlns:a16="http://schemas.microsoft.com/office/drawing/2014/main" val="1482652829"/>
                    </a:ext>
                  </a:extLst>
                </a:gridCol>
                <a:gridCol w="713460">
                  <a:extLst>
                    <a:ext uri="{9D8B030D-6E8A-4147-A177-3AD203B41FA5}">
                      <a16:colId xmlns:a16="http://schemas.microsoft.com/office/drawing/2014/main" val="1192606048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87740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22955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127.162.243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31.468.567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040942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43.223.147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9.790.088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347849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18.287.788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945546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3.099.330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22673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291.361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92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608CC1-54B1-4D9A-AAB6-A8175A464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042323"/>
              </p:ext>
            </p:extLst>
          </p:nvPr>
        </p:nvGraphicFramePr>
        <p:xfrm>
          <a:off x="576387" y="1662905"/>
          <a:ext cx="7886700" cy="439190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93490538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07831163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04826654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94149365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0618118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3609188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3011319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1089923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75169324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82766162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4994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62388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43.223.147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9.790.088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8565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5.393.391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465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1.065.202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01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763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950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5272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14.472.224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2.727.870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096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3792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832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13.698.307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2.509.731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515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4.383.465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1.147.386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605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780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700.499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490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738.116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544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933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4690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293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49532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435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8032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5679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585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1131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6139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4200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62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3323</TotalTime>
  <Words>2045</Words>
  <Application>Microsoft Office PowerPoint</Application>
  <PresentationFormat>Presentación en pantalla (4:3)</PresentationFormat>
  <Paragraphs>947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MARZO DE 2019 PARTIDA 02: CONGRESO NACIONAL</vt:lpstr>
      <vt:lpstr>EJECUCIÓN ACUMULADA DE GASTOS A MARZO DE 2019 PARTIDA 02 CONGRESO NACIONAL</vt:lpstr>
      <vt:lpstr>EJECUCIÓN ACUMULADA DE GASTOS A MARZO DE 2019 PARTIDA 02 CONGRESO NACIONAL</vt:lpstr>
      <vt:lpstr>DISTRIBUCIÓN POR SUBTÍTULO DE GASTO Y CÁPITULO  PARTIDA 02 CONGRESO NACIONAL</vt:lpstr>
      <vt:lpstr>COMPORTAMIENTO DE LA EJECUCIÓN ACUMULADA DE GASTOS A MARZO DE 2019 PARTIDA 02 CONGRESO NACIONAL</vt:lpstr>
      <vt:lpstr>COMPORTAMIENTO DE LA EJECUCIÓN ACUMULADA DE GASTOS A MARZO DE 2019 PARTIDA 02 CONGRESO NACIONAL</vt:lpstr>
      <vt:lpstr>EJECUCIÓN ACUMULADA DE GASTOS A MARZO DE 2019 PARTIDA 02 CONGRESO NACIONAL</vt:lpstr>
      <vt:lpstr>EJECUCIÓN ACUMULADA DE GASTOS A MARZO DE 2019 PARTIDA 02 RESUMEN POR CAPÍTULOS</vt:lpstr>
      <vt:lpstr>EJECUCIÓN ACUMULADA DE GASTOS A MARZO DE 2019 PARTIDA 02. CAPÍTULO 01. PROGRAMA 01: SENADO</vt:lpstr>
      <vt:lpstr>EJECUCIÓN ACUMULADA DE GASTOS A MARZO DE 2019 PARTIDA 02. CAPÍTULO 02. PROGRAMA 01: CAMARA DE DIPUTADOS</vt:lpstr>
      <vt:lpstr>EJECUCIÓN ACUMULADA DE GASTOS A MARZO DE 2019 PARTIDA 02. CAPÍTULO 03. PROGRAMA 01: BIBLIOTECA DEL CONGRESO NACIONAL</vt:lpstr>
      <vt:lpstr>EJECUCIÓN ACUMULADA DE GASTOS A MARZO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222</cp:revision>
  <cp:lastPrinted>2016-07-04T14:42:46Z</cp:lastPrinted>
  <dcterms:created xsi:type="dcterms:W3CDTF">2016-06-23T13:38:47Z</dcterms:created>
  <dcterms:modified xsi:type="dcterms:W3CDTF">2019-06-21T19:30:09Z</dcterms:modified>
</cp:coreProperties>
</file>