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299" r:id="rId5"/>
    <p:sldId id="308" r:id="rId6"/>
    <p:sldId id="307" r:id="rId7"/>
    <p:sldId id="300" r:id="rId8"/>
    <p:sldId id="264" r:id="rId9"/>
    <p:sldId id="263" r:id="rId10"/>
    <p:sldId id="281" r:id="rId11"/>
    <p:sldId id="282" r:id="rId12"/>
    <p:sldId id="302" r:id="rId13"/>
    <p:sldId id="306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2017- 2018 - 2019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6.4653359257075368E-2</c:v>
                </c:pt>
                <c:pt idx="2">
                  <c:v>9.7022246641158674E-2</c:v>
                </c:pt>
                <c:pt idx="3">
                  <c:v>7.2832657262913658E-2</c:v>
                </c:pt>
                <c:pt idx="4">
                  <c:v>7.6194578781905761E-2</c:v>
                </c:pt>
                <c:pt idx="5">
                  <c:v>9.3355676925974365E-2</c:v>
                </c:pt>
                <c:pt idx="6">
                  <c:v>7.8821095861704923E-2</c:v>
                </c:pt>
                <c:pt idx="7">
                  <c:v>7.684606529068333E-2</c:v>
                </c:pt>
                <c:pt idx="8">
                  <c:v>9.2754170523964757E-2</c:v>
                </c:pt>
                <c:pt idx="9">
                  <c:v>7.4759087418532544E-2</c:v>
                </c:pt>
                <c:pt idx="10">
                  <c:v>7.5051536192567367E-2</c:v>
                </c:pt>
                <c:pt idx="11">
                  <c:v>0.11251075438348085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7B-477B-BF73-E19B546809D2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7B-477B-BF73-E19B546809D2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02'!$D$24:$F$24</c:f>
              <c:numCache>
                <c:formatCode>0.0%</c:formatCode>
                <c:ptCount val="3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7B-477B-BF73-E19B546809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2017 - 2018 - 2019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0.14043829089944374</c:v>
                </c:pt>
                <c:pt idx="2">
                  <c:v>0.2374605375406024</c:v>
                </c:pt>
                <c:pt idx="3">
                  <c:v>0.31029319480351608</c:v>
                </c:pt>
                <c:pt idx="4">
                  <c:v>0.38648777358542186</c:v>
                </c:pt>
                <c:pt idx="5">
                  <c:v>0.47325334026541749</c:v>
                </c:pt>
                <c:pt idx="6">
                  <c:v>0.55207443612712237</c:v>
                </c:pt>
                <c:pt idx="7">
                  <c:v>0.62892050141780576</c:v>
                </c:pt>
                <c:pt idx="8">
                  <c:v>0.72167467194177048</c:v>
                </c:pt>
                <c:pt idx="9">
                  <c:v>0.79643375936030303</c:v>
                </c:pt>
                <c:pt idx="10">
                  <c:v>0.86035754193724956</c:v>
                </c:pt>
                <c:pt idx="11">
                  <c:v>0.96867884635706358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61-4B11-A9B4-5C2882873822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61-4B11-A9B4-5C2882873822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4.7789725209079828E-3"/>
                  <c:y val="3.2619775739041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1-4B11-A9B4-5C2882873822}"/>
                </c:ext>
              </c:extLst>
            </c:dLbl>
            <c:dLbl>
              <c:idx val="1"/>
              <c:layout>
                <c:manualLayout>
                  <c:x val="-7.0414524600906858E-2"/>
                  <c:y val="-4.7165512668553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1-4B11-A9B4-5C28828738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02'!$D$18:$F$18</c:f>
              <c:numCache>
                <c:formatCode>0.0%</c:formatCode>
                <c:ptCount val="3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61-4B11-A9B4-5C28828738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21-06-2019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21-06-2019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0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0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B9DA3C7-688B-4881-99E7-C4827DFD06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81548"/>
              </p:ext>
            </p:extLst>
          </p:nvPr>
        </p:nvGraphicFramePr>
        <p:xfrm>
          <a:off x="426416" y="1625524"/>
          <a:ext cx="7886700" cy="3808473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591593757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73041217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302166927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42269804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68997111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53057577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92885443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937391364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651717199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2631602449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379963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1132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18.287.788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4576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40.431.847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39.431.847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10.139.829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684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6.964.581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4.675.623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-2.288.958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1.497.436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8791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901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4439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21.913.439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25.202.397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3.288.958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6.009.056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2788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21.829.227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25.118.185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3.288.958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6.009.056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035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8.452.737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11.525.365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3.072.628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2.895.327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2884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3.242.309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-1.326.509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897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8.205.727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1.002.083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2.054.921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1144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1.334.642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1.875.224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471.081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2781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1250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198.125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3690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755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0044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1907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6741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2219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16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2914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4748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28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B7DF93A-A3A7-444E-9AF4-D126B832E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976862"/>
              </p:ext>
            </p:extLst>
          </p:nvPr>
        </p:nvGraphicFramePr>
        <p:xfrm>
          <a:off x="500064" y="1628800"/>
          <a:ext cx="7886700" cy="3371202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566987617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460447332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386643730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80898704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82454659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47740761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26395311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31114331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668879751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639477809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61104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35824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3.099.330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4848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2.537.796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3239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271.175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4742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948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8976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727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4054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5256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9504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6055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3295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9677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668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0187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8985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5576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4222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9108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653801"/>
                  </a:ext>
                </a:extLst>
              </a:tr>
            </a:tbl>
          </a:graphicData>
        </a:graphic>
      </p:graphicFrame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414336" y="1451139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CA6975A-8221-43E0-BAE9-177E03638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493784"/>
              </p:ext>
            </p:extLst>
          </p:nvPr>
        </p:nvGraphicFramePr>
        <p:xfrm>
          <a:off x="432226" y="1909969"/>
          <a:ext cx="7886700" cy="1039090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03003155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69627289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052344498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30997291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48333058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71095900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96363541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050796201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415829234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2785174701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92186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0775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1734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1.202.808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282.529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4754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750841"/>
                  </a:ext>
                </a:extLst>
              </a:tr>
            </a:tbl>
          </a:graphicData>
        </a:graphic>
      </p:graphicFrame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5073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proyecto de Ley de Presupuesto consideró un Gasto de Estado de Operaciones de $125.276 millones, lo que representa un incremento del 0,9% respecto del año 2018 (lo que equivale a $ 1.145 millones).  Dicha propuesta consideró el financiamiento de las dietas de los nuevos cupos de parlamentarios que se incorporaron a partir de marzo de 2018, conforme la Ley N°20.840.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2019 la Partida presenta un presupuesto aprobado de $125.428 millones, de dichos recursos  un 59,5% se destina a gastos en personal, presupuesto que experimenta un crecimiento de 0,7 puntos porcentuales respecto del registrado en la Ley de Presupuestos de 2018; el resto de los recursos se dividen en un 27,4% para transferencias corrientes; y, un 11,1% a bienes y servicios de consumo.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distribución del presupuesto a nivel de instituciones del Congreso Nacional, fue la siguiente: la Cámara de Diputados concentró el 56%; el Senado un 33,1%; la Biblioteca un 9,9% y el Consejo Resolutivo de Asignaciones Parlamentarias un 1%, manteniendo los niveles de gastos autorizados el año 2018.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Congreso al mes de MARZO ascendió a $12.023 millones, es decir, un 9,5% respecto del presupuesto vigente, gasto inferior al registrado a igual mes de los años 2017 (9,7%) y 2018 (11,2%).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Respecto al presupuesto inicial, la Partida presentó al mes de MARZO un incremento consolidado de $1.734 millones y reasignación por $3.289 millones, dichos movimientos se estructura de la siguiente manera:</a:t>
            </a:r>
          </a:p>
          <a:p>
            <a:pPr marL="539750" indent="-182563" algn="just" defTabSz="10795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Incremento en el subtítulo 24 “transferencias corrientes” del presupuesto del Senado por $1.734 millones.</a:t>
            </a:r>
          </a:p>
          <a:p>
            <a:pPr marL="539750" indent="-182563" algn="just" defTabSz="10795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Reducciones en los subtítulos 21 “gastos en personal” ($1.000 millones) y 22 “bienes y servicios de consumo” ($2.289 millones), e incremento en el subtítulo 24 “transferencias corrientes” del presupuesto de la Cámara de Diputados por $3.289 millones.</a:t>
            </a:r>
          </a:p>
          <a:p>
            <a:pPr marL="357188" algn="just" defTabSz="1079500">
              <a:spcBef>
                <a:spcPts val="1200"/>
              </a:spcBef>
              <a:spcAft>
                <a:spcPts val="1200"/>
              </a:spcAft>
            </a:pPr>
            <a:r>
              <a:rPr lang="es-CL" sz="1400" dirty="0"/>
              <a:t>Por otro lado, el subtítulo 34 “servicio de la deuda” presentó una ejecución de $634 millones, de los cuales $534 millones corresponden al pago de los compromisos devengados al 31 de diciembre de 2018 (deuda flotante), sin que existan los decretos modificatorios respectivos.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400" dirty="0"/>
              <a:t>Finalmente, las tasas de ejecución por institución del Congreso Nacional fueron: 22,7% para el caso del Senado, 26% en la Cámara de Diputados, 24,9% para la Biblioteca del Congreso y 22,6% en el Consejo Resolutivo de Asignaciones Parlamentarias.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720AF3-96A6-42DB-98AE-2F7A19DBE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720" y="1992280"/>
            <a:ext cx="4080360" cy="25240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ED61328-F5BC-4FDA-9CB0-B08BB1507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988839"/>
            <a:ext cx="4080359" cy="252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048965"/>
              </p:ext>
            </p:extLst>
          </p:nvPr>
        </p:nvGraphicFramePr>
        <p:xfrm>
          <a:off x="971600" y="1556792"/>
          <a:ext cx="72008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812263"/>
              </p:ext>
            </p:extLst>
          </p:nvPr>
        </p:nvGraphicFramePr>
        <p:xfrm>
          <a:off x="611560" y="1844824"/>
          <a:ext cx="79208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60565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6E0DBEB-51B7-4ADD-A3DD-F76215E597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570165"/>
              </p:ext>
            </p:extLst>
          </p:nvPr>
        </p:nvGraphicFramePr>
        <p:xfrm>
          <a:off x="452388" y="1733550"/>
          <a:ext cx="7543798" cy="16954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3106652603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2172636665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568522863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576565863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88584261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315760838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750416825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380083234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396453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3401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127.162.243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2345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74.687.164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73.687.164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3296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13.867.406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-2.288.958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2.842.645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3349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26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8.737.592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406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4945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195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ACCFF3E-DEDA-4172-90BD-B597A93D9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597565"/>
              </p:ext>
            </p:extLst>
          </p:nvPr>
        </p:nvGraphicFramePr>
        <p:xfrm>
          <a:off x="452388" y="1693365"/>
          <a:ext cx="7886701" cy="1434130"/>
        </p:xfrm>
        <a:graphic>
          <a:graphicData uri="http://schemas.openxmlformats.org/drawingml/2006/table">
            <a:tbl>
              <a:tblPr/>
              <a:tblGrid>
                <a:gridCol w="297275">
                  <a:extLst>
                    <a:ext uri="{9D8B030D-6E8A-4147-A177-3AD203B41FA5}">
                      <a16:colId xmlns:a16="http://schemas.microsoft.com/office/drawing/2014/main" val="2337902478"/>
                    </a:ext>
                  </a:extLst>
                </a:gridCol>
                <a:gridCol w="297275">
                  <a:extLst>
                    <a:ext uri="{9D8B030D-6E8A-4147-A177-3AD203B41FA5}">
                      <a16:colId xmlns:a16="http://schemas.microsoft.com/office/drawing/2014/main" val="1116457851"/>
                    </a:ext>
                  </a:extLst>
                </a:gridCol>
                <a:gridCol w="2666556">
                  <a:extLst>
                    <a:ext uri="{9D8B030D-6E8A-4147-A177-3AD203B41FA5}">
                      <a16:colId xmlns:a16="http://schemas.microsoft.com/office/drawing/2014/main" val="2942968437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3416974354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651457848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927887002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1716946424"/>
                    </a:ext>
                  </a:extLst>
                </a:gridCol>
                <a:gridCol w="725351">
                  <a:extLst>
                    <a:ext uri="{9D8B030D-6E8A-4147-A177-3AD203B41FA5}">
                      <a16:colId xmlns:a16="http://schemas.microsoft.com/office/drawing/2014/main" val="1482652829"/>
                    </a:ext>
                  </a:extLst>
                </a:gridCol>
                <a:gridCol w="713460">
                  <a:extLst>
                    <a:ext uri="{9D8B030D-6E8A-4147-A177-3AD203B41FA5}">
                      <a16:colId xmlns:a16="http://schemas.microsoft.com/office/drawing/2014/main" val="1192606048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887740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022955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127.162.243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31.468.567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040942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43.223.147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9.790.088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347849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18.287.788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945546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3.099.330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222673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291.361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092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9608CC1-54B1-4D9A-AAB6-A8175A464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042323"/>
              </p:ext>
            </p:extLst>
          </p:nvPr>
        </p:nvGraphicFramePr>
        <p:xfrm>
          <a:off x="576387" y="1662905"/>
          <a:ext cx="7886700" cy="4391900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934905384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07831163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048266545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94149365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10618118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3609188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93011319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710899231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75169324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827661625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849945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62388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43.223.147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9.790.088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8565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22.734.651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22.734.651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5.393.391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0465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1.065.202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1001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0763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6950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5272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12.738.055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14.472.224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2.727.870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2096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3792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1832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11.964.138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13.698.307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2.509.731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515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3.950.924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4.383.465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432.541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1.147.386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9605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1.545.730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280.140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1780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4.295.448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4.728.508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433.060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700.499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8490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471.328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738.116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266.788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0544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441.222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756.381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933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4690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8293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249532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1435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303.862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8032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5679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9585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1131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6139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42007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62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3323</TotalTime>
  <Words>2045</Words>
  <Application>Microsoft Office PowerPoint</Application>
  <PresentationFormat>Presentación en pantalla (4:3)</PresentationFormat>
  <Paragraphs>947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MARZO DE 2019 PARTIDA 02: CONGRESO NACIONAL</vt:lpstr>
      <vt:lpstr>EJECUCIÓN ACUMULADA DE GASTOS A MARZO DE 2019 PARTIDA 02 CONGRESO NACIONAL</vt:lpstr>
      <vt:lpstr>EJECUCIÓN ACUMULADA DE GASTOS A MARZO DE 2019 PARTIDA 02 CONGRESO NACIONAL</vt:lpstr>
      <vt:lpstr>DISTRIBUCIÓN POR SUBTÍTULO DE GASTO Y CÁPITULO  PARTIDA 02 CONGRESO NACIONAL</vt:lpstr>
      <vt:lpstr>COMPORTAMIENTO DE LA EJECUCIÓN ACUMULADA DE GASTOS A MARZO DE 2019 PARTIDA 02 CONGRESO NACIONAL</vt:lpstr>
      <vt:lpstr>COMPORTAMIENTO DE LA EJECUCIÓN ACUMULADA DE GASTOS A MARZO DE 2019 PARTIDA 02 CONGRESO NACIONAL</vt:lpstr>
      <vt:lpstr>EJECUCIÓN ACUMULADA DE GASTOS A MARZO DE 2019 PARTIDA 02 CONGRESO NACIONAL</vt:lpstr>
      <vt:lpstr>EJECUCIÓN ACUMULADA DE GASTOS A MARZO DE 2019 PARTIDA 02 RESUMEN POR CAPÍTULOS</vt:lpstr>
      <vt:lpstr>EJECUCIÓN ACUMULADA DE GASTOS A MARZO DE 2019 PARTIDA 02. CAPÍTULO 01. PROGRAMA 01: SENADO</vt:lpstr>
      <vt:lpstr>EJECUCIÓN ACUMULADA DE GASTOS A MARZO DE 2019 PARTIDA 02. CAPÍTULO 02. PROGRAMA 01: CAMARA DE DIPUTADOS</vt:lpstr>
      <vt:lpstr>EJECUCIÓN ACUMULADA DE GASTOS A MARZO DE 2019 PARTIDA 02. CAPÍTULO 03. PROGRAMA 01: BIBLIOTECA DEL CONGRESO NACIONAL</vt:lpstr>
      <vt:lpstr>EJECUCIÓN ACUMULADA DE GASTOS A MARZO DE 2019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222</cp:revision>
  <cp:lastPrinted>2016-07-04T14:42:46Z</cp:lastPrinted>
  <dcterms:created xsi:type="dcterms:W3CDTF">2016-06-23T13:38:47Z</dcterms:created>
  <dcterms:modified xsi:type="dcterms:W3CDTF">2019-06-21T19:30:09Z</dcterms:modified>
</cp:coreProperties>
</file>