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302" r:id="rId5"/>
    <p:sldId id="299" r:id="rId6"/>
    <p:sldId id="300" r:id="rId7"/>
    <p:sldId id="264" r:id="rId8"/>
    <p:sldId id="265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4660"/>
  </p:normalViewPr>
  <p:slideViewPr>
    <p:cSldViewPr>
      <p:cViewPr varScale="1">
        <p:scale>
          <a:sx n="47" d="100"/>
          <a:sy n="47" d="100"/>
        </p:scale>
        <p:origin x="60" y="9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01'!$D$32:$O$32</c:f>
              <c:numCache>
                <c:formatCode>0.0%</c:formatCode>
                <c:ptCount val="12"/>
                <c:pt idx="0">
                  <c:v>0.114</c:v>
                </c:pt>
                <c:pt idx="1">
                  <c:v>5.6000000000000001E-2</c:v>
                </c:pt>
                <c:pt idx="2">
                  <c:v>8.2000000000000003E-2</c:v>
                </c:pt>
                <c:pt idx="3">
                  <c:v>6.9000000000000006E-2</c:v>
                </c:pt>
                <c:pt idx="4">
                  <c:v>6.8000000000000005E-2</c:v>
                </c:pt>
                <c:pt idx="5">
                  <c:v>8.3000000000000004E-2</c:v>
                </c:pt>
                <c:pt idx="6">
                  <c:v>7.2999999999999995E-2</c:v>
                </c:pt>
                <c:pt idx="7">
                  <c:v>9.2999999999999999E-2</c:v>
                </c:pt>
                <c:pt idx="8">
                  <c:v>8.5000000000000006E-2</c:v>
                </c:pt>
                <c:pt idx="9">
                  <c:v>7.2999999999999995E-2</c:v>
                </c:pt>
                <c:pt idx="10">
                  <c:v>6.9000000000000006E-2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E0-4BC1-BCF3-80BD4A447133}"/>
            </c:ext>
          </c:extLst>
        </c:ser>
        <c:ser>
          <c:idx val="1"/>
          <c:order val="1"/>
          <c:tx>
            <c:strRef>
              <c:f>'Partida 01'!$C$33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01'!$D$33:$O$33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E0-4BC1-BCF3-80BD4A447133}"/>
            </c:ext>
          </c:extLst>
        </c:ser>
        <c:ser>
          <c:idx val="2"/>
          <c:order val="2"/>
          <c:tx>
            <c:strRef>
              <c:f>'Partida 01'!$C$34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01'!$D$34:$F$34</c:f>
              <c:numCache>
                <c:formatCode>0.0%</c:formatCode>
                <c:ptCount val="3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E0-4BC1-BCF3-80BD4A4471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01'!$C$28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01'!$D$28:$O$28</c:f>
              <c:numCache>
                <c:formatCode>0.0%</c:formatCode>
                <c:ptCount val="12"/>
                <c:pt idx="0">
                  <c:v>0.114</c:v>
                </c:pt>
                <c:pt idx="1">
                  <c:v>0.16500000000000001</c:v>
                </c:pt>
                <c:pt idx="2">
                  <c:v>0.248</c:v>
                </c:pt>
                <c:pt idx="3">
                  <c:v>0.316</c:v>
                </c:pt>
                <c:pt idx="4">
                  <c:v>0.38400000000000001</c:v>
                </c:pt>
                <c:pt idx="5">
                  <c:v>0.46100000000000002</c:v>
                </c:pt>
                <c:pt idx="6">
                  <c:v>0.52800000000000002</c:v>
                </c:pt>
                <c:pt idx="7">
                  <c:v>0.621</c:v>
                </c:pt>
                <c:pt idx="8">
                  <c:v>0.70599999999999996</c:v>
                </c:pt>
                <c:pt idx="9">
                  <c:v>0.77900000000000003</c:v>
                </c:pt>
                <c:pt idx="10">
                  <c:v>0.84599999999999997</c:v>
                </c:pt>
                <c:pt idx="11">
                  <c:v>0.99199999999999999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A8-491B-88F4-E00547956F51}"/>
            </c:ext>
          </c:extLst>
        </c:ser>
        <c:ser>
          <c:idx val="1"/>
          <c:order val="1"/>
          <c:tx>
            <c:strRef>
              <c:f>'Partida 01'!$C$29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01'!$D$29:$O$29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A8-491B-88F4-E00547956F51}"/>
            </c:ext>
          </c:extLst>
        </c:ser>
        <c:ser>
          <c:idx val="2"/>
          <c:order val="2"/>
          <c:tx>
            <c:strRef>
              <c:f>'Partida 01'!$C$34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1.5065913370998116E-2"/>
                  <c:y val="1.666666666666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A8-491B-88F4-E00547956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01'!$D$30:$F$30</c:f>
              <c:numCache>
                <c:formatCode>0.0%</c:formatCode>
                <c:ptCount val="3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A8-491B-88F4-E00547956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de esta Partida asciende a $19.535 millones.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se distribuye en: 40% a Gastos en Personal, 37% para Bienes y Servicios de Consumo, y 20% a Transferencias Corrientes destinadas a “Apoyo Actividades Presidenciales”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/>
              <a:t>Esta Partida considera Gastos Reservados Ley 19.863, por un total de $ 1.726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/>
              <a:t> Apoyo a la Gestión Presidencial considera $3.943 millones. Esta asignación financia a 100 profesionales contratados a honorarios que desarrollan labores de apoyo a las actividades presidenciales.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3752" y="3861048"/>
            <a:ext cx="4248472" cy="252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mes de marzo, la ejecución de la Partida Presidencia de la República fue de </a:t>
            </a:r>
            <a:r>
              <a:rPr lang="es-CL" sz="1200" b="1" dirty="0">
                <a:solidFill>
                  <a:prstClr val="black"/>
                </a:solidFill>
              </a:rPr>
              <a:t>$1.487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7,3%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inferior al 9% ejecutado en enero del presente año e inferior al 11,9% registrado en el mismo mes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Con ello, el gasto  a marzo acumula un monto </a:t>
            </a:r>
            <a:r>
              <a:rPr lang="es-CL" sz="1200" b="1" dirty="0">
                <a:solidFill>
                  <a:prstClr val="black"/>
                </a:solidFill>
              </a:rPr>
              <a:t>de $ 4.334 millones, equivalente a un 21,4% </a:t>
            </a:r>
            <a:r>
              <a:rPr lang="es-CL" sz="1200" dirty="0">
                <a:solidFill>
                  <a:prstClr val="black"/>
                </a:solidFill>
              </a:rPr>
              <a:t>del presupuesto vigente, cifra inferior al avance obtenido en la misma fecha de los años 2017 y 2018.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Al mes de marzo la Partida presenta modificaciones presupuestarias, por incremento en $765 millones en deuda flotante, proveniente de operaciones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Los </a:t>
            </a:r>
            <a:r>
              <a:rPr lang="es-CL" sz="1200" b="1" dirty="0">
                <a:solidFill>
                  <a:prstClr val="black"/>
                </a:solidFill>
              </a:rPr>
              <a:t>Gastos de Soporte </a:t>
            </a:r>
            <a:r>
              <a:rPr lang="es-CL" sz="1200" dirty="0">
                <a:solidFill>
                  <a:prstClr val="black"/>
                </a:solidFill>
              </a:rPr>
              <a:t>totalizan $15.591 millones, es decir, un 80% del total de presupuesto anual y está conformado por: </a:t>
            </a:r>
            <a:r>
              <a:rPr lang="es-CL" sz="1200" b="1" dirty="0">
                <a:solidFill>
                  <a:prstClr val="black"/>
                </a:solidFill>
              </a:rPr>
              <a:t>Gastos en Personal, Bienes y Servicios de Consumo, y Adquisición de Activos No Financieros</a:t>
            </a:r>
            <a:r>
              <a:rPr lang="es-CL" sz="1200" dirty="0">
                <a:solidFill>
                  <a:prstClr val="black"/>
                </a:solidFill>
              </a:rPr>
              <a:t>. Estos gastos están destinados a la operación y mantención de: los Palacios de la Moneda, Presidencial Cerro Castillo y Edificio Bicentenario, más lo requerimientos protocolares y de desplazamiento del Presidente de la República. Los gastos en bienes y servicios de consumo financiarán mayor gasto corriente en el Palacio de La Moneda y Cerro Castillo y el cambio de carpa de Patio Los Naranjos en Santiago y arriendo de equipos informáticos. 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458085"/>
              </p:ext>
            </p:extLst>
          </p:nvPr>
        </p:nvGraphicFramePr>
        <p:xfrm>
          <a:off x="683569" y="1905000"/>
          <a:ext cx="7488832" cy="445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761117"/>
              </p:ext>
            </p:extLst>
          </p:nvPr>
        </p:nvGraphicFramePr>
        <p:xfrm>
          <a:off x="539552" y="1905000"/>
          <a:ext cx="7704856" cy="445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59D118B-6AE7-421C-BC30-6DC6D1186DC0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3020219"/>
          <a:ext cx="7543798" cy="19621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304956927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66408122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4206101431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53110911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88112392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395616677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746272678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249290682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092018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3310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584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1.948.180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2255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5897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2441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868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7688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507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187FE7-2477-477C-ACEB-7D8450379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999589"/>
              </p:ext>
            </p:extLst>
          </p:nvPr>
        </p:nvGraphicFramePr>
        <p:xfrm>
          <a:off x="628651" y="2430827"/>
          <a:ext cx="7886698" cy="2904998"/>
        </p:xfrm>
        <a:graphic>
          <a:graphicData uri="http://schemas.openxmlformats.org/drawingml/2006/table">
            <a:tbl>
              <a:tblPr/>
              <a:tblGrid>
                <a:gridCol w="670995">
                  <a:extLst>
                    <a:ext uri="{9D8B030D-6E8A-4147-A177-3AD203B41FA5}">
                      <a16:colId xmlns:a16="http://schemas.microsoft.com/office/drawing/2014/main" val="4000543487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171901679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4039899601"/>
                    </a:ext>
                  </a:extLst>
                </a:gridCol>
                <a:gridCol w="2824189">
                  <a:extLst>
                    <a:ext uri="{9D8B030D-6E8A-4147-A177-3AD203B41FA5}">
                      <a16:colId xmlns:a16="http://schemas.microsoft.com/office/drawing/2014/main" val="3622810000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330984042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265762907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3993570009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1004928018"/>
                    </a:ext>
                  </a:extLst>
                </a:gridCol>
                <a:gridCol w="610907">
                  <a:extLst>
                    <a:ext uri="{9D8B030D-6E8A-4147-A177-3AD203B41FA5}">
                      <a16:colId xmlns:a16="http://schemas.microsoft.com/office/drawing/2014/main" val="1508779927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2792450962"/>
                    </a:ext>
                  </a:extLst>
                </a:gridCol>
              </a:tblGrid>
              <a:tr h="126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563571"/>
                  </a:ext>
                </a:extLst>
              </a:tr>
              <a:tr h="388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84023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2135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1.948.180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4035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750.789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55513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25855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92903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22766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109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9927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9723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8651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66770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226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93780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39474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34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4025</TotalTime>
  <Words>795</Words>
  <Application>Microsoft Office PowerPoint</Application>
  <PresentationFormat>Presentación en pantalla (4:3)</PresentationFormat>
  <Paragraphs>256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DE 2019 PARTIDA 01: PRESIDENCIA DE LA REPÚBLICA</vt:lpstr>
      <vt:lpstr>EJECUCIÓN DE GASTOS A MARZO DE 2019  PARTIDA 01 PRESIDENCIA DE LA REPÚBLICA</vt:lpstr>
      <vt:lpstr>EJECUCIÓN DE GASTOS A MARZO DE 2019  PARTIDA 01 PRESIDENCIA DE LA REPÚBLICA</vt:lpstr>
      <vt:lpstr>Presentación de PowerPoint</vt:lpstr>
      <vt:lpstr>Presentación de PowerPoint</vt:lpstr>
      <vt:lpstr>EJECUCIÓN ACUMULADA DE GASTOS A MARZO DE 2019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233</cp:revision>
  <cp:lastPrinted>2017-05-05T14:22:30Z</cp:lastPrinted>
  <dcterms:created xsi:type="dcterms:W3CDTF">2016-06-23T13:38:47Z</dcterms:created>
  <dcterms:modified xsi:type="dcterms:W3CDTF">2019-06-04T13:32:43Z</dcterms:modified>
</cp:coreProperties>
</file>