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2" r:id="rId5"/>
    <p:sldId id="299" r:id="rId6"/>
    <p:sldId id="300" r:id="rId7"/>
    <p:sldId id="264" r:id="rId8"/>
    <p:sldId id="265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>
      <p:cViewPr varScale="1">
        <p:scale>
          <a:sx n="47" d="100"/>
          <a:sy n="47" d="100"/>
        </p:scale>
        <p:origin x="60" y="9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01'!$D$32:$O$32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0-4BC1-BCF3-80BD4A447133}"/>
            </c:ext>
          </c:extLst>
        </c:ser>
        <c:ser>
          <c:idx val="1"/>
          <c:order val="1"/>
          <c:tx>
            <c:strRef>
              <c:f>'Partida 01'!$C$33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01'!$D$33:$O$33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0-4BC1-BCF3-80BD4A447133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01'!$D$34:$F$34</c:f>
              <c:numCache>
                <c:formatCode>0.0%</c:formatCode>
                <c:ptCount val="3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E0-4BC1-BCF3-80BD4A447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01'!$D$28:$O$28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A8-491B-88F4-E00547956F51}"/>
            </c:ext>
          </c:extLst>
        </c:ser>
        <c:ser>
          <c:idx val="1"/>
          <c:order val="1"/>
          <c:tx>
            <c:strRef>
              <c:f>'Partida 01'!$C$29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01'!$D$29:$O$29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A8-491B-88F4-E00547956F51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5065913370998116E-2"/>
                  <c:y val="1.666666666666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A8-491B-88F4-E00547956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01'!$D$30:$F$30</c:f>
              <c:numCache>
                <c:formatCode>0.0%</c:formatCode>
                <c:ptCount val="3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A8-491B-88F4-E00547956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$19.535 millones.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Esta Partida considera Gastos Reservados Ley 19.863, por un total de $ 1.726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 Apoyo a la Gestión Presidencial considera $3.943 millones. Esta asignación financia a 100 profesionales contratados a honorarios que desarrollan labores de apoyo a las actividades presidenciales.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3752" y="3861048"/>
            <a:ext cx="4248472" cy="25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mes de marzo, la ejecución de la Partida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$1.487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7,3%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inferior al 9% ejecutado en enero del presente año e inferior al 11,9% registrado en el mismo mes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Con ello, el gasto  a marzo acumula un monto </a:t>
            </a:r>
            <a:r>
              <a:rPr lang="es-CL" sz="1200" b="1" dirty="0">
                <a:solidFill>
                  <a:prstClr val="black"/>
                </a:solidFill>
              </a:rPr>
              <a:t>de $ 4.334 millones, equivalente a un 21,4% </a:t>
            </a:r>
            <a:r>
              <a:rPr lang="es-CL" sz="1200" dirty="0">
                <a:solidFill>
                  <a:prstClr val="black"/>
                </a:solidFill>
              </a:rPr>
              <a:t>del presupuesto vigente, cifra inferior al avance obtenido en la misma fecha de los años 2017 y 2018.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Al mes de marzo la Partida presenta modificaciones presupuestarias, por incremento en $765 millones en deuda flotante, proveniente de operaciones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Los </a:t>
            </a:r>
            <a:r>
              <a:rPr lang="es-CL" sz="1200" b="1" dirty="0">
                <a:solidFill>
                  <a:prstClr val="black"/>
                </a:solidFill>
              </a:rPr>
              <a:t>Gastos de Soporte </a:t>
            </a:r>
            <a:r>
              <a:rPr lang="es-CL" sz="1200" dirty="0">
                <a:solidFill>
                  <a:prstClr val="black"/>
                </a:solidFill>
              </a:rPr>
              <a:t>totalizan $15.591 millones, es decir, un 80% del total de presupuesto anual y está conformado por: </a:t>
            </a:r>
            <a:r>
              <a:rPr lang="es-CL" sz="1200" b="1" dirty="0">
                <a:solidFill>
                  <a:prstClr val="black"/>
                </a:solidFill>
              </a:rPr>
              <a:t>Gastos en Personal, Bienes y Servicios de Consumo, y Adquisición de Activos No Financieros</a:t>
            </a:r>
            <a:r>
              <a:rPr lang="es-CL" sz="1200" dirty="0">
                <a:solidFill>
                  <a:prstClr val="black"/>
                </a:solidFill>
              </a:rPr>
              <a:t>. Estos gastos están destinados a la operación y mantención de: los Palacios de la Moneda, Presidencial Cerro Castillo y Edificio Bicentenario, más lo requerimientos protocolares y de desplazamiento del Presidente de la República. Los gastos en bienes y servicios de consumo financiarán mayor gasto corriente en el Palacio de La Moneda y Cerro Castillo y el cambio de carpa de Patio Los Naranjos en Santiago y arriendo de equipos informáticos.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458085"/>
              </p:ext>
            </p:extLst>
          </p:nvPr>
        </p:nvGraphicFramePr>
        <p:xfrm>
          <a:off x="683569" y="1905000"/>
          <a:ext cx="7488832" cy="445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761117"/>
              </p:ext>
            </p:extLst>
          </p:nvPr>
        </p:nvGraphicFramePr>
        <p:xfrm>
          <a:off x="539552" y="1905000"/>
          <a:ext cx="7704856" cy="445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59D118B-6AE7-421C-BC30-6DC6D1186DC0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3020219"/>
          <a:ext cx="7543798" cy="19621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04956927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66408122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20610143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53110911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88112392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395616677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746272678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249290682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092018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310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584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1.948.180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225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897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44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868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768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507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187FE7-2477-477C-ACEB-7D8450379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999589"/>
              </p:ext>
            </p:extLst>
          </p:nvPr>
        </p:nvGraphicFramePr>
        <p:xfrm>
          <a:off x="628651" y="2430827"/>
          <a:ext cx="7886698" cy="2904998"/>
        </p:xfrm>
        <a:graphic>
          <a:graphicData uri="http://schemas.openxmlformats.org/drawingml/2006/table">
            <a:tbl>
              <a:tblPr/>
              <a:tblGrid>
                <a:gridCol w="670995">
                  <a:extLst>
                    <a:ext uri="{9D8B030D-6E8A-4147-A177-3AD203B41FA5}">
                      <a16:colId xmlns:a16="http://schemas.microsoft.com/office/drawing/2014/main" val="4000543487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171901679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4039899601"/>
                    </a:ext>
                  </a:extLst>
                </a:gridCol>
                <a:gridCol w="2824189">
                  <a:extLst>
                    <a:ext uri="{9D8B030D-6E8A-4147-A177-3AD203B41FA5}">
                      <a16:colId xmlns:a16="http://schemas.microsoft.com/office/drawing/2014/main" val="3622810000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330984042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265762907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3993570009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1004928018"/>
                    </a:ext>
                  </a:extLst>
                </a:gridCol>
                <a:gridCol w="610907">
                  <a:extLst>
                    <a:ext uri="{9D8B030D-6E8A-4147-A177-3AD203B41FA5}">
                      <a16:colId xmlns:a16="http://schemas.microsoft.com/office/drawing/2014/main" val="1508779927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2792450962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563571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84023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2135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1.948.180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4035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55513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5855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92903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22766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109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9927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723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8651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6677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2264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9378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9474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34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4025</TotalTime>
  <Words>795</Words>
  <Application>Microsoft Office PowerPoint</Application>
  <PresentationFormat>Presentación en pantalla (4:3)</PresentationFormat>
  <Paragraphs>256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2019 PARTIDA 01: PRESIDENCIA DE LA REPÚBLICA</vt:lpstr>
      <vt:lpstr>EJECUCIÓN DE GASTOS A MARZO DE 2019  PARTIDA 01 PRESIDENCIA DE LA REPÚBLICA</vt:lpstr>
      <vt:lpstr>EJECUCIÓN DE GASTOS A MARZO DE 2019  PARTIDA 01 PRESIDENCIA DE LA REPÚBLICA</vt:lpstr>
      <vt:lpstr>Presentación de PowerPoint</vt:lpstr>
      <vt:lpstr>Presentación de PowerPoint</vt:lpstr>
      <vt:lpstr>EJECUCIÓN ACUMULADA DE GASTOS A MARZO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233</cp:revision>
  <cp:lastPrinted>2017-05-05T14:22:30Z</cp:lastPrinted>
  <dcterms:created xsi:type="dcterms:W3CDTF">2016-06-23T13:38:47Z</dcterms:created>
  <dcterms:modified xsi:type="dcterms:W3CDTF">2019-06-04T13:32:43Z</dcterms:modified>
</cp:coreProperties>
</file>