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8"/>
  </p:notesMasterIdLst>
  <p:handoutMasterIdLst>
    <p:handoutMasterId r:id="rId19"/>
  </p:handoutMasterIdLst>
  <p:sldIdLst>
    <p:sldId id="256" r:id="rId3"/>
    <p:sldId id="309" r:id="rId4"/>
    <p:sldId id="304" r:id="rId5"/>
    <p:sldId id="312" r:id="rId6"/>
    <p:sldId id="313" r:id="rId7"/>
    <p:sldId id="311" r:id="rId8"/>
    <p:sldId id="314" r:id="rId9"/>
    <p:sldId id="315" r:id="rId10"/>
    <p:sldId id="310" r:id="rId11"/>
    <p:sldId id="264" r:id="rId12"/>
    <p:sldId id="263" r:id="rId13"/>
    <p:sldId id="302" r:id="rId14"/>
    <p:sldId id="316" r:id="rId15"/>
    <p:sldId id="317" r:id="rId16"/>
    <p:sldId id="299" r:id="rId1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342" y="-5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dirty="0"/>
              <a:t>Distribución Presupuesto</a:t>
            </a:r>
            <a:r>
              <a:rPr lang="es-CL" sz="1200" b="1" baseline="0" dirty="0"/>
              <a:t> por Subtítulo de Gasto </a:t>
            </a:r>
            <a:endParaRPr lang="es-CL" sz="1200" b="1" dirty="0"/>
          </a:p>
        </c:rich>
      </c:tx>
      <c:layout>
        <c:manualLayout>
          <c:xMode val="edge"/>
          <c:yMode val="edge"/>
          <c:x val="0.10173719813476913"/>
          <c:y val="4.724710477576876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D75-44C3-AF9D-A4CAD1F18F5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D75-44C3-AF9D-A4CAD1F18F5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D75-44C3-AF9D-A4CAD1F18F5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D75-44C3-AF9D-A4CAD1F18F5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D75-44C3-AF9D-A4CAD1F18F51}"/>
              </c:ext>
            </c:extLst>
          </c:dPt>
          <c:dLbls>
            <c:dLbl>
              <c:idx val="0"/>
              <c:layout>
                <c:manualLayout>
                  <c:x val="-7.4501436846011043E-2"/>
                  <c:y val="4.80215888936652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75-44C3-AF9D-A4CAD1F18F51}"/>
                </c:ext>
              </c:extLst>
            </c:dLbl>
            <c:dLbl>
              <c:idx val="1"/>
              <c:layout>
                <c:manualLayout>
                  <c:x val="6.5291079601766958E-2"/>
                  <c:y val="-0.226755081862583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75-44C3-AF9D-A4CAD1F18F51}"/>
                </c:ext>
              </c:extLst>
            </c:dLbl>
            <c:dLbl>
              <c:idx val="2"/>
              <c:layout>
                <c:manualLayout>
                  <c:x val="7.5791560210571401E-2"/>
                  <c:y val="2.14765448679805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D75-44C3-AF9D-A4CAD1F18F51}"/>
                </c:ext>
              </c:extLst>
            </c:dLbl>
            <c:dLbl>
              <c:idx val="3"/>
              <c:layout>
                <c:manualLayout>
                  <c:x val="6.274489882313089E-2"/>
                  <c:y val="4.3229640621484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75-44C3-AF9D-A4CAD1F18F51}"/>
                </c:ext>
              </c:extLst>
            </c:dLbl>
            <c:dLbl>
              <c:idx val="4"/>
              <c:layout>
                <c:manualLayout>
                  <c:x val="3.1808035380776645E-2"/>
                  <c:y val="5.585367641433852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75-44C3-AF9D-A4CAD1F18F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26'!$C$65:$C$69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26'!$D$65:$D$69</c:f>
              <c:numCache>
                <c:formatCode>#,##0</c:formatCode>
                <c:ptCount val="5"/>
                <c:pt idx="0">
                  <c:v>26071176</c:v>
                </c:pt>
                <c:pt idx="1">
                  <c:v>75376485</c:v>
                </c:pt>
                <c:pt idx="2">
                  <c:v>9805444</c:v>
                </c:pt>
                <c:pt idx="3">
                  <c:v>14555704</c:v>
                </c:pt>
                <c:pt idx="4">
                  <c:v>6473838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3D75-44C3-AF9D-A4CAD1F18F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dirty="0"/>
              <a:t>Distribución</a:t>
            </a:r>
            <a:r>
              <a:rPr lang="es-CL" sz="1200" b="1" baseline="0" dirty="0"/>
              <a:t> Presupuesto Inicial por Programas</a:t>
            </a:r>
          </a:p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baseline="0" dirty="0"/>
              <a:t>(en millones de $) </a:t>
            </a:r>
            <a:endParaRPr lang="es-CL" sz="1200" b="1" dirty="0"/>
          </a:p>
        </c:rich>
      </c:tx>
      <c:layout>
        <c:manualLayout>
          <c:xMode val="edge"/>
          <c:yMode val="edge"/>
          <c:x val="0.2094508262948967"/>
          <c:y val="5.415116765522634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26'!$H$65:$H$67</c:f>
              <c:strCache>
                <c:ptCount val="3"/>
                <c:pt idx="0">
                  <c:v>Subsecretaría del Deporte</c:v>
                </c:pt>
                <c:pt idx="1">
                  <c:v>Instituto Nacional de Deportes</c:v>
                </c:pt>
                <c:pt idx="2">
                  <c:v>Fondo Nacional para el Fomento del Deporte</c:v>
                </c:pt>
              </c:strCache>
            </c:strRef>
          </c:cat>
          <c:val>
            <c:numRef>
              <c:f>'Partida 26'!$I$65:$I$67</c:f>
              <c:numCache>
                <c:formatCode>#,##0</c:formatCode>
                <c:ptCount val="3"/>
                <c:pt idx="0">
                  <c:v>7753</c:v>
                </c:pt>
                <c:pt idx="1">
                  <c:v>119914</c:v>
                </c:pt>
                <c:pt idx="2">
                  <c:v>4615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E30-4104-BC85-BD5A8E7F114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40695808"/>
        <c:axId val="140698752"/>
      </c:barChart>
      <c:catAx>
        <c:axId val="140695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0698752"/>
        <c:crosses val="autoZero"/>
        <c:auto val="1"/>
        <c:lblAlgn val="ctr"/>
        <c:lblOffset val="100"/>
        <c:noMultiLvlLbl val="0"/>
      </c:catAx>
      <c:valAx>
        <c:axId val="14069875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40695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26'!$C$35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26'!$D$35:$O$35</c:f>
              <c:numCache>
                <c:formatCode>0.0%</c:formatCode>
                <c:ptCount val="12"/>
                <c:pt idx="0">
                  <c:v>2.1000000000000001E-2</c:v>
                </c:pt>
                <c:pt idx="1">
                  <c:v>3.6999999999999998E-2</c:v>
                </c:pt>
                <c:pt idx="2">
                  <c:v>6.3E-2</c:v>
                </c:pt>
                <c:pt idx="3">
                  <c:v>0.125</c:v>
                </c:pt>
                <c:pt idx="4">
                  <c:v>8.3000000000000004E-2</c:v>
                </c:pt>
                <c:pt idx="5">
                  <c:v>7.9000000000000001E-2</c:v>
                </c:pt>
                <c:pt idx="6">
                  <c:v>6.2E-2</c:v>
                </c:pt>
                <c:pt idx="7">
                  <c:v>6.3E-2</c:v>
                </c:pt>
                <c:pt idx="8">
                  <c:v>0.104</c:v>
                </c:pt>
                <c:pt idx="9">
                  <c:v>7.0000000000000007E-2</c:v>
                </c:pt>
                <c:pt idx="10">
                  <c:v>7.5999999999999998E-2</c:v>
                </c:pt>
                <c:pt idx="11">
                  <c:v>0.186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E2A-4B4D-BDC6-7D2A404297CC}"/>
            </c:ext>
          </c:extLst>
        </c:ser>
        <c:ser>
          <c:idx val="1"/>
          <c:order val="1"/>
          <c:tx>
            <c:strRef>
              <c:f>'Partida 26'!$C$36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26'!$D$36:$O$36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4.7E-2</c:v>
                </c:pt>
                <c:pt idx="2">
                  <c:v>7.5999999999999998E-2</c:v>
                </c:pt>
                <c:pt idx="3">
                  <c:v>0.10199999999999999</c:v>
                </c:pt>
                <c:pt idx="4">
                  <c:v>9.8000000000000004E-2</c:v>
                </c:pt>
                <c:pt idx="5">
                  <c:v>7.6999999999999999E-2</c:v>
                </c:pt>
                <c:pt idx="6">
                  <c:v>5.1999999999999998E-2</c:v>
                </c:pt>
                <c:pt idx="7">
                  <c:v>7.6999999999999999E-2</c:v>
                </c:pt>
                <c:pt idx="8">
                  <c:v>7.2999999999999995E-2</c:v>
                </c:pt>
                <c:pt idx="9">
                  <c:v>0.10199999999999999</c:v>
                </c:pt>
                <c:pt idx="10">
                  <c:v>9.4E-2</c:v>
                </c:pt>
                <c:pt idx="11">
                  <c:v>0.16300000000000001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E2A-4B4D-BDC6-7D2A404297CC}"/>
            </c:ext>
          </c:extLst>
        </c:ser>
        <c:ser>
          <c:idx val="2"/>
          <c:order val="2"/>
          <c:tx>
            <c:strRef>
              <c:f>'Partida 26'!$C$37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26'!$D$37:$I$37</c:f>
              <c:numCache>
                <c:formatCode>0.0%</c:formatCode>
                <c:ptCount val="6"/>
                <c:pt idx="0">
                  <c:v>3.0195850253888556E-2</c:v>
                </c:pt>
                <c:pt idx="1">
                  <c:v>5.019881405911087E-2</c:v>
                </c:pt>
                <c:pt idx="2">
                  <c:v>9.9076963586917033E-2</c:v>
                </c:pt>
                <c:pt idx="3">
                  <c:v>4.5306290249846601E-2</c:v>
                </c:pt>
                <c:pt idx="4">
                  <c:v>9.7818174140407096E-2</c:v>
                </c:pt>
                <c:pt idx="5">
                  <c:v>0.12291174921344258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E2A-4B4D-BDC6-7D2A404297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88939648"/>
        <c:axId val="190977152"/>
      </c:barChart>
      <c:catAx>
        <c:axId val="188939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90977152"/>
        <c:crosses val="autoZero"/>
        <c:auto val="0"/>
        <c:lblAlgn val="ctr"/>
        <c:lblOffset val="100"/>
        <c:noMultiLvlLbl val="0"/>
      </c:catAx>
      <c:valAx>
        <c:axId val="19097715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8893964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26'!$C$31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26'!$D$30:$O$30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26'!$D$31:$O$31</c:f>
              <c:numCache>
                <c:formatCode>0.0%</c:formatCode>
                <c:ptCount val="12"/>
                <c:pt idx="0">
                  <c:v>2.1000000000000001E-2</c:v>
                </c:pt>
                <c:pt idx="1">
                  <c:v>5.8000000000000003E-2</c:v>
                </c:pt>
                <c:pt idx="2">
                  <c:v>0.122</c:v>
                </c:pt>
                <c:pt idx="3">
                  <c:v>0.247</c:v>
                </c:pt>
                <c:pt idx="4">
                  <c:v>0.32900000000000001</c:v>
                </c:pt>
                <c:pt idx="5">
                  <c:v>0.40699999999999997</c:v>
                </c:pt>
                <c:pt idx="6">
                  <c:v>0.46899999999999997</c:v>
                </c:pt>
                <c:pt idx="7">
                  <c:v>0.52700000000000002</c:v>
                </c:pt>
                <c:pt idx="8">
                  <c:v>0.63100000000000001</c:v>
                </c:pt>
                <c:pt idx="9">
                  <c:v>0.70099999999999996</c:v>
                </c:pt>
                <c:pt idx="10">
                  <c:v>0.78400000000000003</c:v>
                </c:pt>
                <c:pt idx="11">
                  <c:v>0.96899999999999997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FE8-4383-9565-535FFCCFB0C5}"/>
            </c:ext>
          </c:extLst>
        </c:ser>
        <c:ser>
          <c:idx val="1"/>
          <c:order val="1"/>
          <c:tx>
            <c:strRef>
              <c:f>'Partida 26'!$C$32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26'!$D$30:$O$30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26'!$D$32:$O$32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7.4999999999999997E-2</c:v>
                </c:pt>
                <c:pt idx="2">
                  <c:v>0.151</c:v>
                </c:pt>
                <c:pt idx="3">
                  <c:v>0.253</c:v>
                </c:pt>
                <c:pt idx="4">
                  <c:v>0.35099999999999998</c:v>
                </c:pt>
                <c:pt idx="5">
                  <c:v>0.42699999999999999</c:v>
                </c:pt>
                <c:pt idx="6">
                  <c:v>0.48199999999999998</c:v>
                </c:pt>
                <c:pt idx="7">
                  <c:v>0.55900000000000005</c:v>
                </c:pt>
                <c:pt idx="8">
                  <c:v>0.63200000000000001</c:v>
                </c:pt>
                <c:pt idx="9">
                  <c:v>0.73399999999999999</c:v>
                </c:pt>
                <c:pt idx="10">
                  <c:v>0.82799999999999996</c:v>
                </c:pt>
                <c:pt idx="11">
                  <c:v>0.97499999999999998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FE8-4383-9565-535FFCCFB0C5}"/>
            </c:ext>
          </c:extLst>
        </c:ser>
        <c:ser>
          <c:idx val="2"/>
          <c:order val="2"/>
          <c:tx>
            <c:strRef>
              <c:f>'Partida 26'!$C$33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2642812303829254E-2"/>
                  <c:y val="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FE8-4383-9565-535FFCCFB0C5}"/>
                </c:ext>
              </c:extLst>
            </c:dLbl>
            <c:dLbl>
              <c:idx val="1"/>
              <c:layout>
                <c:manualLayout>
                  <c:x val="-4.7708725674827368E-2"/>
                  <c:y val="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FE8-4383-9565-535FFCCFB0C5}"/>
                </c:ext>
              </c:extLst>
            </c:dLbl>
            <c:dLbl>
              <c:idx val="2"/>
              <c:layout>
                <c:manualLayout>
                  <c:x val="-5.5241682360326477E-2"/>
                  <c:y val="6.24999999999999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FE8-4383-9565-535FFCCFB0C5}"/>
                </c:ext>
              </c:extLst>
            </c:dLbl>
            <c:dLbl>
              <c:idx val="3"/>
              <c:layout>
                <c:manualLayout>
                  <c:x val="-5.7752667922159495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FE8-4383-9565-535FFCCFB0C5}"/>
                </c:ext>
              </c:extLst>
            </c:dLbl>
            <c:dLbl>
              <c:idx val="4"/>
              <c:layout>
                <c:manualLayout>
                  <c:x val="-4.7708725674827417E-2"/>
                  <c:y val="4.9999999999999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FE8-4383-9565-535FFCCFB0C5}"/>
                </c:ext>
              </c:extLst>
            </c:dLbl>
            <c:dLbl>
              <c:idx val="5"/>
              <c:layout>
                <c:manualLayout>
                  <c:x val="-4.519774011299435E-2"/>
                  <c:y val="6.0975609756097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FE8-4383-9565-535FFCCFB0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26'!$D$33:$I$33</c:f>
              <c:numCache>
                <c:formatCode>0.0%</c:formatCode>
                <c:ptCount val="6"/>
                <c:pt idx="0">
                  <c:v>3.0195850253888556E-2</c:v>
                </c:pt>
                <c:pt idx="1">
                  <c:v>8.0394664312999423E-2</c:v>
                </c:pt>
                <c:pt idx="2">
                  <c:v>0.17947162789991647</c:v>
                </c:pt>
                <c:pt idx="3">
                  <c:v>0.22477791814976306</c:v>
                </c:pt>
                <c:pt idx="4">
                  <c:v>0.32259609229017017</c:v>
                </c:pt>
                <c:pt idx="5">
                  <c:v>0.44829546172845164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4FE8-4383-9565-535FFCCFB0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0737024"/>
        <c:axId val="190738816"/>
      </c:lineChart>
      <c:catAx>
        <c:axId val="19073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90738816"/>
        <c:crosses val="autoZero"/>
        <c:auto val="1"/>
        <c:lblAlgn val="ctr"/>
        <c:lblOffset val="100"/>
        <c:tickLblSkip val="1"/>
        <c:noMultiLvlLbl val="0"/>
      </c:catAx>
      <c:valAx>
        <c:axId val="19073881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9073702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18/12/2019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3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2" name="Picture 19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636" y="0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JUNIO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agosto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1" name="Picture 1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623479"/>
            <a:ext cx="734481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3381" y="5837563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7" y="2132856"/>
            <a:ext cx="7439025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14335" y="5106012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9" y="198152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2733675"/>
            <a:ext cx="760095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715" y="1887092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54" y="2223450"/>
            <a:ext cx="7543800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40" y="648347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1407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2019                                                                                                                                                 …1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592" y="1712995"/>
            <a:ext cx="7927231" cy="4106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40" y="648347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1407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2019                                                                                                                                                 …1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72" y="1628800"/>
            <a:ext cx="8210799" cy="4769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868" y="592139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548680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0097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51" y="2089952"/>
            <a:ext cx="8001000" cy="349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47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67544" y="1268760"/>
            <a:ext cx="814828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Verdana" pitchFamily="34" charset="0"/>
              <a:cs typeface="Verdana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Para el año 2019, el Ministerio del Deporte cuenta con un presupuesto aprobado 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$132.282 millones.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CL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Distribución por Subtítulos: 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57% para Transferencias Corrientes</a:t>
            </a: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20% en Gastos en Personal, 11% Transferencias de Capital y 7% Iniciativas de Inversión.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Distribución por Servicios: Los recursos  se destinan en un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90% al Instituto Nacional del Deporte (IND)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5,9% a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Secretaría del Deporte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y 3,7% a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Fondo del Fomento Deportivo 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(FFD).</a:t>
            </a: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CL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xmlns="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8207004"/>
              </p:ext>
            </p:extLst>
          </p:nvPr>
        </p:nvGraphicFramePr>
        <p:xfrm>
          <a:off x="528176" y="3645024"/>
          <a:ext cx="4259848" cy="2775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xmlns="" id="{C7C99F17-E7A1-4D49-AE6A-DA9E71E7D1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1125634"/>
              </p:ext>
            </p:extLst>
          </p:nvPr>
        </p:nvGraphicFramePr>
        <p:xfrm>
          <a:off x="4574064" y="3645024"/>
          <a:ext cx="4041760" cy="2789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DE97768E-D0B5-49A8-A151-C1A282D09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57611"/>
            <a:ext cx="8229600" cy="4968552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endParaRPr lang="es-CL" sz="11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200" dirty="0">
                <a:solidFill>
                  <a:prstClr val="black"/>
                </a:solidFill>
              </a:rPr>
              <a:t>El presupuesto de </a:t>
            </a:r>
            <a:r>
              <a:rPr lang="es-CL" sz="1200" b="1" dirty="0">
                <a:solidFill>
                  <a:prstClr val="black"/>
                </a:solidFill>
              </a:rPr>
              <a:t>$132.282 millones,</a:t>
            </a:r>
            <a:r>
              <a:rPr lang="es-CL" sz="1200" dirty="0">
                <a:solidFill>
                  <a:prstClr val="black"/>
                </a:solidFill>
              </a:rPr>
              <a:t> al mes de junio,  presenta modificaciones presupuestarias que reduce las transferencias corrientes del IND para el Fortalecimiento del Deporte de Alto Rendimiento Convencional y Paraolímpico, por $1.314 millones, y un incremento en deuda flotante por $ 181 millones que corresponden a operaciones del año anterior.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es-CL" sz="1200" dirty="0">
                <a:solidFill>
                  <a:prstClr val="black"/>
                </a:solidFill>
              </a:rPr>
              <a:t>La ejecución en el mes de junio</a:t>
            </a:r>
            <a:r>
              <a:rPr lang="es-CL" sz="1200" b="1" dirty="0">
                <a:solidFill>
                  <a:prstClr val="black"/>
                </a:solidFill>
              </a:rPr>
              <a:t> fue de $16.119 millones, equivalente a un 12,3% </a:t>
            </a:r>
            <a:r>
              <a:rPr lang="es-CL" sz="1200" dirty="0">
                <a:solidFill>
                  <a:prstClr val="black"/>
                </a:solidFill>
              </a:rPr>
              <a:t>del presupuesto vigente, superior al 7,7% ejecutado en el mismo mes del año 2018. 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es-CL" sz="1200" dirty="0">
                <a:solidFill>
                  <a:prstClr val="black"/>
                </a:solidFill>
              </a:rPr>
              <a:t>Del comportamiento del gasto mensual de años anteriores del Ministerio, expuesto en el gráfico, se observa que normalmente esta Partida  inicia el año con una ejecución mensual en torno al 2% y 3%, para luego acelerar su ejecución  en el segundo semestre y terminar en diciembre ejecutando sobre el 16%.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2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CL" sz="1100" dirty="0">
              <a:solidFill>
                <a:prstClr val="black"/>
              </a:solidFill>
            </a:endParaRP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42543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xmlns="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847172"/>
              </p:ext>
            </p:extLst>
          </p:nvPr>
        </p:nvGraphicFramePr>
        <p:xfrm>
          <a:off x="1403649" y="3861048"/>
          <a:ext cx="6912768" cy="2713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846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B3CDF3BB-D324-46BF-8C3C-45722B6F3FB8}"/>
              </a:ext>
            </a:extLst>
          </p:cNvPr>
          <p:cNvSpPr/>
          <p:nvPr/>
        </p:nvSpPr>
        <p:spPr>
          <a:xfrm>
            <a:off x="438398" y="1419747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  <a:endParaRPr lang="es-CL" sz="12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7"/>
            </a:pPr>
            <a:r>
              <a:rPr lang="es-MX" sz="1200" dirty="0">
                <a:solidFill>
                  <a:prstClr val="black"/>
                </a:solidFill>
              </a:rPr>
              <a:t>Con ello, el gasto acumulado al mes de junio asciende a </a:t>
            </a:r>
            <a:r>
              <a:rPr lang="es-MX" sz="1200" b="1" dirty="0">
                <a:solidFill>
                  <a:prstClr val="black"/>
                </a:solidFill>
              </a:rPr>
              <a:t>$58.793 millones, equivalentes a un 44,8% </a:t>
            </a:r>
            <a:r>
              <a:rPr lang="es-MX" sz="1200" dirty="0">
                <a:solidFill>
                  <a:prstClr val="black"/>
                </a:solidFill>
              </a:rPr>
              <a:t>del presupuesto vigente, similar al de años anteriores (42,7% en 2018 y 40,7% en 2017).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xmlns="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1908466"/>
              </p:ext>
            </p:extLst>
          </p:nvPr>
        </p:nvGraphicFramePr>
        <p:xfrm>
          <a:off x="827584" y="2852936"/>
          <a:ext cx="7632848" cy="3406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47F19AF-C349-4532-BC21-9F18BC6D2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398" y="1095958"/>
            <a:ext cx="8229600" cy="4770773"/>
          </a:xfrm>
        </p:spPr>
        <p:txBody>
          <a:bodyPr/>
          <a:lstStyle/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Principales Hallazgos</a:t>
            </a: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actividades) M$.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9824C381-C495-4224-8B16-71837316C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B168C304-22B8-4CCA-AED0-871E214F0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486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xmlns="" id="{9EAEC1B2-A458-4062-8F38-90F1F2E15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840531"/>
              </p:ext>
            </p:extLst>
          </p:nvPr>
        </p:nvGraphicFramePr>
        <p:xfrm>
          <a:off x="1835696" y="1687052"/>
          <a:ext cx="5255500" cy="4670381"/>
        </p:xfrm>
        <a:graphic>
          <a:graphicData uri="http://schemas.openxmlformats.org/drawingml/2006/table">
            <a:tbl>
              <a:tblPr/>
              <a:tblGrid>
                <a:gridCol w="246352">
                  <a:extLst>
                    <a:ext uri="{9D8B030D-6E8A-4147-A177-3AD203B41FA5}">
                      <a16:colId xmlns:a16="http://schemas.microsoft.com/office/drawing/2014/main" xmlns="" val="3151506805"/>
                    </a:ext>
                  </a:extLst>
                </a:gridCol>
                <a:gridCol w="2172373">
                  <a:extLst>
                    <a:ext uri="{9D8B030D-6E8A-4147-A177-3AD203B41FA5}">
                      <a16:colId xmlns:a16="http://schemas.microsoft.com/office/drawing/2014/main" xmlns="" val="1218330776"/>
                    </a:ext>
                  </a:extLst>
                </a:gridCol>
                <a:gridCol w="587262">
                  <a:extLst>
                    <a:ext uri="{9D8B030D-6E8A-4147-A177-3AD203B41FA5}">
                      <a16:colId xmlns:a16="http://schemas.microsoft.com/office/drawing/2014/main" xmlns="" val="3760748078"/>
                    </a:ext>
                  </a:extLst>
                </a:gridCol>
                <a:gridCol w="547448">
                  <a:extLst>
                    <a:ext uri="{9D8B030D-6E8A-4147-A177-3AD203B41FA5}">
                      <a16:colId xmlns:a16="http://schemas.microsoft.com/office/drawing/2014/main" xmlns="" val="498112283"/>
                    </a:ext>
                  </a:extLst>
                </a:gridCol>
                <a:gridCol w="547448">
                  <a:extLst>
                    <a:ext uri="{9D8B030D-6E8A-4147-A177-3AD203B41FA5}">
                      <a16:colId xmlns:a16="http://schemas.microsoft.com/office/drawing/2014/main" xmlns="" val="3914684411"/>
                    </a:ext>
                  </a:extLst>
                </a:gridCol>
                <a:gridCol w="587262">
                  <a:extLst>
                    <a:ext uri="{9D8B030D-6E8A-4147-A177-3AD203B41FA5}">
                      <a16:colId xmlns:a16="http://schemas.microsoft.com/office/drawing/2014/main" xmlns="" val="1267602466"/>
                    </a:ext>
                  </a:extLst>
                </a:gridCol>
                <a:gridCol w="567355">
                  <a:extLst>
                    <a:ext uri="{9D8B030D-6E8A-4147-A177-3AD203B41FA5}">
                      <a16:colId xmlns:a16="http://schemas.microsoft.com/office/drawing/2014/main" xmlns="" val="3612064174"/>
                    </a:ext>
                  </a:extLst>
                </a:gridCol>
              </a:tblGrid>
              <a:tr h="24580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Líneas Programáticas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58480167"/>
                  </a:ext>
                </a:extLst>
              </a:tr>
              <a:tr h="130586"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ADMINISTRATIVA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31.949.356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31.949.356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15.461.940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71996262"/>
                  </a:ext>
                </a:extLst>
              </a:tr>
              <a:tr h="130586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Gatsos en Personal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26.071.176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26.071.176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13.446.346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8130050"/>
                  </a:ext>
                </a:extLst>
              </a:tr>
              <a:tr h="122905">
                <a:tc>
                  <a:txBody>
                    <a:bodyPr/>
                    <a:lstStyle/>
                    <a:p>
                      <a:pPr algn="l" fontAlgn="b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Consumos de Servicios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5.304.311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5.304.311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1.809.903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01706837"/>
                  </a:ext>
                </a:extLst>
              </a:tr>
              <a:tr h="122905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573.869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573.869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205.691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26725444"/>
                  </a:ext>
                </a:extLst>
              </a:tr>
              <a:tr h="122905"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ACTIVIDAD FÍSICA Y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70.994.798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69.680.312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-1.314.486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30.535.989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11820192"/>
                  </a:ext>
                </a:extLst>
              </a:tr>
              <a:tr h="130586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20.040.952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18.726.466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-1.314.486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9.303.928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29214836"/>
                  </a:ext>
                </a:extLst>
              </a:tr>
              <a:tr h="130586">
                <a:tc>
                  <a:txBody>
                    <a:bodyPr/>
                    <a:lstStyle/>
                    <a:p>
                      <a:pPr algn="l" fontAlgn="b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5% Letra c) D.L. 1.298 y Ley 19.135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37909184"/>
                  </a:ext>
                </a:extLst>
              </a:tr>
              <a:tr h="122905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C.O.CH.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2347612"/>
                  </a:ext>
                </a:extLst>
              </a:tr>
              <a:tr h="122905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1.798.792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1.798.792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1.593.573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75044422"/>
                  </a:ext>
                </a:extLst>
              </a:tr>
              <a:tr h="122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Unico Ley N° 19.909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176.775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176.775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36585644"/>
                  </a:ext>
                </a:extLst>
              </a:tr>
              <a:tr h="130586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531.430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531.430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255.773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61643342"/>
                  </a:ext>
                </a:extLst>
              </a:tr>
              <a:tr h="130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Privada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62.738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62.738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38.488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1162350"/>
                  </a:ext>
                </a:extLst>
              </a:tr>
              <a:tr h="122905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Compertencias Deportivas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12.590.266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12.590.266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3.427.623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6920638"/>
                  </a:ext>
                </a:extLst>
              </a:tr>
              <a:tr h="122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870.021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870.021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182.979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84519793"/>
                  </a:ext>
                </a:extLst>
              </a:tr>
              <a:tr h="130586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(Ex Escuelas Deportivas Integrales)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242.014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242.014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47945532"/>
                  </a:ext>
                </a:extLst>
              </a:tr>
              <a:tr h="130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37.138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28712987"/>
                  </a:ext>
                </a:extLst>
              </a:tr>
              <a:tr h="122905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Recintos en Deportivos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7.988.779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7.988.779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3.160.590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45881481"/>
                  </a:ext>
                </a:extLst>
              </a:tr>
              <a:tr h="122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Juegos Panamericanos y para panamericanos 2023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5.021.770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5.021.770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4.173.675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76991855"/>
                  </a:ext>
                </a:extLst>
              </a:tr>
              <a:tr h="122905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3.879.864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3.879.864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1.816.951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51176024"/>
                  </a:ext>
                </a:extLst>
              </a:tr>
              <a:tr h="122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Pública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8.325.488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8.325.488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2.895.511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1249413"/>
                  </a:ext>
                </a:extLst>
              </a:tr>
              <a:tr h="122905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6280648"/>
                  </a:ext>
                </a:extLst>
              </a:tr>
              <a:tr h="122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(Ex Escuelas Deportivas Integrales)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7.209.058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7.209.058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2.677.241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841595"/>
                  </a:ext>
                </a:extLst>
              </a:tr>
              <a:tr h="122905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591.911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591.911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189.705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3912087"/>
                  </a:ext>
                </a:extLst>
              </a:tr>
              <a:tr h="122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Deportivos Comunales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503.393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503.393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155.463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10603193"/>
                  </a:ext>
                </a:extLst>
              </a:tr>
              <a:tr h="122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la Actividad Física y Deporte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275.181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275.181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125.745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2266739"/>
                  </a:ext>
                </a:extLst>
              </a:tr>
              <a:tr h="122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DEL DEPORTE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4.381.687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4.381.687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2.112.559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41010591"/>
                  </a:ext>
                </a:extLst>
              </a:tr>
              <a:tr h="122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24.361.148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24.361.148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10.475.491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81423076"/>
                  </a:ext>
                </a:extLst>
              </a:tr>
              <a:tr h="122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9.805.444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9.805.444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710.707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543210"/>
                  </a:ext>
                </a:extLst>
              </a:tr>
              <a:tr h="122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Transfeencias de Capital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14.555.704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14.555.704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9.764.784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8275743"/>
                  </a:ext>
                </a:extLst>
              </a:tr>
              <a:tr h="122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595.658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760.800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165.142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207.683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4639463"/>
                  </a:ext>
                </a:extLst>
              </a:tr>
              <a:tr h="122905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24020730"/>
                  </a:ext>
                </a:extLst>
              </a:tr>
              <a:tr h="122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207.683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3373818"/>
                  </a:ext>
                </a:extLst>
              </a:tr>
              <a:tr h="122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166.142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165.142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43668184"/>
                  </a:ext>
                </a:extLst>
              </a:tr>
              <a:tr h="15363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NETO PARTIDA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132.282.647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131.133.303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-1.149.344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58.793.662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606735"/>
                  </a:ext>
                </a:extLst>
              </a:tr>
              <a:tr h="15363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  ESTADO DE OPERACIONES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132.281.647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130.967.161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-1.314.486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58.793.662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6417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536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64785"/>
            <a:ext cx="8229600" cy="5238880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endParaRPr lang="es-MX" sz="1200" dirty="0"/>
          </a:p>
          <a:p>
            <a:endParaRPr lang="es-CL" sz="1200" dirty="0"/>
          </a:p>
          <a:p>
            <a:endParaRPr lang="es-CL" sz="1200" dirty="0"/>
          </a:p>
          <a:p>
            <a:endParaRPr lang="es-CL" sz="1200" dirty="0"/>
          </a:p>
          <a:p>
            <a:endParaRPr lang="es-CL" sz="12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1250" y="46318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01250" y="1340768"/>
            <a:ext cx="8136904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</a:p>
          <a:p>
            <a:pPr lvl="0" algn="just">
              <a:defRPr/>
            </a:pP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GESTION ADMINISTRATIVA:</a:t>
            </a:r>
            <a:r>
              <a:rPr kumimoji="0" lang="es-CL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$ 31.949 millones.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s-CL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Corresponde a los gastos en personal, Bienes y Servicios de Consumo y Adquisición de Activos No Financieros de la Partida para el normal funcionamiento del Ministerio. 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 mes de junio presenta un avance de 48,4% en su ejecución.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s-CL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s-CL" sz="1200" b="1" dirty="0">
                <a:solidFill>
                  <a:prstClr val="black"/>
                </a:solidFill>
                <a:latin typeface="Calibri"/>
              </a:rPr>
              <a:t>DESARROLLO ACTIVIDAD FÍSICA Y DEPORTIVA: </a:t>
            </a:r>
            <a:r>
              <a:rPr lang="es-CL" sz="1200" dirty="0">
                <a:solidFill>
                  <a:prstClr val="black"/>
                </a:solidFill>
                <a:latin typeface="Calibri"/>
              </a:rPr>
              <a:t>$70.994 millones. Este presupuesto e</a:t>
            </a:r>
            <a:r>
              <a:rPr kumimoji="0" lang="es-C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stá</a:t>
            </a: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relacionado a los Juegos Panamericanos y  </a:t>
            </a:r>
            <a:r>
              <a:rPr kumimoji="0" lang="es-C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Parapanamericanos</a:t>
            </a: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2023, los juegos Binacionales, el Rally Dakar y 2 nuevos centros de Elige Vivir Sano. 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junio alcanza un 43,8% de ejecución.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Fortalecimiento del Deporte de Rendimiento Convencional y Paralímpico</a:t>
            </a: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$20.040 millones, para el deporte de alto rendimiento nacional en eventos olímpicos. Plan Piloto Detección de Talentos Regiones del Bío </a:t>
            </a:r>
            <a:r>
              <a:rPr kumimoji="0" lang="es-C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Bío</a:t>
            </a: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Coquimbo y de Aysén; Rally Dakar ($1.314 millones), ATP Tour $319 millones, PGA Tour $41 millones, Vuelta </a:t>
            </a:r>
            <a:r>
              <a:rPr kumimoji="0" lang="es-C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Ciclistica</a:t>
            </a: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$154 millones. 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junio presenta un 49,7% de ejecución.</a:t>
            </a:r>
          </a:p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Art. 5° letra c) D.L. 1.298: </a:t>
            </a:r>
            <a:r>
              <a:rPr kumimoji="0" lang="es-CL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$6 millones. Establece que 12% de ingresos de Polla ingresen al IND, quien debe distribuir en al menos un 13% para fomento deportivo a clubes nacionales y no menos del 2%  para la federación rectora nacional del deporte. 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</a:t>
            </a:r>
            <a:r>
              <a:rPr lang="es-CL" sz="1200" b="1" dirty="0">
                <a:solidFill>
                  <a:prstClr val="black"/>
                </a:solidFill>
                <a:latin typeface="Calibri"/>
              </a:rPr>
              <a:t>junio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sin ejecución.</a:t>
            </a:r>
          </a:p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s-CL" sz="1200" dirty="0">
              <a:solidFill>
                <a:prstClr val="black"/>
              </a:solidFill>
              <a:latin typeface="Calibri"/>
            </a:endParaRPr>
          </a:p>
          <a:p>
            <a:pPr marL="266700" lvl="0" indent="-266700" algn="just">
              <a:buFont typeface="Arial" panose="020B0604020202020204" pitchFamily="34" charset="0"/>
              <a:buChar char="•"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Art. 1° Ley </a:t>
            </a:r>
            <a:r>
              <a:rPr kumimoji="0" lang="es-CL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N°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19.135</a:t>
            </a:r>
            <a:r>
              <a:rPr kumimoji="0" lang="es-CL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$276 millones y $1.798 millones. Establece que 15% de los ingresos brutos de Polla se destinen a la Dirección Gral. De Deportes y Recreación.</a:t>
            </a:r>
            <a:r>
              <a:rPr lang="es-CL" sz="1200" dirty="0"/>
              <a:t> Esto es, un % no inferior a 13% se destinará las Federaciones Nacionales Deportivas, y 2% al comité Olímpico de Chile. Además, se establece un nuevo aporte equivalente a un 6,6% de los ingresos brutos deducidos impuestos, de cada concurso del sistema de pronósticos y apuestas deportivas, destinado a la Dirección General de Deportes y Recreación.</a:t>
            </a:r>
            <a:r>
              <a:rPr lang="es-CL" sz="1200" b="1" dirty="0">
                <a:solidFill>
                  <a:prstClr val="black"/>
                </a:solidFill>
              </a:rPr>
              <a:t> A junio presenta un 100% ejecutado.</a:t>
            </a:r>
            <a:endParaRPr lang="es-CL" sz="1200" dirty="0"/>
          </a:p>
          <a:p>
            <a:pPr marL="266700" lvl="0" indent="-266700" algn="just">
              <a:buFont typeface="Arial" panose="020B0604020202020204" pitchFamily="34" charset="0"/>
              <a:buChar char="•"/>
              <a:defRPr/>
            </a:pPr>
            <a:endParaRPr kumimoji="0" lang="es-CL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66700" lvl="0" indent="-266700" algn="just">
              <a:buFont typeface="Arial" panose="020B0604020202020204" pitchFamily="34" charset="0"/>
              <a:buChar char="•"/>
              <a:defRPr/>
            </a:pPr>
            <a:r>
              <a:rPr lang="es-CL" sz="1200" b="1" dirty="0"/>
              <a:t>Art. Único Ley </a:t>
            </a:r>
            <a:r>
              <a:rPr lang="es-CL" sz="1200" b="1" dirty="0" err="1"/>
              <a:t>N°</a:t>
            </a:r>
            <a:r>
              <a:rPr lang="es-CL" sz="1200" b="1" dirty="0"/>
              <a:t> 19.909</a:t>
            </a:r>
            <a:r>
              <a:rPr lang="es-CL" sz="1200" dirty="0"/>
              <a:t>: $176 millones. Precisa los alcances de los eventos deportivos que sirven de base de los concursos. </a:t>
            </a:r>
            <a:r>
              <a:rPr lang="es-CL" sz="1200" b="1" dirty="0">
                <a:solidFill>
                  <a:prstClr val="black"/>
                </a:solidFill>
              </a:rPr>
              <a:t>A junio sin ejecución.</a:t>
            </a:r>
            <a:endParaRPr kumimoji="0" lang="es-CL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25475" marR="0" lvl="0" indent="-2635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6195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9980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CC597FC-347F-4087-BA6B-347933B10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250" y="1442334"/>
            <a:ext cx="8229600" cy="4525963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</a:p>
          <a:p>
            <a:pPr marL="0" lvl="0" indent="0" algn="just">
              <a:spcBef>
                <a:spcPts val="0"/>
              </a:spcBef>
              <a:buNone/>
              <a:defRPr/>
            </a:pPr>
            <a:endParaRPr lang="es-CL" sz="1200" b="1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>
                <a:solidFill>
                  <a:prstClr val="black"/>
                </a:solidFill>
              </a:rPr>
              <a:t>ADO-Chile: </a:t>
            </a:r>
            <a:r>
              <a:rPr lang="es-CL" sz="1200" dirty="0">
                <a:solidFill>
                  <a:prstClr val="black"/>
                </a:solidFill>
              </a:rPr>
              <a:t>$531 millones. P</a:t>
            </a:r>
            <a:r>
              <a:rPr lang="es-CL" sz="1200" dirty="0"/>
              <a:t>ara el funcionamiento de la corporación deportiva de la Asociación de Deportistas Olímpicos de Chile.</a:t>
            </a:r>
            <a:r>
              <a:rPr lang="es-CL" sz="1200" b="1" dirty="0">
                <a:solidFill>
                  <a:prstClr val="black"/>
                </a:solidFill>
              </a:rPr>
              <a:t> A junio alcanza un 48,1% ejecutado.</a:t>
            </a: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/>
              <a:t>Deporte Participación Privada y Pública</a:t>
            </a:r>
            <a:r>
              <a:rPr lang="es-CL" sz="1200" dirty="0"/>
              <a:t>: $8.387 millones. Programas para implementar en recintos propios, recintos militares abiertos a la comunidad, parques públicos y deporte en tu calle, programas para mujeres dueñas de casa, adultos, jóvenes en riesgo social, corridas y </a:t>
            </a:r>
            <a:r>
              <a:rPr lang="es-CL" sz="1200" dirty="0" err="1"/>
              <a:t>bicicletadas</a:t>
            </a:r>
            <a:r>
              <a:rPr lang="es-CL" sz="1200" dirty="0"/>
              <a:t>, entre otros.</a:t>
            </a:r>
            <a:r>
              <a:rPr lang="es-CL" sz="1200" b="1" dirty="0">
                <a:solidFill>
                  <a:prstClr val="black"/>
                </a:solidFill>
              </a:rPr>
              <a:t> A junio finaliza con un 34% ejecutado.</a:t>
            </a: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b="1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>
                <a:solidFill>
                  <a:prstClr val="black"/>
                </a:solidFill>
              </a:rPr>
              <a:t>Sistema Nacional de Competencias Deportivas </a:t>
            </a:r>
            <a:r>
              <a:rPr lang="es-CL" sz="1200" dirty="0">
                <a:solidFill>
                  <a:prstClr val="black"/>
                </a:solidFill>
              </a:rPr>
              <a:t>$12.590 millones. Para Juegos binacionales y Juegos de la Juventud, con participación de Bolivia, Perú y Chile, Integración Araucanía y Juegos de la Integración Andina donde participan Argentina y  Chile, juegos deportivos escolares, juegos nacionales, ligas escolares y de educación superior. </a:t>
            </a:r>
            <a:r>
              <a:rPr lang="es-CL" sz="1200" b="1" dirty="0">
                <a:solidFill>
                  <a:prstClr val="black"/>
                </a:solidFill>
              </a:rPr>
              <a:t>A junio presenta un 27,2% ejecutado.</a:t>
            </a: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>
                <a:solidFill>
                  <a:prstClr val="black"/>
                </a:solidFill>
              </a:rPr>
              <a:t>Normalización de Infraestructura Deportiva</a:t>
            </a:r>
            <a:r>
              <a:rPr lang="es-CL" sz="1200" dirty="0">
                <a:solidFill>
                  <a:prstClr val="black"/>
                </a:solidFill>
              </a:rPr>
              <a:t>: $870 millones. </a:t>
            </a:r>
            <a:r>
              <a:rPr lang="es-CL" sz="1200" dirty="0"/>
              <a:t>Apoyo a la construcción y mejoramiento de infraestructura deportiva.</a:t>
            </a:r>
            <a:r>
              <a:rPr lang="es-CL" sz="1200" b="1" dirty="0">
                <a:solidFill>
                  <a:prstClr val="black"/>
                </a:solidFill>
              </a:rPr>
              <a:t> A junio presenta un 21% ejecutado.</a:t>
            </a: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>
                <a:solidFill>
                  <a:prstClr val="black"/>
                </a:solidFill>
              </a:rPr>
              <a:t>Crecer en Movimiento (Ex Escuelas Deportivas Integrales): </a:t>
            </a:r>
            <a:r>
              <a:rPr lang="es-CL" sz="1200" dirty="0">
                <a:solidFill>
                  <a:prstClr val="black"/>
                </a:solidFill>
              </a:rPr>
              <a:t>$7.451 millones.</a:t>
            </a:r>
            <a:r>
              <a:rPr lang="es-CL" sz="1200" dirty="0"/>
              <a:t> se reformula el programa incorporando el nivel de enseñanza media, que tiene por objetivo mejorar la condición física de los beneficiarios a través de juegos, deporte escolar y una estructura articulada.</a:t>
            </a:r>
            <a:r>
              <a:rPr lang="es-CL" sz="1200" b="1" dirty="0">
                <a:solidFill>
                  <a:prstClr val="black"/>
                </a:solidFill>
              </a:rPr>
              <a:t> A junio alcanza un 37,1% de ejecución.</a:t>
            </a: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>
                <a:solidFill>
                  <a:prstClr val="black"/>
                </a:solidFill>
              </a:rPr>
              <a:t>Sistema Nacional de Capacitación y Acreditación Deportiva</a:t>
            </a:r>
            <a:r>
              <a:rPr lang="es-CL" sz="1200" dirty="0">
                <a:solidFill>
                  <a:prstClr val="black"/>
                </a:solidFill>
              </a:rPr>
              <a:t>: $378 millones. </a:t>
            </a:r>
            <a:r>
              <a:rPr lang="es-CL" sz="1200" dirty="0"/>
              <a:t>Para fortalecer las capacidades de gestión de dirigentes deportivos, técnicos deportivos y jueces y árbitros.</a:t>
            </a:r>
            <a:r>
              <a:rPr lang="es-CL" sz="1200" b="1" dirty="0">
                <a:solidFill>
                  <a:prstClr val="black"/>
                </a:solidFill>
              </a:rPr>
              <a:t> A junio presenta  un 9,8% ejecutado.</a:t>
            </a: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>
              <a:solidFill>
                <a:prstClr val="black"/>
              </a:solidFill>
            </a:endParaRP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F1793401-F209-44FD-ACB0-05D8883D6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4F31CC33-29BC-4D60-AAEE-31413F809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250" y="46318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131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0F6800C-733C-48F4-8C11-CB5C949F9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704" y="1340768"/>
            <a:ext cx="8229600" cy="5015582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</a:p>
          <a:p>
            <a:pPr marL="0" lvl="0" indent="0" algn="just">
              <a:spcBef>
                <a:spcPts val="0"/>
              </a:spcBef>
              <a:buNone/>
              <a:defRPr/>
            </a:pPr>
            <a:endParaRPr lang="es-CL" sz="1200" b="1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>
                <a:solidFill>
                  <a:prstClr val="black"/>
                </a:solidFill>
              </a:rPr>
              <a:t>Gestión de Recintos Deportivos: </a:t>
            </a:r>
            <a:r>
              <a:rPr lang="es-CL" sz="1200" dirty="0">
                <a:solidFill>
                  <a:prstClr val="black"/>
                </a:solidFill>
              </a:rPr>
              <a:t>Nuevo programa con $7.988 millones para: </a:t>
            </a:r>
            <a:r>
              <a:rPr lang="es-CL" sz="1200" b="1" dirty="0">
                <a:solidFill>
                  <a:prstClr val="black"/>
                </a:solidFill>
              </a:rPr>
              <a:t>a) Operación Centro Deportivos Integrales </a:t>
            </a:r>
            <a:r>
              <a:rPr lang="es-CL" sz="1200" dirty="0">
                <a:solidFill>
                  <a:prstClr val="black"/>
                </a:solidFill>
              </a:rPr>
              <a:t>de Caldera, San Ramón, Lo Espejo, Punta Arenas, Independencia, Mariquina y Graneros;  </a:t>
            </a:r>
            <a:r>
              <a:rPr lang="es-CL" sz="1200" b="1" dirty="0">
                <a:solidFill>
                  <a:prstClr val="black"/>
                </a:solidFill>
              </a:rPr>
              <a:t>b) Centros de Alto Rendimiento </a:t>
            </a:r>
            <a:r>
              <a:rPr lang="es-CL" sz="1200" dirty="0">
                <a:solidFill>
                  <a:prstClr val="black"/>
                </a:solidFill>
              </a:rPr>
              <a:t>de los deportistas de elite (3.300 deportistas); </a:t>
            </a:r>
            <a:r>
              <a:rPr lang="es-CL" sz="1200" b="1" dirty="0">
                <a:solidFill>
                  <a:prstClr val="black"/>
                </a:solidFill>
              </a:rPr>
              <a:t>c) Recintos en movimiento</a:t>
            </a:r>
            <a:r>
              <a:rPr lang="es-CL" sz="1200" dirty="0">
                <a:solidFill>
                  <a:prstClr val="black"/>
                </a:solidFill>
              </a:rPr>
              <a:t>: mantención Parque Peñalolén, Polideportivo Renato Raggio en Valparaíso y el Polideportivo Rufino Bernedo de Temuco. </a:t>
            </a:r>
            <a:r>
              <a:rPr lang="es-CL" sz="1200" b="1" dirty="0">
                <a:solidFill>
                  <a:prstClr val="black"/>
                </a:solidFill>
              </a:rPr>
              <a:t>d) Estadio Nacional </a:t>
            </a:r>
            <a:r>
              <a:rPr lang="es-CL" sz="1200" dirty="0">
                <a:solidFill>
                  <a:prstClr val="black"/>
                </a:solidFill>
              </a:rPr>
              <a:t>y; </a:t>
            </a:r>
            <a:r>
              <a:rPr lang="es-CL" sz="1200" b="1" dirty="0">
                <a:solidFill>
                  <a:prstClr val="black"/>
                </a:solidFill>
              </a:rPr>
              <a:t>e) Otros Recintos Deportivos</a:t>
            </a:r>
            <a:r>
              <a:rPr lang="es-CL" sz="1200" dirty="0">
                <a:solidFill>
                  <a:prstClr val="black"/>
                </a:solidFill>
              </a:rPr>
              <a:t>.</a:t>
            </a:r>
            <a:r>
              <a:rPr lang="es-CL" sz="1200" b="1" dirty="0">
                <a:solidFill>
                  <a:prstClr val="black"/>
                </a:solidFill>
              </a:rPr>
              <a:t> A junio totaliza un 39,6% ejecutado.</a:t>
            </a: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>
                <a:solidFill>
                  <a:prstClr val="black"/>
                </a:solidFill>
              </a:rPr>
              <a:t>Juegos Panamericanos y </a:t>
            </a:r>
            <a:r>
              <a:rPr lang="es-CL" sz="1200" b="1" dirty="0" err="1">
                <a:solidFill>
                  <a:prstClr val="black"/>
                </a:solidFill>
              </a:rPr>
              <a:t>Parapanamericanos</a:t>
            </a:r>
            <a:r>
              <a:rPr lang="es-CL" sz="1200" b="1" dirty="0">
                <a:solidFill>
                  <a:prstClr val="black"/>
                </a:solidFill>
              </a:rPr>
              <a:t> 2023</a:t>
            </a:r>
            <a:r>
              <a:rPr lang="es-CL" sz="1200" dirty="0">
                <a:solidFill>
                  <a:prstClr val="black"/>
                </a:solidFill>
              </a:rPr>
              <a:t>: $5.021 millones.</a:t>
            </a:r>
            <a:r>
              <a:rPr lang="es-CL" sz="1200" b="1" dirty="0">
                <a:solidFill>
                  <a:prstClr val="black"/>
                </a:solidFill>
              </a:rPr>
              <a:t> A junio presenta un 83% de ejecución.</a:t>
            </a: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pt-BR" sz="1200" b="1" dirty="0"/>
              <a:t>Programa de </a:t>
            </a:r>
            <a:r>
              <a:rPr lang="pt-BR" sz="1200" b="1" dirty="0" err="1"/>
              <a:t>Saneamiento</a:t>
            </a:r>
            <a:r>
              <a:rPr lang="pt-BR" sz="1200" b="1" dirty="0"/>
              <a:t> de Títulos</a:t>
            </a:r>
            <a:r>
              <a:rPr lang="pt-BR" sz="1200" dirty="0"/>
              <a:t>: $224 </a:t>
            </a:r>
            <a:r>
              <a:rPr lang="pt-BR" sz="1200" dirty="0" err="1"/>
              <a:t>millones</a:t>
            </a:r>
            <a:r>
              <a:rPr lang="pt-BR" sz="1200" dirty="0"/>
              <a:t>. </a:t>
            </a:r>
            <a:r>
              <a:rPr lang="es-CL" sz="1200" dirty="0"/>
              <a:t>Se ejecuta en convenio con Bienes Nacionales, mediante acciones conjuntas tendientes a regularizar o concesionar los inmuebles fiscales con uso deportivo cuya tenencia sea irregular.</a:t>
            </a:r>
            <a:r>
              <a:rPr lang="es-CL" sz="1200" b="1" dirty="0">
                <a:solidFill>
                  <a:prstClr val="black"/>
                </a:solidFill>
              </a:rPr>
              <a:t> A junio completa  un 100% ejecutado</a:t>
            </a: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/>
              <a:t>Asistencia a la Carrera Deportiva</a:t>
            </a:r>
            <a:r>
              <a:rPr lang="es-CL" sz="1200" dirty="0"/>
              <a:t>: $3.879 millones. Premios, becas, incentivos a deportistas de Federaciones reconocidas por el COCH, y deportistas de disciplinas Paralímpicas.</a:t>
            </a:r>
            <a:r>
              <a:rPr lang="es-CL" sz="1200" b="1" dirty="0">
                <a:solidFill>
                  <a:prstClr val="black"/>
                </a:solidFill>
              </a:rPr>
              <a:t> A junio alcanza un 46,8% ejecutado</a:t>
            </a: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/>
              <a:t>Comisión Nacional de Dopaje</a:t>
            </a:r>
            <a:r>
              <a:rPr lang="es-CL" sz="1200" dirty="0"/>
              <a:t>: $591 millones. Para financiar la Secretaria Ejecutiva y su operación, análisis de 1.300 muestras en laboratorios acreditados incluyendo costos de envío, kit de control y pago de membresía a la Agencia Mundial Antidopaje.</a:t>
            </a:r>
            <a:r>
              <a:rPr lang="es-CL" sz="1200" b="1" dirty="0">
                <a:solidFill>
                  <a:prstClr val="black"/>
                </a:solidFill>
              </a:rPr>
              <a:t> A junio </a:t>
            </a:r>
            <a:r>
              <a:rPr lang="es-CL" sz="1200" b="1" dirty="0" err="1">
                <a:solidFill>
                  <a:prstClr val="black"/>
                </a:solidFill>
              </a:rPr>
              <a:t>presneta</a:t>
            </a:r>
            <a:r>
              <a:rPr lang="es-CL" sz="1200" b="1" dirty="0">
                <a:solidFill>
                  <a:prstClr val="black"/>
                </a:solidFill>
              </a:rPr>
              <a:t> un 32% ejecutado.</a:t>
            </a: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b="1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/>
              <a:t>Planes Deportivos Comunales</a:t>
            </a:r>
            <a:r>
              <a:rPr lang="es-CL" sz="1200" dirty="0"/>
              <a:t>: $503 millones. Destinado a financiar planes de desarrollo deportivo comunal, plan de capacitación de organizaciones deportivas (para socios y trabajadores de las organizaciones).</a:t>
            </a:r>
            <a:r>
              <a:rPr lang="es-CL" sz="1200" b="1" dirty="0">
                <a:solidFill>
                  <a:prstClr val="black"/>
                </a:solidFill>
              </a:rPr>
              <a:t> A junio presenta un 30,9% ejecutado.</a:t>
            </a: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b="1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/>
              <a:t>Promoción de la Actividad Física y el Deporte</a:t>
            </a:r>
            <a:r>
              <a:rPr lang="es-CL" sz="1200" dirty="0"/>
              <a:t>: $275 millones. Ferias de promoción para difundir los beneficios y valores del deporte.</a:t>
            </a:r>
            <a:r>
              <a:rPr lang="es-CL" sz="1200" b="1" dirty="0">
                <a:solidFill>
                  <a:prstClr val="black"/>
                </a:solidFill>
              </a:rPr>
              <a:t> A junio presenta un 45,7% ejecutado.</a:t>
            </a:r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b="1" dirty="0">
              <a:solidFill>
                <a:prstClr val="black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E02840-F3B6-49CE-BD8D-0A7EB6780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5AB1EB83-09AD-4CC9-8849-48CEA2E1E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250" y="46318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097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69CEFBD-B149-41FB-97A6-A9114C8D6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</a:rPr>
              <a:t>3. FONDO NACIONAL PARA EL FOMENTO DEL DEPORTE</a:t>
            </a:r>
            <a:r>
              <a:rPr lang="es-CL" sz="1200" dirty="0">
                <a:solidFill>
                  <a:prstClr val="black"/>
                </a:solidFill>
              </a:rPr>
              <a:t>: $4.381 millones.  </a:t>
            </a:r>
            <a:r>
              <a:rPr lang="es-CL" sz="1200" dirty="0"/>
              <a:t>Se financian los gastos de operación y los programas  y proyectos concursables del concurso anual FONDEPORTE. </a:t>
            </a:r>
            <a:r>
              <a:rPr lang="es-CL" sz="1200" b="1" dirty="0">
                <a:solidFill>
                  <a:prstClr val="black"/>
                </a:solidFill>
              </a:rPr>
              <a:t>A junio presenta un 48,2% ejecutado.</a:t>
            </a:r>
            <a:endParaRPr lang="es-CL" sz="1200" dirty="0"/>
          </a:p>
          <a:p>
            <a:pPr algn="just">
              <a:spcBef>
                <a:spcPts val="0"/>
              </a:spcBef>
            </a:pPr>
            <a:endParaRPr lang="es-CL" sz="12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</a:rPr>
              <a:t>4. Inversiones</a:t>
            </a:r>
            <a:r>
              <a:rPr lang="es-CL" sz="1200" dirty="0">
                <a:solidFill>
                  <a:prstClr val="black"/>
                </a:solidFill>
              </a:rPr>
              <a:t>: $24.361 millones. </a:t>
            </a:r>
            <a:r>
              <a:rPr lang="es-CL" sz="1200" dirty="0"/>
              <a:t>Proyectos de Infraestructura fiscales y no fiscales  (Iniciativas de Inversión + Transferencias de Capital). Los proyectos de infraestructura 2019 son los siguientes:</a:t>
            </a:r>
            <a:r>
              <a:rPr lang="es-CL" sz="1200" b="1" dirty="0"/>
              <a:t> A junio con un 43% de ejecución.</a:t>
            </a:r>
            <a:endParaRPr lang="es-CL" sz="1100" b="1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s-CL" sz="1100" dirty="0">
              <a:solidFill>
                <a:prstClr val="black"/>
              </a:solidFill>
            </a:endParaRPr>
          </a:p>
          <a:p>
            <a:pPr marL="625475" lvl="0" indent="-263525"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/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EE5AD3FD-A856-4C3B-AA71-6875037CE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5022D880-9128-4F05-A524-67B9BAC60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F90E5AE7-EAEE-48E1-9DAB-2A64B406C5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501609"/>
              </p:ext>
            </p:extLst>
          </p:nvPr>
        </p:nvGraphicFramePr>
        <p:xfrm>
          <a:off x="2411760" y="3290036"/>
          <a:ext cx="4432300" cy="28956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xmlns="" val="3999461313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xmlns="" val="1721840206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Subt. 31 Iniciativas de Inversión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Millones $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268625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</a:t>
                      </a:r>
                      <a:r>
                        <a:rPr lang="pt-B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Deportivo</a:t>
                      </a: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Integral de </a:t>
                      </a:r>
                      <a:r>
                        <a:rPr lang="pt-B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Independencia</a:t>
                      </a: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6620229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CEVS Tocopilla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348194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Reposición Recinto Deportivo CENDYR Ovalle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6944505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Alto Rendimiento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883923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Estadio Nacional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088943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Regionales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469864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Panamericanos y Parapanamericanos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0977558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Iniciativas de Inversión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8794906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Subt. 29 Transferencias de Capital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006902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Deportivo Integral Graneros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282275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CEVS La Unión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7302578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Estadio Municipal de San Antonio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0860326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Estadio Tierra de Campeones de Iquique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6572567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de Peñalolen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234699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Panamericanos y Parapanamericanos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3850198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Cancha de Futbol y cesped sintético Costanera Talca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1576815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Transferencias de Capital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9541352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INVERSIONES 2019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33218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390982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3693</TotalTime>
  <Words>2215</Words>
  <Application>Microsoft Office PowerPoint</Application>
  <PresentationFormat>Presentación en pantalla (4:3)</PresentationFormat>
  <Paragraphs>431</Paragraphs>
  <Slides>15</Slides>
  <Notes>5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8" baseType="lpstr">
      <vt:lpstr>1_Tema de Office</vt:lpstr>
      <vt:lpstr>Tema de Office</vt:lpstr>
      <vt:lpstr>Imagen de mapa de bits</vt:lpstr>
      <vt:lpstr>EJECUCIÓN PRESUPUESTARIA DE GASTOS ACUMULADA AL MES DE JUNIO 2019 PARTIDA 26: MINISTERIO DEL DEPORTE</vt:lpstr>
      <vt:lpstr>EJECUCIÓN ACUMULADA DE GASTOS A JUNIO 2019  PARTIDA 26 MINISTERIO DEL DEPORTE</vt:lpstr>
      <vt:lpstr>EJECUCIÓN ACUMULADA DE GASTOS A JUNIO 2019  PARTIDA 26 MINISTERIO DEL DEPORTE</vt:lpstr>
      <vt:lpstr>EJECUCIÓN ACUMULADA DE GASTOS A JUNIO 2019  PARTIDA 26 MINISTERIO DEL DEPORTE</vt:lpstr>
      <vt:lpstr>EJECUCIÓN ACUMULADA DE GASTOS A JUNIO 2019  PARTIDA 26 MINISTERIO DEL DEPORTE</vt:lpstr>
      <vt:lpstr>EJECUCIÓN ACUMULADA DE GASTOS A JUNIO 2019  PARTIDA 26 MINISTERIO DEL DEPORTE</vt:lpstr>
      <vt:lpstr>EJECUCIÓN ACUMULADA DE GASTOS A JUNIO 2019  PARTIDA 26 MINISTERIO DEL DEPORTE</vt:lpstr>
      <vt:lpstr>EJECUCIÓN ACUMULADA DE GASTOS A JUNIO 2019  PARTIDA 26 MINISTERIO DEL DEPORTE</vt:lpstr>
      <vt:lpstr>EJECUCIÓN ACUMULADA DE GASTOS A JUNIO 2019  PARTIDA 26 MINISTERIO DEL DEPORTE</vt:lpstr>
      <vt:lpstr>EJECUCIÓN ACUMULADA DE GASTOS A JUNIO DE 2019  PARTIDA 26 MINISTERIO DEL DEPORTE</vt:lpstr>
      <vt:lpstr>EJECUCIÓN ACUMULADA DE GASTOS A JUNIO 2019  PARTIDA 26 MINISTERIO DEL DEPORTE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288</cp:revision>
  <cp:lastPrinted>2019-06-03T14:10:49Z</cp:lastPrinted>
  <dcterms:created xsi:type="dcterms:W3CDTF">2016-06-23T13:38:47Z</dcterms:created>
  <dcterms:modified xsi:type="dcterms:W3CDTF">2019-12-18T14:09:19Z</dcterms:modified>
</cp:coreProperties>
</file>