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307" r:id="rId9"/>
    <p:sldId id="263" r:id="rId10"/>
    <p:sldId id="302" r:id="rId11"/>
    <p:sldId id="303" r:id="rId12"/>
    <p:sldId id="299"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816" y="11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3957-403C-8F2C-227F49191FC1}"/>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3957-403C-8F2C-227F49191FC1}"/>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25'!$D$34:$I$34</c:f>
              <c:numCache>
                <c:formatCode>0.0%</c:formatCode>
                <c:ptCount val="6"/>
                <c:pt idx="0">
                  <c:v>5.3696579100964793E-2</c:v>
                </c:pt>
                <c:pt idx="1">
                  <c:v>5.4080495431206098E-2</c:v>
                </c:pt>
                <c:pt idx="2">
                  <c:v>9.1615947666138217E-2</c:v>
                </c:pt>
                <c:pt idx="3">
                  <c:v>6.8362260798616376E-2</c:v>
                </c:pt>
                <c:pt idx="4">
                  <c:v>5.1200474101165148E-2</c:v>
                </c:pt>
                <c:pt idx="5">
                  <c:v>0.23365302265805596</c:v>
                </c:pt>
              </c:numCache>
            </c:numRef>
          </c:val>
          <c:extLst>
            <c:ext xmlns:c16="http://schemas.microsoft.com/office/drawing/2014/chart" uri="{C3380CC4-5D6E-409C-BE32-E72D297353CC}">
              <c16:uniqueId val="{00000002-3957-403C-8F2C-227F49191FC1}"/>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manualLayout>
          <c:layoutTarget val="inner"/>
          <c:xMode val="edge"/>
          <c:yMode val="edge"/>
          <c:x val="0.10258898428656869"/>
          <c:y val="0.13862224668724918"/>
          <c:w val="0.87732313121876715"/>
          <c:h val="0.61578696279986278"/>
        </c:manualLayout>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44B3-47EB-828A-3CA3F864F8FF}"/>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44B3-47EB-828A-3CA3F864F8FF}"/>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4B3-47EB-828A-3CA3F864F8FF}"/>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B3-47EB-828A-3CA3F864F8FF}"/>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4B3-47EB-828A-3CA3F864F8FF}"/>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B3-47EB-828A-3CA3F864F8FF}"/>
                </c:ext>
              </c:extLst>
            </c:dLbl>
            <c:dLbl>
              <c:idx val="4"/>
              <c:layout>
                <c:manualLayout>
                  <c:x val="-4.2686754551161332E-2"/>
                  <c:y val="3.242147922998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4B3-47EB-828A-3CA3F864F8FF}"/>
                </c:ext>
              </c:extLst>
            </c:dLbl>
            <c:dLbl>
              <c:idx val="5"/>
              <c:layout>
                <c:manualLayout>
                  <c:x val="-5.5241682360326429E-2"/>
                  <c:y val="-2.4316109422492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4B3-47EB-828A-3CA3F864F8FF}"/>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25'!$D$30:$I$30</c:f>
              <c:numCache>
                <c:formatCode>0.0%</c:formatCode>
                <c:ptCount val="6"/>
                <c:pt idx="0">
                  <c:v>5.3696579100964793E-2</c:v>
                </c:pt>
                <c:pt idx="1">
                  <c:v>0.10777707453217089</c:v>
                </c:pt>
                <c:pt idx="2">
                  <c:v>0.19898350215564234</c:v>
                </c:pt>
                <c:pt idx="3">
                  <c:v>0.26648467363945477</c:v>
                </c:pt>
                <c:pt idx="4">
                  <c:v>0.24247706466890712</c:v>
                </c:pt>
                <c:pt idx="5">
                  <c:v>0.47613008732696305</c:v>
                </c:pt>
              </c:numCache>
            </c:numRef>
          </c:val>
          <c:smooth val="0"/>
          <c:extLst>
            <c:ext xmlns:c16="http://schemas.microsoft.com/office/drawing/2014/chart" uri="{C3380CC4-5D6E-409C-BE32-E72D297353CC}">
              <c16:uniqueId val="{00000008-44B3-47EB-828A-3CA3F864F8FF}"/>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51" tIns="46425" rIns="92851" bIns="46425" rtlCol="0"/>
          <a:lstStyle>
            <a:lvl1pPr algn="r">
              <a:defRPr sz="1200"/>
            </a:lvl1pPr>
          </a:lstStyle>
          <a:p>
            <a:fld id="{616FA1BA-8A8E-4023-9C91-FC56F051C6FA}" type="datetimeFigureOut">
              <a:rPr lang="es-CL" smtClean="0"/>
              <a:t>04-09-2019</a:t>
            </a:fld>
            <a:endParaRPr lang="es-CL"/>
          </a:p>
        </p:txBody>
      </p:sp>
      <p:sp>
        <p:nvSpPr>
          <p:cNvPr id="4" name="3 Marcador de pie de página"/>
          <p:cNvSpPr>
            <a:spLocks noGrp="1"/>
          </p:cNvSpPr>
          <p:nvPr>
            <p:ph type="ftr" sz="quarter" idx="2"/>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51" tIns="46425" rIns="92851" bIns="46425"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51" tIns="46425" rIns="92851" bIns="46425" rtlCol="0"/>
          <a:lstStyle>
            <a:lvl1pPr algn="r">
              <a:defRPr sz="1200"/>
            </a:lvl1pPr>
          </a:lstStyle>
          <a:p>
            <a:fld id="{E2B5B10E-871D-42A9-AFA9-7078BA467708}" type="datetimeFigureOut">
              <a:rPr lang="es-CL" smtClean="0"/>
              <a:t>04-09-2019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1" tIns="46425" rIns="92851" bIns="46425"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1" tIns="46425" rIns="92851" bIns="4642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51" tIns="46425" rIns="92851" bIns="46425"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04-09-2019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04-09-2019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04-09-2019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04-09-2019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04-09-2019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04-09-2019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04-09-2019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04-09-2019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04-09-2019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1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04-09-2019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JUNIO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agosto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AB7AC5CA-6F0A-4671-8010-28D3E8200558}"/>
              </a:ext>
            </a:extLst>
          </p:cNvPr>
          <p:cNvGraphicFramePr>
            <a:graphicFrameLocks noGrp="1"/>
          </p:cNvGraphicFramePr>
          <p:nvPr/>
        </p:nvGraphicFramePr>
        <p:xfrm>
          <a:off x="628649" y="2457867"/>
          <a:ext cx="7886702" cy="3086854"/>
        </p:xfrm>
        <a:graphic>
          <a:graphicData uri="http://schemas.openxmlformats.org/drawingml/2006/table">
            <a:tbl>
              <a:tblPr/>
              <a:tblGrid>
                <a:gridCol w="726336">
                  <a:extLst>
                    <a:ext uri="{9D8B030D-6E8A-4147-A177-3AD203B41FA5}">
                      <a16:colId xmlns:a16="http://schemas.microsoft.com/office/drawing/2014/main" val="2802265953"/>
                    </a:ext>
                  </a:extLst>
                </a:gridCol>
                <a:gridCol w="268310">
                  <a:extLst>
                    <a:ext uri="{9D8B030D-6E8A-4147-A177-3AD203B41FA5}">
                      <a16:colId xmlns:a16="http://schemas.microsoft.com/office/drawing/2014/main" val="2101833228"/>
                    </a:ext>
                  </a:extLst>
                </a:gridCol>
                <a:gridCol w="268310">
                  <a:extLst>
                    <a:ext uri="{9D8B030D-6E8A-4147-A177-3AD203B41FA5}">
                      <a16:colId xmlns:a16="http://schemas.microsoft.com/office/drawing/2014/main" val="2047924405"/>
                    </a:ext>
                  </a:extLst>
                </a:gridCol>
                <a:gridCol w="3057112">
                  <a:extLst>
                    <a:ext uri="{9D8B030D-6E8A-4147-A177-3AD203B41FA5}">
                      <a16:colId xmlns:a16="http://schemas.microsoft.com/office/drawing/2014/main" val="1375226399"/>
                    </a:ext>
                  </a:extLst>
                </a:gridCol>
                <a:gridCol w="726336">
                  <a:extLst>
                    <a:ext uri="{9D8B030D-6E8A-4147-A177-3AD203B41FA5}">
                      <a16:colId xmlns:a16="http://schemas.microsoft.com/office/drawing/2014/main" val="2246659779"/>
                    </a:ext>
                  </a:extLst>
                </a:gridCol>
                <a:gridCol w="726336">
                  <a:extLst>
                    <a:ext uri="{9D8B030D-6E8A-4147-A177-3AD203B41FA5}">
                      <a16:colId xmlns:a16="http://schemas.microsoft.com/office/drawing/2014/main" val="1884958022"/>
                    </a:ext>
                  </a:extLst>
                </a:gridCol>
                <a:gridCol w="726336">
                  <a:extLst>
                    <a:ext uri="{9D8B030D-6E8A-4147-A177-3AD203B41FA5}">
                      <a16:colId xmlns:a16="http://schemas.microsoft.com/office/drawing/2014/main" val="4278798134"/>
                    </a:ext>
                  </a:extLst>
                </a:gridCol>
                <a:gridCol w="726336">
                  <a:extLst>
                    <a:ext uri="{9D8B030D-6E8A-4147-A177-3AD203B41FA5}">
                      <a16:colId xmlns:a16="http://schemas.microsoft.com/office/drawing/2014/main" val="2167436838"/>
                    </a:ext>
                  </a:extLst>
                </a:gridCol>
                <a:gridCol w="661290">
                  <a:extLst>
                    <a:ext uri="{9D8B030D-6E8A-4147-A177-3AD203B41FA5}">
                      <a16:colId xmlns:a16="http://schemas.microsoft.com/office/drawing/2014/main" val="651442076"/>
                    </a:ext>
                  </a:extLst>
                </a:gridCol>
              </a:tblGrid>
              <a:tr h="137960">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622" marR="8622" marT="8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622" marR="8622" marT="86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2">
                  <a:txBody>
                    <a:bodyPr/>
                    <a:lstStyle/>
                    <a:p>
                      <a:pPr algn="ctr" fontAlgn="b"/>
                      <a:r>
                        <a:rPr lang="es-CL" sz="800" b="1" i="0" u="none" strike="noStrike">
                          <a:solidFill>
                            <a:srgbClr val="FFFFFF"/>
                          </a:solidFill>
                          <a:effectLst/>
                          <a:latin typeface="Calibri" panose="020F0502020204030204" pitchFamily="34" charset="0"/>
                        </a:rPr>
                        <a:t>Ejecución</a:t>
                      </a:r>
                    </a:p>
                  </a:txBody>
                  <a:tcPr marL="8622" marR="8622" marT="86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extLst>
                  <a:ext uri="{0D108BD9-81ED-4DB2-BD59-A6C34878D82A}">
                    <a16:rowId xmlns:a16="http://schemas.microsoft.com/office/drawing/2014/main" val="3624585546"/>
                  </a:ext>
                </a:extLst>
              </a:tr>
              <a:tr h="422502">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622" marR="8622" marT="86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622" marR="8622" marT="862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622" marR="8622" marT="86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622" marR="8622" marT="86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622" marR="8622" marT="86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72257266"/>
                  </a:ext>
                </a:extLst>
              </a:tr>
              <a:tr h="181072">
                <a:tc>
                  <a:txBody>
                    <a:bodyPr/>
                    <a:lstStyle/>
                    <a:p>
                      <a:pPr algn="l" fontAlgn="ctr"/>
                      <a:r>
                        <a:rPr lang="es-CL" sz="10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14.922.141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261.383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7.122.603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47,7%</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4932360"/>
                  </a:ext>
                </a:extLst>
              </a:tr>
              <a:tr h="137960">
                <a:tc>
                  <a:txBody>
                    <a:bodyPr/>
                    <a:lstStyle/>
                    <a:p>
                      <a:pPr algn="ctr" fontAlgn="ctr"/>
                      <a:r>
                        <a:rPr lang="es-CL" sz="800" b="1" i="0" u="none" strike="noStrike">
                          <a:solidFill>
                            <a:srgbClr val="000000"/>
                          </a:solidFill>
                          <a:effectLst/>
                          <a:latin typeface="Calibri" panose="020F0502020204030204" pitchFamily="34" charset="0"/>
                        </a:rPr>
                        <a:t>21</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10.262.691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10.253.522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-9.169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5.271.412</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51,4%</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40036925"/>
                  </a:ext>
                </a:extLst>
              </a:tr>
              <a:tr h="137960">
                <a:tc>
                  <a:txBody>
                    <a:bodyPr/>
                    <a:lstStyle/>
                    <a:p>
                      <a:pPr algn="ctr" fontAlgn="ctr"/>
                      <a:r>
                        <a:rPr lang="es-CL" sz="800" b="1" i="0" u="none" strike="noStrike">
                          <a:solidFill>
                            <a:srgbClr val="000000"/>
                          </a:solidFill>
                          <a:effectLst/>
                          <a:latin typeface="Calibri" panose="020F0502020204030204" pitchFamily="34" charset="0"/>
                        </a:rPr>
                        <a:t>22</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2.105.636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2.105.636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839.307</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5316140"/>
                  </a:ext>
                </a:extLst>
              </a:tr>
              <a:tr h="137960">
                <a:tc>
                  <a:txBody>
                    <a:bodyPr/>
                    <a:lstStyle/>
                    <a:p>
                      <a:pPr algn="ctr" fontAlgn="ctr"/>
                      <a:r>
                        <a:rPr lang="es-CL" sz="800" b="1" i="0" u="none" strike="noStrike">
                          <a:solidFill>
                            <a:srgbClr val="000000"/>
                          </a:solidFill>
                          <a:effectLst/>
                          <a:latin typeface="Calibri" panose="020F0502020204030204" pitchFamily="34" charset="0"/>
                        </a:rPr>
                        <a:t>23</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50.248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50.248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30.076</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68993660"/>
                  </a:ext>
                </a:extLst>
              </a:tr>
              <a:tr h="137960">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03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Sociales del Empleador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50.248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50.248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30.076</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696029"/>
                  </a:ext>
                </a:extLst>
              </a:tr>
              <a:tr h="137960">
                <a:tc>
                  <a:txBody>
                    <a:bodyPr/>
                    <a:lstStyle/>
                    <a:p>
                      <a:pPr algn="ctr" fontAlgn="ctr"/>
                      <a:r>
                        <a:rPr lang="es-CL" sz="800" b="1" i="0" u="none" strike="noStrike">
                          <a:solidFill>
                            <a:srgbClr val="000000"/>
                          </a:solidFill>
                          <a:effectLst/>
                          <a:latin typeface="Calibri" panose="020F0502020204030204" pitchFamily="34" charset="0"/>
                        </a:rPr>
                        <a:t>24</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1.941.304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1.941.304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618.995</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2564926"/>
                  </a:ext>
                </a:extLst>
              </a:tr>
              <a:tr h="137960">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1.941.304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1.941.304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618.995</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0662359"/>
                  </a:ext>
                </a:extLst>
              </a:tr>
              <a:tr h="137960">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200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de Procesos de Evaluación de Impacto Ambiental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1.231.521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1.231.521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367.684</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3394135"/>
                  </a:ext>
                </a:extLst>
              </a:tr>
              <a:tr h="137960">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300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Sistema SEIA Electrónico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709.783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709.783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251.311</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35,4%</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7677408"/>
                  </a:ext>
                </a:extLst>
              </a:tr>
              <a:tr h="137960">
                <a:tc>
                  <a:txBody>
                    <a:bodyPr/>
                    <a:lstStyle/>
                    <a:p>
                      <a:pPr algn="ctr" fontAlgn="ctr"/>
                      <a:r>
                        <a:rPr lang="es-CL" sz="800" b="1" i="0" u="none" strike="noStrike">
                          <a:solidFill>
                            <a:srgbClr val="000000"/>
                          </a:solidFill>
                          <a:effectLst/>
                          <a:latin typeface="Calibri" panose="020F0502020204030204" pitchFamily="34" charset="0"/>
                        </a:rPr>
                        <a:t>29</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350.127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350.127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142.509</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1066595"/>
                  </a:ext>
                </a:extLst>
              </a:tr>
              <a:tr h="137960">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35.020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35.020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5146087"/>
                  </a:ext>
                </a:extLst>
              </a:tr>
              <a:tr h="137960">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7.725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7.725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3.247</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1696975"/>
                  </a:ext>
                </a:extLst>
              </a:tr>
              <a:tr h="137960">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10.070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10.070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7206908"/>
                  </a:ext>
                </a:extLst>
              </a:tr>
              <a:tr h="137960">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119.769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119.769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44.047</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36,8%</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9139324"/>
                  </a:ext>
                </a:extLst>
              </a:tr>
              <a:tr h="137960">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177.543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177.543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95.215</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53,6%</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3505076"/>
                  </a:ext>
                </a:extLst>
              </a:tr>
              <a:tr h="137960">
                <a:tc>
                  <a:txBody>
                    <a:bodyPr/>
                    <a:lstStyle/>
                    <a:p>
                      <a:pPr algn="ctr" fontAlgn="ctr"/>
                      <a:r>
                        <a:rPr lang="es-CL" sz="800" b="1" i="0" u="none" strike="noStrike">
                          <a:solidFill>
                            <a:srgbClr val="000000"/>
                          </a:solidFill>
                          <a:effectLst/>
                          <a:latin typeface="Calibri" panose="020F0502020204030204" pitchFamily="34" charset="0"/>
                        </a:rPr>
                        <a:t>34</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220.304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219.304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5033405"/>
                  </a:ext>
                </a:extLst>
              </a:tr>
              <a:tr h="137960">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220.304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219.304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220.304</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032327"/>
                  </a:ext>
                </a:extLst>
              </a:tr>
              <a:tr h="137960">
                <a:tc>
                  <a:txBody>
                    <a:bodyPr/>
                    <a:lstStyle/>
                    <a:p>
                      <a:pPr algn="ctr" fontAlgn="ctr"/>
                      <a:r>
                        <a:rPr lang="es-CL" sz="800" b="1" i="0" u="none" strike="noStrike">
                          <a:solidFill>
                            <a:srgbClr val="000000"/>
                          </a:solidFill>
                          <a:effectLst/>
                          <a:latin typeface="Calibri" panose="020F0502020204030204" pitchFamily="34" charset="0"/>
                        </a:rPr>
                        <a:t>35</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SALDO FINAL DE CAJA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622" marR="8622" marT="86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622" marR="8622" marT="86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0,0%</a:t>
                      </a:r>
                    </a:p>
                  </a:txBody>
                  <a:tcPr marL="8622" marR="8622" marT="86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97523066"/>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1CEADEE1-D701-40CC-A49B-BA738E130991}"/>
              </a:ext>
            </a:extLst>
          </p:cNvPr>
          <p:cNvGraphicFramePr>
            <a:graphicFrameLocks noGrp="1"/>
          </p:cNvGraphicFramePr>
          <p:nvPr/>
        </p:nvGraphicFramePr>
        <p:xfrm>
          <a:off x="628651" y="2466027"/>
          <a:ext cx="7886698" cy="3070534"/>
        </p:xfrm>
        <a:graphic>
          <a:graphicData uri="http://schemas.openxmlformats.org/drawingml/2006/table">
            <a:tbl>
              <a:tblPr/>
              <a:tblGrid>
                <a:gridCol w="788964">
                  <a:extLst>
                    <a:ext uri="{9D8B030D-6E8A-4147-A177-3AD203B41FA5}">
                      <a16:colId xmlns:a16="http://schemas.microsoft.com/office/drawing/2014/main" val="1385966554"/>
                    </a:ext>
                  </a:extLst>
                </a:gridCol>
                <a:gridCol w="291446">
                  <a:extLst>
                    <a:ext uri="{9D8B030D-6E8A-4147-A177-3AD203B41FA5}">
                      <a16:colId xmlns:a16="http://schemas.microsoft.com/office/drawing/2014/main" val="1542440676"/>
                    </a:ext>
                  </a:extLst>
                </a:gridCol>
                <a:gridCol w="291446">
                  <a:extLst>
                    <a:ext uri="{9D8B030D-6E8A-4147-A177-3AD203B41FA5}">
                      <a16:colId xmlns:a16="http://schemas.microsoft.com/office/drawing/2014/main" val="211477108"/>
                    </a:ext>
                  </a:extLst>
                </a:gridCol>
                <a:gridCol w="2640675">
                  <a:extLst>
                    <a:ext uri="{9D8B030D-6E8A-4147-A177-3AD203B41FA5}">
                      <a16:colId xmlns:a16="http://schemas.microsoft.com/office/drawing/2014/main" val="50375655"/>
                    </a:ext>
                  </a:extLst>
                </a:gridCol>
                <a:gridCol w="788964">
                  <a:extLst>
                    <a:ext uri="{9D8B030D-6E8A-4147-A177-3AD203B41FA5}">
                      <a16:colId xmlns:a16="http://schemas.microsoft.com/office/drawing/2014/main" val="307665979"/>
                    </a:ext>
                  </a:extLst>
                </a:gridCol>
                <a:gridCol w="788964">
                  <a:extLst>
                    <a:ext uri="{9D8B030D-6E8A-4147-A177-3AD203B41FA5}">
                      <a16:colId xmlns:a16="http://schemas.microsoft.com/office/drawing/2014/main" val="1601058019"/>
                    </a:ext>
                  </a:extLst>
                </a:gridCol>
                <a:gridCol w="788964">
                  <a:extLst>
                    <a:ext uri="{9D8B030D-6E8A-4147-A177-3AD203B41FA5}">
                      <a16:colId xmlns:a16="http://schemas.microsoft.com/office/drawing/2014/main" val="2610624283"/>
                    </a:ext>
                  </a:extLst>
                </a:gridCol>
                <a:gridCol w="788964">
                  <a:extLst>
                    <a:ext uri="{9D8B030D-6E8A-4147-A177-3AD203B41FA5}">
                      <a16:colId xmlns:a16="http://schemas.microsoft.com/office/drawing/2014/main" val="1450202017"/>
                    </a:ext>
                  </a:extLst>
                </a:gridCol>
                <a:gridCol w="718311">
                  <a:extLst>
                    <a:ext uri="{9D8B030D-6E8A-4147-A177-3AD203B41FA5}">
                      <a16:colId xmlns:a16="http://schemas.microsoft.com/office/drawing/2014/main" val="4203100763"/>
                    </a:ext>
                  </a:extLst>
                </a:gridCol>
              </a:tblGrid>
              <a:tr h="150701">
                <a:tc rowSpan="2" gridSpan="4">
                  <a:txBody>
                    <a:bodyPr/>
                    <a:lstStyle/>
                    <a:p>
                      <a:pPr algn="ctr" fontAlgn="ctr"/>
                      <a:r>
                        <a:rPr lang="es-CL" sz="900" b="1" i="0" u="none" strike="noStrike">
                          <a:solidFill>
                            <a:srgbClr val="FFFFFF"/>
                          </a:solidFill>
                          <a:effectLst/>
                          <a:latin typeface="Calibri" panose="020F0502020204030204" pitchFamily="34" charset="0"/>
                        </a:rPr>
                        <a:t>Subtítulo</a:t>
                      </a:r>
                    </a:p>
                  </a:txBody>
                  <a:tcPr marL="9419" marR="9419" marT="9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419" marR="9419"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2">
                  <a:txBody>
                    <a:bodyPr/>
                    <a:lstStyle/>
                    <a:p>
                      <a:pPr algn="ctr" fontAlgn="b"/>
                      <a:r>
                        <a:rPr lang="es-CL" sz="900" b="1" i="0" u="none" strike="noStrike">
                          <a:solidFill>
                            <a:srgbClr val="FFFFFF"/>
                          </a:solidFill>
                          <a:effectLst/>
                          <a:latin typeface="Calibri" panose="020F0502020204030204" pitchFamily="34" charset="0"/>
                        </a:rPr>
                        <a:t>Ejecución</a:t>
                      </a:r>
                    </a:p>
                  </a:txBody>
                  <a:tcPr marL="9419" marR="9419"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extLst>
                  <a:ext uri="{0D108BD9-81ED-4DB2-BD59-A6C34878D82A}">
                    <a16:rowId xmlns:a16="http://schemas.microsoft.com/office/drawing/2014/main" val="635559909"/>
                  </a:ext>
                </a:extLst>
              </a:tr>
              <a:tr h="461523">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419" marR="9419" marT="941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419" marR="9419" marT="941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419" marR="9419" marT="941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419" marR="9419" marT="941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419" marR="9419" marT="941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57328103"/>
                  </a:ext>
                </a:extLst>
              </a:tr>
              <a:tr h="197795">
                <a:tc>
                  <a:txBody>
                    <a:bodyPr/>
                    <a:lstStyle/>
                    <a:p>
                      <a:pPr algn="l" fontAlgn="ctr"/>
                      <a:r>
                        <a:rPr lang="es-CL" sz="11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11.341.780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5.245.902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46,3%</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8427425"/>
                  </a:ext>
                </a:extLst>
              </a:tr>
              <a:tr h="150701">
                <a:tc>
                  <a:txBody>
                    <a:bodyPr/>
                    <a:lstStyle/>
                    <a:p>
                      <a:pPr algn="ctr" fontAlgn="ctr"/>
                      <a:r>
                        <a:rPr lang="es-CL" sz="900" b="1" i="0" u="none" strike="noStrike">
                          <a:solidFill>
                            <a:srgbClr val="000000"/>
                          </a:solidFill>
                          <a:effectLst/>
                          <a:latin typeface="Calibri" panose="020F0502020204030204" pitchFamily="34" charset="0"/>
                        </a:rPr>
                        <a:t>21</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8.067.738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8.042.473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3.950.846</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49,1%</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23089573"/>
                  </a:ext>
                </a:extLst>
              </a:tr>
              <a:tr h="150701">
                <a:tc>
                  <a:txBody>
                    <a:bodyPr/>
                    <a:lstStyle/>
                    <a:p>
                      <a:pPr algn="ctr" fontAlgn="ctr"/>
                      <a:r>
                        <a:rPr lang="es-CL" sz="900" b="1" i="0" u="none" strike="noStrike">
                          <a:solidFill>
                            <a:srgbClr val="000000"/>
                          </a:solidFill>
                          <a:effectLst/>
                          <a:latin typeface="Calibri" panose="020F0502020204030204" pitchFamily="34" charset="0"/>
                        </a:rPr>
                        <a:t>22</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1.994.349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1.994.349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691.690</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34,7%</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8454183"/>
                  </a:ext>
                </a:extLst>
              </a:tr>
              <a:tr h="150701">
                <a:tc>
                  <a:txBody>
                    <a:bodyPr/>
                    <a:lstStyle/>
                    <a:p>
                      <a:pPr algn="ctr" fontAlgn="ctr"/>
                      <a:r>
                        <a:rPr lang="es-CL" sz="900" b="1" i="0" u="none" strike="noStrike">
                          <a:solidFill>
                            <a:srgbClr val="000000"/>
                          </a:solidFill>
                          <a:effectLst/>
                          <a:latin typeface="Calibri" panose="020F0502020204030204" pitchFamily="34" charset="0"/>
                        </a:rPr>
                        <a:t>23</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100,0%</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9745744"/>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Previsionales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64389549"/>
                  </a:ext>
                </a:extLst>
              </a:tr>
              <a:tr h="150701">
                <a:tc>
                  <a:txBody>
                    <a:bodyPr/>
                    <a:lstStyle/>
                    <a:p>
                      <a:pPr algn="ctr" fontAlgn="ctr"/>
                      <a:r>
                        <a:rPr lang="es-CL" sz="900" b="1" i="0" u="none" strike="noStrike">
                          <a:solidFill>
                            <a:srgbClr val="000000"/>
                          </a:solidFill>
                          <a:effectLst/>
                          <a:latin typeface="Calibri" panose="020F0502020204030204" pitchFamily="34" charset="0"/>
                        </a:rPr>
                        <a:t>24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873.084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873.084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247.101</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28,3%</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6642425"/>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247.101</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28,3%</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7406391"/>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001</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de Fiscalización Ambiental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247.101</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28,3%</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2644669"/>
                  </a:ext>
                </a:extLst>
              </a:tr>
              <a:tr h="150701">
                <a:tc>
                  <a:txBody>
                    <a:bodyPr/>
                    <a:lstStyle/>
                    <a:p>
                      <a:pPr algn="ctr" fontAlgn="ctr"/>
                      <a:r>
                        <a:rPr lang="es-CL" sz="900" b="1" i="0" u="none" strike="noStrike">
                          <a:solidFill>
                            <a:srgbClr val="000000"/>
                          </a:solidFill>
                          <a:effectLst/>
                          <a:latin typeface="Calibri" panose="020F0502020204030204" pitchFamily="34" charset="0"/>
                        </a:rPr>
                        <a:t>29</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252.625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252.625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177.017</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70,1%</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2176239"/>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47.283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47.283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31.853</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67,4%</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6534570"/>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7.823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7.823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3.912</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50,0%</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3976591"/>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2.760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2.760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2.643</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95,8%</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8919347"/>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62.372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62.372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58.528</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93,8%</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4823095"/>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132.387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132.387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80.081</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60,5%</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9177645"/>
                  </a:ext>
                </a:extLst>
              </a:tr>
              <a:tr h="150701">
                <a:tc>
                  <a:txBody>
                    <a:bodyPr/>
                    <a:lstStyle/>
                    <a:p>
                      <a:pPr algn="ctr" fontAlgn="ctr"/>
                      <a:r>
                        <a:rPr lang="es-CL" sz="900" b="1" i="0" u="none" strike="noStrike">
                          <a:solidFill>
                            <a:srgbClr val="000000"/>
                          </a:solidFill>
                          <a:effectLst/>
                          <a:latin typeface="Calibri" panose="020F0502020204030204" pitchFamily="34" charset="0"/>
                        </a:rPr>
                        <a:t>34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153.984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153.984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100,0%</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4642831"/>
                  </a:ext>
                </a:extLst>
              </a:tr>
              <a:tr h="150701">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153.984 </a:t>
                      </a:r>
                    </a:p>
                  </a:txBody>
                  <a:tcPr marL="9419" marR="9419" marT="941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152.984 </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153.984</a:t>
                      </a:r>
                    </a:p>
                  </a:txBody>
                  <a:tcPr marL="9419" marR="9419" marT="941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100,0%</a:t>
                      </a:r>
                    </a:p>
                  </a:txBody>
                  <a:tcPr marL="9419" marR="9419" marT="941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12995013"/>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JUNIO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r>
              <a:rPr lang="es-MX" sz="1050" dirty="0">
                <a:solidFill>
                  <a:prstClr val="black"/>
                </a:solidFill>
              </a:rPr>
              <a:t>Este Presupuesto se distribuye, por Subtítulos de gastos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5186035"/>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junio fue de </a:t>
            </a:r>
            <a:r>
              <a:rPr lang="es-CL" sz="1050" b="1" dirty="0">
                <a:solidFill>
                  <a:prstClr val="black"/>
                </a:solidFill>
              </a:rPr>
              <a:t>$18.869 millones, equivalente a un 23,4%, superior al 5,1% ejecutado el mes anterior y por sobre el 8% ejecutado en el mismo mes del año 2018. </a:t>
            </a:r>
            <a:r>
              <a:rPr lang="es-CL" sz="1050" dirty="0">
                <a:solidFill>
                  <a:prstClr val="black"/>
                </a:solidFill>
              </a:rPr>
              <a:t>En el siguiente cuadro, se muestra la evolución del gasto mensual de la Partida.</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La ejecución presupuestaria mensual de la Partida para el año 2019 tiene un comportamiento en línea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marL="342900" lvl="0" indent="-342900" algn="just">
              <a:buFont typeface="+mj-lt"/>
              <a:buAutoNum type="arabicPeriod"/>
            </a:pPr>
            <a:r>
              <a:rPr lang="es-CL" sz="1050" dirty="0">
                <a:solidFill>
                  <a:prstClr val="black"/>
                </a:solidFill>
              </a:rPr>
              <a:t>Sin embargo, en el mes de julio crecen las transferencias corrientes para la COP25 de la Subsecretaría de Medio Ambiente, lo que explica esta alta ejecución del mes de junio.</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9"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77108715"/>
              </p:ext>
            </p:extLst>
          </p:nvPr>
        </p:nvGraphicFramePr>
        <p:xfrm>
          <a:off x="971600" y="3140968"/>
          <a:ext cx="7653535" cy="32153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4.- Con ello, </a:t>
            </a:r>
            <a:r>
              <a:rPr lang="es-CL" sz="1050" b="1" dirty="0">
                <a:solidFill>
                  <a:prstClr val="black"/>
                </a:solidFill>
              </a:rPr>
              <a:t>la ejecución acumulada al mes de junio del Ministerio de Medio Ambiente asciende a $38.451 millones, equivalente a un 47,6%, </a:t>
            </a:r>
            <a:r>
              <a:rPr lang="es-CL" sz="1050" dirty="0">
                <a:solidFill>
                  <a:prstClr val="black"/>
                </a:solidFill>
              </a:rPr>
              <a:t>por sobre la ejecución de años anteriores. </a:t>
            </a:r>
          </a:p>
          <a:p>
            <a:pPr marL="0" lvl="0" indent="0" algn="just">
              <a:spcBef>
                <a:spcPts val="0"/>
              </a:spcBef>
              <a:buNone/>
            </a:pPr>
            <a:endParaRPr lang="es-CL" sz="1050" dirty="0">
              <a:solidFill>
                <a:prstClr val="black"/>
              </a:solidFill>
            </a:endParaRPr>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631942866"/>
              </p:ext>
            </p:extLst>
          </p:nvPr>
        </p:nvGraphicFramePr>
        <p:xfrm>
          <a:off x="683568" y="2708921"/>
          <a:ext cx="7848872" cy="36474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92282" y="618054"/>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12791" y="6039657"/>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879818" y="3391597"/>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Ejecución Mes de Junio. Partida 25 Ministerio de Medio Ambiente. En miles de pesos de 2019</a:t>
            </a:r>
          </a:p>
        </p:txBody>
      </p:sp>
      <p:sp>
        <p:nvSpPr>
          <p:cNvPr id="8" name="Rectángulo 7">
            <a:extLst>
              <a:ext uri="{FF2B5EF4-FFF2-40B4-BE49-F238E27FC236}">
                <a16:creationId xmlns:a16="http://schemas.microsoft.com/office/drawing/2014/main" id="{4F32AC7F-0A8D-41A6-A90F-C07585731B1D}"/>
              </a:ext>
            </a:extLst>
          </p:cNvPr>
          <p:cNvSpPr/>
          <p:nvPr/>
        </p:nvSpPr>
        <p:spPr>
          <a:xfrm>
            <a:off x="879818" y="1628800"/>
            <a:ext cx="7200800" cy="1708160"/>
          </a:xfrm>
          <a:prstGeom prst="rect">
            <a:avLst/>
          </a:prstGeom>
        </p:spPr>
        <p:txBody>
          <a:bodyPr wrap="square">
            <a:spAutoFit/>
          </a:bodyPr>
          <a:lstStyle/>
          <a:p>
            <a:pPr lvl="0" algn="just"/>
            <a:r>
              <a:rPr lang="es-MX" sz="1050" b="1" dirty="0">
                <a:solidFill>
                  <a:prstClr val="black"/>
                </a:solidFill>
              </a:rPr>
              <a:t>Principales hallazgos</a:t>
            </a:r>
          </a:p>
          <a:p>
            <a:pPr lvl="0" algn="just"/>
            <a:endParaRPr lang="es-MX" sz="1050" b="1" dirty="0">
              <a:solidFill>
                <a:prstClr val="black"/>
              </a:solidFill>
            </a:endParaRPr>
          </a:p>
          <a:p>
            <a:pPr lvl="0" algn="just"/>
            <a:r>
              <a:rPr lang="es-CL" sz="1050" dirty="0">
                <a:solidFill>
                  <a:prstClr val="black"/>
                </a:solidFill>
              </a:rPr>
              <a:t>5.- Al mes de junio, se mantienen las modificaciones presupuestarias del mes anterior. Es decir, vía decretos de modificación presupuestaria, la autorización inicial de gastos durante el transcurso del año se vio incrementada en $23.262 millones, destinados a: Transferencias Corrientes en Subsecretaría de Medio Ambiente para COP25 por $22.750 millones, Prestaciones de Seguridad Social por $127 millones y $430 millones en Servicio de la Deuda, correspondiente a deuda flotante que se relaciona con operaciones del año anterior. </a:t>
            </a:r>
          </a:p>
          <a:p>
            <a:pPr lvl="0" algn="just"/>
            <a:endParaRPr lang="es-CL" sz="1050" dirty="0">
              <a:solidFill>
                <a:prstClr val="black"/>
              </a:solidFill>
            </a:endParaRPr>
          </a:p>
          <a:p>
            <a:pPr lvl="0" algn="just"/>
            <a:r>
              <a:rPr lang="es-CL" sz="1050" dirty="0">
                <a:solidFill>
                  <a:prstClr val="black"/>
                </a:solidFill>
              </a:rPr>
              <a:t>Así, el Presupuesto inicial de $57.496 millones pasa a ser el presupuesto vigente de junio por $80.759 millones. </a:t>
            </a:r>
            <a:endParaRPr lang="es-CL" sz="3200" dirty="0">
              <a:solidFill>
                <a:prstClr val="black"/>
              </a:solidFill>
            </a:endParaRPr>
          </a:p>
          <a:p>
            <a:pPr lvl="0" algn="just"/>
            <a:endParaRPr lang="es-CL" sz="1050" b="1" dirty="0">
              <a:solidFill>
                <a:prstClr val="black"/>
              </a:solidFill>
            </a:endParaRPr>
          </a:p>
        </p:txBody>
      </p:sp>
      <p:graphicFrame>
        <p:nvGraphicFramePr>
          <p:cNvPr id="7" name="Tabla 6">
            <a:extLst>
              <a:ext uri="{FF2B5EF4-FFF2-40B4-BE49-F238E27FC236}">
                <a16:creationId xmlns:a16="http://schemas.microsoft.com/office/drawing/2014/main" id="{3E7077BB-11DA-4DEE-8829-09EE58355784}"/>
              </a:ext>
            </a:extLst>
          </p:cNvPr>
          <p:cNvGraphicFramePr>
            <a:graphicFrameLocks noGrp="1"/>
          </p:cNvGraphicFramePr>
          <p:nvPr>
            <p:extLst>
              <p:ext uri="{D42A27DB-BD31-4B8C-83A1-F6EECF244321}">
                <p14:modId xmlns:p14="http://schemas.microsoft.com/office/powerpoint/2010/main" val="2380138663"/>
              </p:ext>
            </p:extLst>
          </p:nvPr>
        </p:nvGraphicFramePr>
        <p:xfrm>
          <a:off x="1220038" y="3714317"/>
          <a:ext cx="6176398" cy="2217646"/>
        </p:xfrm>
        <a:graphic>
          <a:graphicData uri="http://schemas.openxmlformats.org/drawingml/2006/table">
            <a:tbl>
              <a:tblPr/>
              <a:tblGrid>
                <a:gridCol w="665756">
                  <a:extLst>
                    <a:ext uri="{9D8B030D-6E8A-4147-A177-3AD203B41FA5}">
                      <a16:colId xmlns:a16="http://schemas.microsoft.com/office/drawing/2014/main" val="3287010092"/>
                    </a:ext>
                  </a:extLst>
                </a:gridCol>
                <a:gridCol w="2142524">
                  <a:extLst>
                    <a:ext uri="{9D8B030D-6E8A-4147-A177-3AD203B41FA5}">
                      <a16:colId xmlns:a16="http://schemas.microsoft.com/office/drawing/2014/main" val="887802058"/>
                    </a:ext>
                  </a:extLst>
                </a:gridCol>
                <a:gridCol w="677860">
                  <a:extLst>
                    <a:ext uri="{9D8B030D-6E8A-4147-A177-3AD203B41FA5}">
                      <a16:colId xmlns:a16="http://schemas.microsoft.com/office/drawing/2014/main" val="1339062417"/>
                    </a:ext>
                  </a:extLst>
                </a:gridCol>
                <a:gridCol w="680886">
                  <a:extLst>
                    <a:ext uri="{9D8B030D-6E8A-4147-A177-3AD203B41FA5}">
                      <a16:colId xmlns:a16="http://schemas.microsoft.com/office/drawing/2014/main" val="3750787914"/>
                    </a:ext>
                  </a:extLst>
                </a:gridCol>
                <a:gridCol w="689965">
                  <a:extLst>
                    <a:ext uri="{9D8B030D-6E8A-4147-A177-3AD203B41FA5}">
                      <a16:colId xmlns:a16="http://schemas.microsoft.com/office/drawing/2014/main" val="2187397476"/>
                    </a:ext>
                  </a:extLst>
                </a:gridCol>
                <a:gridCol w="689965">
                  <a:extLst>
                    <a:ext uri="{9D8B030D-6E8A-4147-A177-3AD203B41FA5}">
                      <a16:colId xmlns:a16="http://schemas.microsoft.com/office/drawing/2014/main" val="2983515008"/>
                    </a:ext>
                  </a:extLst>
                </a:gridCol>
                <a:gridCol w="629442">
                  <a:extLst>
                    <a:ext uri="{9D8B030D-6E8A-4147-A177-3AD203B41FA5}">
                      <a16:colId xmlns:a16="http://schemas.microsoft.com/office/drawing/2014/main" val="2210988521"/>
                    </a:ext>
                  </a:extLst>
                </a:gridCol>
              </a:tblGrid>
              <a:tr h="187936">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2">
                  <a:txBody>
                    <a:bodyPr/>
                    <a:lstStyle/>
                    <a:p>
                      <a:pPr algn="ctr" fontAlgn="b"/>
                      <a:r>
                        <a:rPr lang="es-CL" sz="900" b="1" i="0" u="none" strike="noStrike">
                          <a:solidFill>
                            <a:srgbClr val="FFFFFF"/>
                          </a:solidFill>
                          <a:effectLst/>
                          <a:latin typeface="Calibri" panose="020F0502020204030204" pitchFamily="34" charset="0"/>
                        </a:rPr>
                        <a:t>Ejecución 2019</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extLst>
                  <a:ext uri="{0D108BD9-81ED-4DB2-BD59-A6C34878D82A}">
                    <a16:rowId xmlns:a16="http://schemas.microsoft.com/office/drawing/2014/main" val="42426843"/>
                  </a:ext>
                </a:extLst>
              </a:tr>
              <a:tr h="460444">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26208120"/>
                  </a:ext>
                </a:extLst>
              </a:tr>
              <a:tr h="197333">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80.759.135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23.262.232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38.451.854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47,6%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2421510"/>
                  </a:ext>
                </a:extLst>
              </a:tr>
              <a:tr h="187936">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34.196.328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-46.839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17.463.880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51,1%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22316796"/>
                  </a:ext>
                </a:extLst>
              </a:tr>
              <a:tr h="187936">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11.479.319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3.461.251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30,2%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2809537"/>
                  </a:ext>
                </a:extLst>
              </a:tr>
              <a:tr h="187936">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127.918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127.918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55.340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25852053"/>
                  </a:ext>
                </a:extLst>
              </a:tr>
              <a:tr h="187936">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32.920.630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22.750.000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16.598.181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4806983"/>
                  </a:ext>
                </a:extLst>
              </a:tr>
              <a:tr h="244317">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1.600.787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454.638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28,4%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2018519"/>
                  </a:ext>
                </a:extLst>
              </a:tr>
              <a:tr h="187936">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433.153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430.153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418.564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82606899"/>
                  </a:ext>
                </a:extLst>
              </a:tr>
              <a:tr h="187936">
                <a:tc>
                  <a:txBody>
                    <a:bodyPr/>
                    <a:lstStyle/>
                    <a:p>
                      <a:pPr algn="ct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SALDO FINAL DE CAJA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669770664"/>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marL="0" lvl="0" indent="0" algn="just">
              <a:spcBef>
                <a:spcPts val="0"/>
              </a:spcBef>
              <a:buNone/>
            </a:pPr>
            <a:r>
              <a:rPr lang="es-MX" sz="1050" b="1" dirty="0">
                <a:solidFill>
                  <a:prstClr val="black"/>
                </a:solidFill>
              </a:rPr>
              <a:t>Capítulo 01 Programa 01 Subsecretaría de Medio Ambiente:</a:t>
            </a:r>
            <a:r>
              <a:rPr lang="es-MX" sz="1050" dirty="0">
                <a:solidFill>
                  <a:prstClr val="black"/>
                </a:solidFill>
              </a:rPr>
              <a:t> </a:t>
            </a:r>
          </a:p>
          <a:p>
            <a:pPr marL="0" lvl="0" indent="0" algn="just">
              <a:spcBef>
                <a:spcPts val="0"/>
              </a:spcBef>
              <a:buNone/>
            </a:pPr>
            <a:endParaRPr lang="es-MX" sz="1050" dirty="0">
              <a:solidFill>
                <a:prstClr val="black"/>
              </a:solidFill>
            </a:endParaRPr>
          </a:p>
          <a:p>
            <a:pPr lvl="0" algn="just">
              <a:spcBef>
                <a:spcPts val="0"/>
              </a:spcBef>
            </a:pPr>
            <a:r>
              <a:rPr lang="es-CL" sz="1050" dirty="0">
                <a:solidFill>
                  <a:prstClr val="black"/>
                </a:solidFill>
              </a:rPr>
              <a:t>En Presupuesto 2019 se incorporaron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 </a:t>
            </a:r>
            <a:r>
              <a:rPr lang="es-CL" sz="1050" b="1" dirty="0">
                <a:solidFill>
                  <a:prstClr val="black"/>
                </a:solidFill>
              </a:rPr>
              <a:t>Al mes de junio su ejecución alcanza al 47,9% sobre el presupuesto vigente.</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JUNIO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1 Título">
            <a:extLst>
              <a:ext uri="{FF2B5EF4-FFF2-40B4-BE49-F238E27FC236}">
                <a16:creationId xmlns:a16="http://schemas.microsoft.com/office/drawing/2014/main" id="{A73469C5-B268-4785-B6D8-BA98857CA98E}"/>
              </a:ext>
            </a:extLst>
          </p:cNvPr>
          <p:cNvSpPr txBox="1">
            <a:spLocks/>
          </p:cNvSpPr>
          <p:nvPr/>
        </p:nvSpPr>
        <p:spPr>
          <a:xfrm>
            <a:off x="822648" y="1844824"/>
            <a:ext cx="7498704"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900" b="1" dirty="0">
                <a:latin typeface="+mn-lt"/>
                <a:ea typeface="Verdana" pitchFamily="34" charset="0"/>
                <a:cs typeface="Verdana" pitchFamily="34" charset="0"/>
              </a:rPr>
              <a:t>Ejecución Mes de Junio. Programas Partida 25 Ministerio Medio Ambiente. en miles de pesos de 2019</a:t>
            </a:r>
          </a:p>
        </p:txBody>
      </p:sp>
      <p:sp>
        <p:nvSpPr>
          <p:cNvPr id="10" name="3 Marcador de pie de página">
            <a:extLst>
              <a:ext uri="{FF2B5EF4-FFF2-40B4-BE49-F238E27FC236}">
                <a16:creationId xmlns:a16="http://schemas.microsoft.com/office/drawing/2014/main" id="{AA7C9EA1-DA68-4ECE-B4BE-D79D84290E29}"/>
              </a:ext>
            </a:extLst>
          </p:cNvPr>
          <p:cNvSpPr txBox="1">
            <a:spLocks/>
          </p:cNvSpPr>
          <p:nvPr/>
        </p:nvSpPr>
        <p:spPr>
          <a:xfrm>
            <a:off x="822648" y="3258864"/>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800" b="1" dirty="0">
                <a:solidFill>
                  <a:prstClr val="black"/>
                </a:solidFill>
              </a:rPr>
              <a:t>Fuente</a:t>
            </a:r>
            <a:r>
              <a:rPr lang="es-CL" sz="800" dirty="0">
                <a:solidFill>
                  <a:prstClr val="black"/>
                </a:solidFill>
              </a:rPr>
              <a:t>: Elaboración propia en base  a informes de ejecución presupuestaria mensual de DIPRES</a:t>
            </a:r>
          </a:p>
        </p:txBody>
      </p:sp>
      <p:graphicFrame>
        <p:nvGraphicFramePr>
          <p:cNvPr id="4" name="Tabla 3">
            <a:extLst>
              <a:ext uri="{FF2B5EF4-FFF2-40B4-BE49-F238E27FC236}">
                <a16:creationId xmlns:a16="http://schemas.microsoft.com/office/drawing/2014/main" id="{4479EAA4-9435-4471-AF6C-289C962032AB}"/>
              </a:ext>
            </a:extLst>
          </p:cNvPr>
          <p:cNvGraphicFramePr>
            <a:graphicFrameLocks noGrp="1"/>
          </p:cNvGraphicFramePr>
          <p:nvPr>
            <p:extLst>
              <p:ext uri="{D42A27DB-BD31-4B8C-83A1-F6EECF244321}">
                <p14:modId xmlns:p14="http://schemas.microsoft.com/office/powerpoint/2010/main" val="904449466"/>
              </p:ext>
            </p:extLst>
          </p:nvPr>
        </p:nvGraphicFramePr>
        <p:xfrm>
          <a:off x="822648" y="2106340"/>
          <a:ext cx="6832598" cy="1104900"/>
        </p:xfrm>
        <a:graphic>
          <a:graphicData uri="http://schemas.openxmlformats.org/drawingml/2006/table">
            <a:tbl>
              <a:tblPr/>
              <a:tblGrid>
                <a:gridCol w="789623">
                  <a:extLst>
                    <a:ext uri="{9D8B030D-6E8A-4147-A177-3AD203B41FA5}">
                      <a16:colId xmlns:a16="http://schemas.microsoft.com/office/drawing/2014/main" val="2143012102"/>
                    </a:ext>
                  </a:extLst>
                </a:gridCol>
                <a:gridCol w="291689">
                  <a:extLst>
                    <a:ext uri="{9D8B030D-6E8A-4147-A177-3AD203B41FA5}">
                      <a16:colId xmlns:a16="http://schemas.microsoft.com/office/drawing/2014/main" val="273610129"/>
                    </a:ext>
                  </a:extLst>
                </a:gridCol>
                <a:gridCol w="1873883">
                  <a:extLst>
                    <a:ext uri="{9D8B030D-6E8A-4147-A177-3AD203B41FA5}">
                      <a16:colId xmlns:a16="http://schemas.microsoft.com/office/drawing/2014/main" val="3855546419"/>
                    </a:ext>
                  </a:extLst>
                </a:gridCol>
                <a:gridCol w="789623">
                  <a:extLst>
                    <a:ext uri="{9D8B030D-6E8A-4147-A177-3AD203B41FA5}">
                      <a16:colId xmlns:a16="http://schemas.microsoft.com/office/drawing/2014/main" val="2117467155"/>
                    </a:ext>
                  </a:extLst>
                </a:gridCol>
                <a:gridCol w="789623">
                  <a:extLst>
                    <a:ext uri="{9D8B030D-6E8A-4147-A177-3AD203B41FA5}">
                      <a16:colId xmlns:a16="http://schemas.microsoft.com/office/drawing/2014/main" val="1064002487"/>
                    </a:ext>
                  </a:extLst>
                </a:gridCol>
                <a:gridCol w="789623">
                  <a:extLst>
                    <a:ext uri="{9D8B030D-6E8A-4147-A177-3AD203B41FA5}">
                      <a16:colId xmlns:a16="http://schemas.microsoft.com/office/drawing/2014/main" val="169745370"/>
                    </a:ext>
                  </a:extLst>
                </a:gridCol>
                <a:gridCol w="789623">
                  <a:extLst>
                    <a:ext uri="{9D8B030D-6E8A-4147-A177-3AD203B41FA5}">
                      <a16:colId xmlns:a16="http://schemas.microsoft.com/office/drawing/2014/main" val="1293784440"/>
                    </a:ext>
                  </a:extLst>
                </a:gridCol>
                <a:gridCol w="718911">
                  <a:extLst>
                    <a:ext uri="{9D8B030D-6E8A-4147-A177-3AD203B41FA5}">
                      <a16:colId xmlns:a16="http://schemas.microsoft.com/office/drawing/2014/main" val="3316160095"/>
                    </a:ext>
                  </a:extLst>
                </a:gridCol>
              </a:tblGrid>
              <a:tr h="152400">
                <a:tc rowSpan="2" gridSpan="3">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2">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extLst>
                  <a:ext uri="{0D108BD9-81ED-4DB2-BD59-A6C34878D82A}">
                    <a16:rowId xmlns:a16="http://schemas.microsoft.com/office/drawing/2014/main" val="851774745"/>
                  </a:ext>
                </a:extLst>
              </a:tr>
              <a:tr h="466725">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840015151"/>
                  </a:ext>
                </a:extLst>
              </a:tr>
              <a:tr h="161925">
                <a:tc>
                  <a:txBody>
                    <a:bodyPr/>
                    <a:lstStyle/>
                    <a:p>
                      <a:pPr algn="ctr" fontAlgn="ctr"/>
                      <a:r>
                        <a:rPr lang="es-CL" sz="900" b="1" i="0" u="none" strike="noStrike">
                          <a:solidFill>
                            <a:srgbClr val="000000"/>
                          </a:solidFill>
                          <a:effectLst/>
                          <a:latin typeface="Calibri" panose="020F0502020204030204" pitchFamily="34" charset="0"/>
                        </a:rPr>
                        <a:t>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Subsecretaría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31.647.349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54.495.214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22.847.865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26.083.349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8764970"/>
                  </a:ext>
                </a:extLst>
              </a:tr>
              <a:tr h="152400">
                <a:tc>
                  <a:txBody>
                    <a:bodyPr/>
                    <a:lstStyle/>
                    <a:p>
                      <a:pPr algn="ctr" fontAlgn="ctr"/>
                      <a:r>
                        <a:rPr lang="es-CL" sz="900" b="1"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Evaluación Ambiental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14.922.141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261.383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7.122.603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3350833"/>
                  </a:ext>
                </a:extLst>
              </a:tr>
              <a:tr h="171450">
                <a:tc>
                  <a:txBody>
                    <a:bodyPr/>
                    <a:lstStyle/>
                    <a:p>
                      <a:pPr algn="ctr" fontAlgn="ctr"/>
                      <a:r>
                        <a:rPr lang="es-CL" sz="900" b="1" i="0" u="none" strike="noStrike">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Superintendencia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11.341.780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5.245.902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panose="020F0502020204030204" pitchFamily="34" charset="0"/>
                        </a:rPr>
                        <a:t>46,3%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580867690"/>
                  </a:ext>
                </a:extLst>
              </a:tr>
            </a:tbl>
          </a:graphicData>
        </a:graphic>
      </p:graphicFrame>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a:xfrm>
            <a:off x="457200" y="1600200"/>
            <a:ext cx="8229600" cy="4756150"/>
          </a:xfrm>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Instituciones Colaboradoras:</a:t>
            </a:r>
            <a:r>
              <a:rPr lang="es-CL" sz="1100" dirty="0"/>
              <a:t> $173 millones. proyectos, y actividades orientados a la protección del medio ambiente, desarrollo sustentable, preservación de la naturaleza, educación ambiental. </a:t>
            </a:r>
            <a:r>
              <a:rPr lang="es-CL" sz="1100" b="1" dirty="0"/>
              <a:t>Sin ejecución al mes de junio.</a:t>
            </a:r>
          </a:p>
          <a:p>
            <a:pPr algn="just"/>
            <a:endParaRPr lang="es-CL" sz="1100" b="1"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 </a:t>
            </a:r>
            <a:r>
              <a:rPr lang="es-CL" sz="1100" b="1" dirty="0"/>
              <a:t>A junio presenta un avance de 27,8% en su ejecución.</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 </a:t>
            </a:r>
            <a:r>
              <a:rPr lang="es-CL" sz="1100" b="1" dirty="0"/>
              <a:t>Alcanza un 74,6% de gasto efectuado a junio de 2019.</a:t>
            </a:r>
          </a:p>
          <a:p>
            <a:pPr algn="just"/>
            <a:endParaRPr lang="es-CL" sz="1100" dirty="0"/>
          </a:p>
          <a:p>
            <a:pPr lvl="0"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r>
              <a:rPr lang="es-CL" sz="1100" b="1" dirty="0">
                <a:solidFill>
                  <a:prstClr val="black"/>
                </a:solidFill>
              </a:rPr>
              <a:t> A junio presenta un avance de 0,7% en su ejecución.</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7" y="548680"/>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4" name="Rectángulo 3">
            <a:extLst>
              <a:ext uri="{FF2B5EF4-FFF2-40B4-BE49-F238E27FC236}">
                <a16:creationId xmlns:a16="http://schemas.microsoft.com/office/drawing/2014/main" id="{580352CC-1570-44CF-8B45-066A7AB24B7C}"/>
              </a:ext>
            </a:extLst>
          </p:cNvPr>
          <p:cNvSpPr/>
          <p:nvPr/>
        </p:nvSpPr>
        <p:spPr>
          <a:xfrm>
            <a:off x="683567" y="2147880"/>
            <a:ext cx="7776865" cy="2554545"/>
          </a:xfrm>
          <a:prstGeom prst="rect">
            <a:avLst/>
          </a:prstGeom>
        </p:spPr>
        <p:txBody>
          <a:bodyPr wrap="square">
            <a:spAutoFit/>
          </a:bodyPr>
          <a:lstStyle/>
          <a:p>
            <a:pPr lvl="0" algn="just"/>
            <a:r>
              <a:rPr lang="es-CL" sz="1050" b="1" dirty="0">
                <a:solidFill>
                  <a:prstClr val="black"/>
                </a:solidFill>
              </a:rPr>
              <a:t>Capítulo 02 Programa 01 Servicio de Evaluación Ambiental:</a:t>
            </a:r>
          </a:p>
          <a:p>
            <a:pPr lvl="0" algn="just"/>
            <a:endParaRPr lang="es-CL" sz="1050" b="1" dirty="0">
              <a:solidFill>
                <a:prstClr val="black"/>
              </a:solidFill>
            </a:endParaRPr>
          </a:p>
          <a:p>
            <a:pPr marL="171450" lvl="0" indent="-171450" algn="just">
              <a:buFont typeface="Arial" panose="020B0604020202020204" pitchFamily="34" charset="0"/>
              <a:buChar char="•"/>
            </a:pPr>
            <a:r>
              <a:rPr lang="es-CL" sz="1050" dirty="0">
                <a:solidFill>
                  <a:prstClr val="black"/>
                </a:solidFill>
              </a:rPr>
              <a:t>Incorpora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lvl="0" algn="just"/>
            <a:r>
              <a:rPr lang="es-CL" sz="1050" b="1" dirty="0">
                <a:solidFill>
                  <a:prstClr val="black"/>
                </a:solidFill>
              </a:rPr>
              <a:t>Capítulo 03 Programa 01 </a:t>
            </a:r>
            <a:r>
              <a:rPr lang="es-CL" sz="1100" b="1" dirty="0">
                <a:solidFill>
                  <a:prstClr val="black"/>
                </a:solidFill>
              </a:rPr>
              <a:t>Superintendencia del Medio Ambiente:</a:t>
            </a:r>
          </a:p>
          <a:p>
            <a:pPr lvl="0" algn="just"/>
            <a:endParaRPr lang="es-CL" sz="1100" b="1" dirty="0">
              <a:solidFill>
                <a:prstClr val="black"/>
              </a:solidFill>
            </a:endParaRPr>
          </a:p>
          <a:p>
            <a:pPr marL="171450" lvl="0" indent="-171450" algn="just">
              <a:buFont typeface="Arial" panose="020B0604020202020204" pitchFamily="34" charset="0"/>
              <a:buChar char="•"/>
            </a:pPr>
            <a:r>
              <a:rPr lang="es-CL" sz="1100" dirty="0">
                <a:solidFill>
                  <a:prstClr val="black"/>
                </a:solidFill>
              </a:rPr>
              <a:t>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p:txBody>
      </p:sp>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91436A6C-F416-43B1-97EB-6C279EAC2F09}"/>
              </a:ext>
            </a:extLst>
          </p:cNvPr>
          <p:cNvGraphicFramePr>
            <a:graphicFrameLocks noGrp="1"/>
          </p:cNvGraphicFramePr>
          <p:nvPr/>
        </p:nvGraphicFramePr>
        <p:xfrm>
          <a:off x="1067222" y="1825626"/>
          <a:ext cx="7009555" cy="4351336"/>
        </p:xfrm>
        <a:graphic>
          <a:graphicData uri="http://schemas.openxmlformats.org/drawingml/2006/table">
            <a:tbl>
              <a:tblPr/>
              <a:tblGrid>
                <a:gridCol w="645554">
                  <a:extLst>
                    <a:ext uri="{9D8B030D-6E8A-4147-A177-3AD203B41FA5}">
                      <a16:colId xmlns:a16="http://schemas.microsoft.com/office/drawing/2014/main" val="2749501311"/>
                    </a:ext>
                  </a:extLst>
                </a:gridCol>
                <a:gridCol w="238469">
                  <a:extLst>
                    <a:ext uri="{9D8B030D-6E8A-4147-A177-3AD203B41FA5}">
                      <a16:colId xmlns:a16="http://schemas.microsoft.com/office/drawing/2014/main" val="3590999855"/>
                    </a:ext>
                  </a:extLst>
                </a:gridCol>
                <a:gridCol w="238469">
                  <a:extLst>
                    <a:ext uri="{9D8B030D-6E8A-4147-A177-3AD203B41FA5}">
                      <a16:colId xmlns:a16="http://schemas.microsoft.com/office/drawing/2014/main" val="3455135355"/>
                    </a:ext>
                  </a:extLst>
                </a:gridCol>
                <a:gridCol w="2717105">
                  <a:extLst>
                    <a:ext uri="{9D8B030D-6E8A-4147-A177-3AD203B41FA5}">
                      <a16:colId xmlns:a16="http://schemas.microsoft.com/office/drawing/2014/main" val="3759805641"/>
                    </a:ext>
                  </a:extLst>
                </a:gridCol>
                <a:gridCol w="645554">
                  <a:extLst>
                    <a:ext uri="{9D8B030D-6E8A-4147-A177-3AD203B41FA5}">
                      <a16:colId xmlns:a16="http://schemas.microsoft.com/office/drawing/2014/main" val="970370133"/>
                    </a:ext>
                  </a:extLst>
                </a:gridCol>
                <a:gridCol w="645554">
                  <a:extLst>
                    <a:ext uri="{9D8B030D-6E8A-4147-A177-3AD203B41FA5}">
                      <a16:colId xmlns:a16="http://schemas.microsoft.com/office/drawing/2014/main" val="2519294877"/>
                    </a:ext>
                  </a:extLst>
                </a:gridCol>
                <a:gridCol w="645554">
                  <a:extLst>
                    <a:ext uri="{9D8B030D-6E8A-4147-A177-3AD203B41FA5}">
                      <a16:colId xmlns:a16="http://schemas.microsoft.com/office/drawing/2014/main" val="2708807609"/>
                    </a:ext>
                  </a:extLst>
                </a:gridCol>
                <a:gridCol w="645554">
                  <a:extLst>
                    <a:ext uri="{9D8B030D-6E8A-4147-A177-3AD203B41FA5}">
                      <a16:colId xmlns:a16="http://schemas.microsoft.com/office/drawing/2014/main" val="281762352"/>
                    </a:ext>
                  </a:extLst>
                </a:gridCol>
                <a:gridCol w="587742">
                  <a:extLst>
                    <a:ext uri="{9D8B030D-6E8A-4147-A177-3AD203B41FA5}">
                      <a16:colId xmlns:a16="http://schemas.microsoft.com/office/drawing/2014/main" val="1928415582"/>
                    </a:ext>
                  </a:extLst>
                </a:gridCol>
              </a:tblGrid>
              <a:tr h="122616">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664" marR="7664" marT="76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664" marR="7664" marT="76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2">
                  <a:txBody>
                    <a:bodyPr/>
                    <a:lstStyle/>
                    <a:p>
                      <a:pPr algn="ctr" fontAlgn="b"/>
                      <a:r>
                        <a:rPr lang="es-CL" sz="700" b="1" i="0" u="none" strike="noStrike">
                          <a:solidFill>
                            <a:srgbClr val="FFFFFF"/>
                          </a:solidFill>
                          <a:effectLst/>
                          <a:latin typeface="Calibri" panose="020F0502020204030204" pitchFamily="34" charset="0"/>
                        </a:rPr>
                        <a:t>Ejecución</a:t>
                      </a:r>
                    </a:p>
                  </a:txBody>
                  <a:tcPr marL="7664" marR="7664" marT="76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extLst>
                  <a:ext uri="{0D108BD9-81ED-4DB2-BD59-A6C34878D82A}">
                    <a16:rowId xmlns:a16="http://schemas.microsoft.com/office/drawing/2014/main" val="1267077025"/>
                  </a:ext>
                </a:extLst>
              </a:tr>
              <a:tr h="375512">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664" marR="7664" marT="7664"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664" marR="7664" marT="7664"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664" marR="7664" marT="766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664" marR="7664" marT="766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664" marR="7664" marT="766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327413179"/>
                  </a:ext>
                </a:extLst>
              </a:tr>
              <a:tr h="160934">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54.495.214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22.847.865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26.083.349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47,9%</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22561087"/>
                  </a:ext>
                </a:extLst>
              </a:tr>
              <a:tr h="122616">
                <a:tc>
                  <a:txBody>
                    <a:bodyPr/>
                    <a:lstStyle/>
                    <a:p>
                      <a:pPr algn="ctr" fontAlgn="ctr"/>
                      <a:r>
                        <a:rPr lang="es-CL" sz="700" b="1" i="0" u="none" strike="noStrike">
                          <a:solidFill>
                            <a:srgbClr val="000000"/>
                          </a:solidFill>
                          <a:effectLst/>
                          <a:latin typeface="Calibri" panose="020F0502020204030204" pitchFamily="34" charset="0"/>
                        </a:rPr>
                        <a:t>21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15.900.333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8.241.622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51,8%</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5767839"/>
                  </a:ext>
                </a:extLst>
              </a:tr>
              <a:tr h="122616">
                <a:tc>
                  <a:txBody>
                    <a:bodyPr/>
                    <a:lstStyle/>
                    <a:p>
                      <a:pPr algn="ctr" fontAlgn="ctr"/>
                      <a:r>
                        <a:rPr lang="es-CL" sz="700" b="1" i="0" u="none" strike="noStrike">
                          <a:solidFill>
                            <a:srgbClr val="000000"/>
                          </a:solidFill>
                          <a:effectLst/>
                          <a:latin typeface="Calibri" panose="020F0502020204030204" pitchFamily="34" charset="0"/>
                        </a:rPr>
                        <a:t>22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7.379.334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1.930.254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5099927"/>
                  </a:ext>
                </a:extLst>
              </a:tr>
              <a:tr h="122616">
                <a:tc>
                  <a:txBody>
                    <a:bodyPr/>
                    <a:lstStyle/>
                    <a:p>
                      <a:pPr algn="ctr" fontAlgn="ctr"/>
                      <a:r>
                        <a:rPr lang="es-CL" sz="700" b="1" i="0" u="none" strike="noStrike">
                          <a:solidFill>
                            <a:srgbClr val="000000"/>
                          </a:solidFill>
                          <a:effectLst/>
                          <a:latin typeface="Calibri" panose="020F0502020204030204" pitchFamily="34" charset="0"/>
                        </a:rPr>
                        <a:t>23</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1157852"/>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303997"/>
                  </a:ext>
                </a:extLst>
              </a:tr>
              <a:tr h="122616">
                <a:tc>
                  <a:txBody>
                    <a:bodyPr/>
                    <a:lstStyle/>
                    <a:p>
                      <a:pPr algn="ctr" fontAlgn="ctr"/>
                      <a:r>
                        <a:rPr lang="es-CL" sz="700" b="1" i="0" u="none" strike="noStrike">
                          <a:solidFill>
                            <a:srgbClr val="000000"/>
                          </a:solidFill>
                          <a:effectLst/>
                          <a:latin typeface="Calibri" panose="020F0502020204030204" pitchFamily="34" charset="0"/>
                        </a:rPr>
                        <a:t>24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30.106.242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15.732.085</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4016666"/>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6384230"/>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0410084"/>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29.876.051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15.706.734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306646"/>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719.031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74,6%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9623007"/>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8849634"/>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88.676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9036023"/>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1.160.886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27,8%</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9808510"/>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739.746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4.902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0,7%</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56007702"/>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1.000.000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14.212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9741343"/>
                  </a:ext>
                </a:extLst>
              </a:tr>
              <a:tr h="245232">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COP 25, Conferencia de las Partes N° 25 de la Convención Marco de las Naciones Unidas sobre Cambio Climático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13.720.651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60,3%</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4192115"/>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57.009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25.351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44,5%</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9103394"/>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5753928"/>
                  </a:ext>
                </a:extLst>
              </a:tr>
              <a:tr h="228372">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8.972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8781924"/>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7.923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6.986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88,2%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5338109"/>
                  </a:ext>
                </a:extLst>
              </a:tr>
              <a:tr h="153270">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9.576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9.393</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98,1%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7560015"/>
                  </a:ext>
                </a:extLst>
              </a:tr>
              <a:tr h="122616">
                <a:tc>
                  <a:txBody>
                    <a:bodyPr/>
                    <a:lstStyle/>
                    <a:p>
                      <a:pPr algn="ctr" fontAlgn="ctr"/>
                      <a:r>
                        <a:rPr lang="es-CL" sz="700" b="1" i="0" u="none" strike="noStrike">
                          <a:solidFill>
                            <a:srgbClr val="000000"/>
                          </a:solidFill>
                          <a:effectLst/>
                          <a:latin typeface="Calibri" panose="020F0502020204030204" pitchFamily="34" charset="0"/>
                        </a:rPr>
                        <a:t>29</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135.112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13,5%</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90666019"/>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31.491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56,6%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2127375"/>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6.182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2588231"/>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4.995</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4676147"/>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267</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7730502"/>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92.177</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26,7%</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5910083"/>
                  </a:ext>
                </a:extLst>
              </a:tr>
              <a:tr h="122616">
                <a:tc>
                  <a:txBody>
                    <a:bodyPr/>
                    <a:lstStyle/>
                    <a:p>
                      <a:pPr algn="ctr" fontAlgn="ctr"/>
                      <a:r>
                        <a:rPr lang="es-CL" sz="700" b="1" i="0" u="none" strike="noStrike">
                          <a:solidFill>
                            <a:srgbClr val="000000"/>
                          </a:solidFill>
                          <a:effectLst/>
                          <a:latin typeface="Calibri" panose="020F0502020204030204" pitchFamily="34" charset="0"/>
                        </a:rPr>
                        <a:t>34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44.276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75,2%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597967"/>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44.276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75,2%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584972602"/>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2543</TotalTime>
  <Words>2336</Words>
  <Application>Microsoft Office PowerPoint</Application>
  <PresentationFormat>Presentación en pantalla (4:3)</PresentationFormat>
  <Paragraphs>809</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JUNIO 2019 PARTIDA 25: MINISTERIO DE MEDIO AMBIENTE</vt:lpstr>
      <vt:lpstr>EJECUCIÓN PRESUPUESTARIA DE GASTOS ACUMULADA A JUNIO 2019 PARTIDA 25 MINISTERIO DEL MEDIO AMBIENTE</vt:lpstr>
      <vt:lpstr>EJECUCIÓN PRESUPUESTARIA DE GASTOS ACUMULADA A JUNIO 2019 PARTIDA 25 MINISTERIO DEL MEDIO AMBIENTE</vt:lpstr>
      <vt:lpstr>COMPORTAMIENTO DE LA EJECUCIÓN ACUMULADA DE GASTOS A JUNIO 2019 PARTIDA 25 MINISTERIO DE MEDIO AMBIENTE</vt:lpstr>
      <vt:lpstr>EJECUCIÓN ACUMULADA DE GASTOS A JUNIO 2019 PARTIDA 25 MINISTERIO DEL MEDIO AMBIENTE</vt:lpstr>
      <vt:lpstr>EJECUCIÓN PRESUPUESTARIA DE GASTOS ACUMULADA A JUNIO 2019 PARTIDA 25 MINISTERIO DEL MEDIO AMBIENTE</vt:lpstr>
      <vt:lpstr>EJECUCIÓN PRESUPUESTARIA DE GASTOS ACUMULADA A JUNIO 2019 PARTIDA 25 MINISTERIO DEL MEDIO AMBIENTE</vt:lpstr>
      <vt:lpstr>EJECUCIÓN ACUMULADA DE GASTOS A JUNIO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253</cp:revision>
  <cp:lastPrinted>2019-06-06T21:54:24Z</cp:lastPrinted>
  <dcterms:created xsi:type="dcterms:W3CDTF">2016-06-23T13:38:47Z</dcterms:created>
  <dcterms:modified xsi:type="dcterms:W3CDTF">2019-09-04T23:36:56Z</dcterms:modified>
</cp:coreProperties>
</file>