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2" r:id="rId5"/>
    <p:sldId id="300" r:id="rId6"/>
    <p:sldId id="301" r:id="rId7"/>
    <p:sldId id="299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01-08-2019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01-08-2019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01-08-2019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01-08-2019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01-08-2019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01-08-2019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01-08-2019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01-08-2019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01-08-2019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01-08-2019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01-08-2019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01-08-2019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01-08-2019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01-08-2019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01-08-2019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01-08-2019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2" name="Picture 18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67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JUNIO </a:t>
            </a:r>
            <a:r>
              <a:rPr lang="es-CL" sz="2000" b="1" dirty="0">
                <a:latin typeface="+mn-lt"/>
              </a:rPr>
              <a:t>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, </a:t>
            </a:r>
            <a:r>
              <a:rPr lang="es-CL" sz="1200" dirty="0" smtClean="0"/>
              <a:t>agosto </a:t>
            </a:r>
            <a:r>
              <a:rPr lang="es-CL" sz="1200" dirty="0"/>
              <a:t>de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1" name="Picture 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99" y="545351"/>
            <a:ext cx="4805395" cy="93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El </a:t>
            </a:r>
            <a:r>
              <a:rPr lang="es-CL" sz="1600" b="1" dirty="0">
                <a:latin typeface="+mn-lt"/>
              </a:rPr>
              <a:t>Ministerio Público</a:t>
            </a:r>
            <a:r>
              <a:rPr lang="es-CL" sz="1600" dirty="0">
                <a:latin typeface="+mn-lt"/>
              </a:rPr>
              <a:t> presentó recursos vigentes por </a:t>
            </a:r>
            <a:r>
              <a:rPr lang="es-CL" sz="1600" dirty="0" smtClean="0">
                <a:latin typeface="+mn-lt"/>
              </a:rPr>
              <a:t>$208.724 </a:t>
            </a:r>
            <a:r>
              <a:rPr lang="es-CL" sz="1600" dirty="0">
                <a:latin typeface="+mn-lt"/>
              </a:rPr>
              <a:t>millones. Se da cuenta de los recursos para el funcionamiento de la Fiscalía Nacional, 18 Fiscalías Regionales, 132 Fiscalías Locales y 11 Oficinas de Atención de Público (en total son 161 dependencias a lo largo del país). Además, se financia una dotación de 3.787 personas (666 fiscales y 3.121 funcionarios), la </a:t>
            </a:r>
            <a:r>
              <a:rPr lang="es-CL" sz="1600" dirty="0"/>
              <a:t>Atención de Víctimas y Testigos,</a:t>
            </a:r>
            <a:r>
              <a:rPr lang="es-CL" sz="1600" dirty="0">
                <a:latin typeface="+mn-lt"/>
              </a:rPr>
              <a:t> las leyes de fortalecimiento del Ministerio Público, de e</a:t>
            </a:r>
            <a:r>
              <a:rPr lang="es-CL" sz="1600" dirty="0"/>
              <a:t>ntrevistas grabadas en video</a:t>
            </a:r>
            <a:r>
              <a:rPr lang="es-CL" sz="1600" dirty="0">
                <a:latin typeface="+mn-lt"/>
              </a:rPr>
              <a:t>, y de la creación de la </a:t>
            </a:r>
            <a:r>
              <a:rPr lang="es-CL" sz="1600" dirty="0"/>
              <a:t>región de Ñuble. La ejecución presupuestaria alcanzó un </a:t>
            </a:r>
            <a:r>
              <a:rPr lang="es-CL" sz="1600" dirty="0" smtClean="0"/>
              <a:t>49%.</a:t>
            </a: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Las </a:t>
            </a:r>
            <a:r>
              <a:rPr lang="es-ES" sz="1600" b="1" dirty="0"/>
              <a:t>Iniciativas de inversión</a:t>
            </a:r>
            <a:r>
              <a:rPr lang="es-ES" sz="1600" dirty="0"/>
              <a:t>, con recursos aprobados por $9.193 millones, para </a:t>
            </a:r>
            <a:r>
              <a:rPr lang="es-CL" sz="1600" dirty="0"/>
              <a:t>26 proyectos de arrastre del servicio, </a:t>
            </a:r>
            <a:r>
              <a:rPr lang="es-ES" sz="1600" dirty="0"/>
              <a:t>ejecutaron un </a:t>
            </a:r>
            <a:r>
              <a:rPr lang="es-ES" sz="1600" dirty="0" smtClean="0"/>
              <a:t>5% </a:t>
            </a:r>
            <a:r>
              <a:rPr lang="es-ES" sz="1600" dirty="0"/>
              <a:t>sus recursos.</a:t>
            </a:r>
          </a:p>
          <a:p>
            <a:pPr marL="342900" indent="-342900" algn="just">
              <a:buFont typeface="+mj-lt"/>
              <a:buAutoNum type="arabicPeriod"/>
            </a:pPr>
            <a:endParaRPr lang="es-ES" sz="1600" dirty="0"/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/>
              <a:t>En </a:t>
            </a:r>
            <a:r>
              <a:rPr lang="es-CL" sz="1600" b="1" dirty="0"/>
              <a:t>becas de postgrado</a:t>
            </a:r>
            <a:r>
              <a:rPr lang="es-CL" sz="1600" dirty="0"/>
              <a:t>, con $47 millones autorizados, contiene recursos para financiar estudios de postgrado para fiscales y funcionarios del Ministerio Público, sobre todo en materias de persecución penal y economía de la justicia. </a:t>
            </a:r>
            <a:r>
              <a:rPr lang="es-ES" sz="1600" dirty="0"/>
              <a:t>se observó </a:t>
            </a:r>
            <a:r>
              <a:rPr lang="es-ES" sz="1600"/>
              <a:t>un </a:t>
            </a:r>
            <a:r>
              <a:rPr lang="es-ES" sz="1600" smtClean="0"/>
              <a:t>19% </a:t>
            </a:r>
            <a:r>
              <a:rPr lang="es-ES" sz="1600" dirty="0"/>
              <a:t>de gasto.</a:t>
            </a:r>
          </a:p>
          <a:p>
            <a:pPr marL="342900" indent="-342900" algn="just">
              <a:buFont typeface="+mj-lt"/>
              <a:buAutoNum type="arabicPeriod"/>
            </a:pPr>
            <a:endParaRPr lang="es-ES" sz="1600" dirty="0"/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Respecto a la </a:t>
            </a:r>
            <a:r>
              <a:rPr lang="es-ES" sz="1600" b="1" dirty="0"/>
              <a:t>deuda flotante</a:t>
            </a:r>
            <a:r>
              <a:rPr lang="es-ES" sz="1600" dirty="0"/>
              <a:t>, se observa un incremento de $ 575 millones en el presupuesto Inicial,  para cancelar la ejecución acumulada a la fecha, que corresponden a recursos devengados y no cancelados en el período presupuestario 2018. 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BD8EED5D-5E25-4978-89EF-3A90FF9C12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944495"/>
            <a:ext cx="5688632" cy="3683994"/>
          </a:xfrm>
          <a:prstGeom prst="rect">
            <a:avLst/>
          </a:prstGeom>
        </p:spPr>
      </p:pic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03A42C1F-2AAC-4710-B286-A56AC81BC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6429" y="5728171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</p:spTree>
    <p:extLst>
      <p:ext uri="{BB962C8B-B14F-4D97-AF65-F5344CB8AC3E}">
        <p14:creationId xmlns:p14="http://schemas.microsoft.com/office/powerpoint/2010/main" val="3817898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429" y="5584155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292606"/>
            <a:ext cx="5760640" cy="3152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533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429" y="551214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276872"/>
            <a:ext cx="5760640" cy="3109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4891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5146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5589240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3990044"/>
              </p:ext>
            </p:extLst>
          </p:nvPr>
        </p:nvGraphicFramePr>
        <p:xfrm>
          <a:off x="467544" y="1700808"/>
          <a:ext cx="8280920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Hoja de cálculo" r:id="rId3" imgW="7515292" imgH="3771782" progId="Excel.Sheet.8">
                  <p:embed/>
                </p:oleObj>
              </mc:Choice>
              <mc:Fallback>
                <p:oleObj name="Hoja de cálculo" r:id="rId3" imgW="7515292" imgH="3771782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00808"/>
                        <a:ext cx="8280920" cy="377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2984</TotalTime>
  <Words>353</Words>
  <Application>Microsoft Office PowerPoint</Application>
  <PresentationFormat>Presentación en pantalla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1_Tema de Office</vt:lpstr>
      <vt:lpstr>Tema de Office</vt:lpstr>
      <vt:lpstr>Imagen de mapa de bits</vt:lpstr>
      <vt:lpstr>Hoja de cálculo</vt:lpstr>
      <vt:lpstr>EJECUCIÓN PRESUPUESTARIA DE GASTOS ACUMULADA AL MES DE JUNIO DE 2019 PARTIDA 23: MINISTERIO PÚBLICO</vt:lpstr>
      <vt:lpstr>EJECUCIÓN PRESUPUESTARIA DE GASTOS ACUMULADA AL MES DE JUNIO DE 2019  MINISTERIO PÚBLICO</vt:lpstr>
      <vt:lpstr>EJECUCIÓN PRESUPUESTARIA DE GASTOS ACUMULADA AL MES DE JUNIO DE 2019  MINISTERIO PÚBLICO</vt:lpstr>
      <vt:lpstr>Presentación de PowerPoint</vt:lpstr>
      <vt:lpstr>Presentación de PowerPoint</vt:lpstr>
      <vt:lpstr>EJECUCIÓN PRESUPUESTARIA DE GASTOS ACUMULADA AL MES DE JUNIO DE 2019  MINISTERIO PÚBLICO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 Santiago</cp:lastModifiedBy>
  <cp:revision>212</cp:revision>
  <cp:lastPrinted>2019-05-31T14:03:14Z</cp:lastPrinted>
  <dcterms:created xsi:type="dcterms:W3CDTF">2016-06-23T13:38:47Z</dcterms:created>
  <dcterms:modified xsi:type="dcterms:W3CDTF">2019-08-01T19:43:57Z</dcterms:modified>
</cp:coreProperties>
</file>