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5450F-4677-43BE-9C7E-B4400C2E49DE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EA340-DFCA-43BB-B9A6-C85ED8D89B4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5220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9385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1011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3334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7064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8935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84643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459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0913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34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0860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1423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1479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8295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1213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B0A40-DE7D-4E11-90D7-C0210F1DAF2D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8306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5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JUNIO </a:t>
            </a:r>
            <a:r>
              <a:rPr lang="es-CL" sz="2000" b="1" dirty="0">
                <a:latin typeface="+mn-lt"/>
              </a:rPr>
              <a:t>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DE LA PRESIDENCIA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55005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agosto 2019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61" name="Picture 19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548680"/>
            <a:ext cx="460320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8181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9611" y="5085184"/>
            <a:ext cx="7742591" cy="43713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764704"/>
            <a:ext cx="786024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05: CONSEJO DE AUDITORÍA INTERNA GENERAL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611" y="2060848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29" y="2588777"/>
            <a:ext cx="8953012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6994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9DC9401F-BD0A-4DBF-A2F1-270DF4FDF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 de esta Partida asciende a $13.412 millones y está compuesto por: </a:t>
            </a:r>
            <a:r>
              <a:rPr lang="es-CL" sz="1200" b="1" dirty="0" err="1">
                <a:solidFill>
                  <a:prstClr val="black"/>
                </a:solidFill>
              </a:rPr>
              <a:t>Prog</a:t>
            </a:r>
            <a:r>
              <a:rPr lang="es-CL" sz="1200" b="1" dirty="0">
                <a:solidFill>
                  <a:prstClr val="black"/>
                </a:solidFill>
              </a:rPr>
              <a:t>. 01 </a:t>
            </a:r>
            <a:r>
              <a:rPr lang="es-MX" sz="1200" b="1" dirty="0">
                <a:solidFill>
                  <a:prstClr val="black"/>
                </a:solidFill>
              </a:rPr>
              <a:t>Secretaría Gral. de la Presidencia </a:t>
            </a:r>
            <a:r>
              <a:rPr lang="es-MX" sz="1200" dirty="0">
                <a:solidFill>
                  <a:prstClr val="black"/>
                </a:solidFill>
              </a:rPr>
              <a:t>con 67% de los recursos, </a:t>
            </a:r>
            <a:r>
              <a:rPr lang="es-MX" sz="1200" b="1" dirty="0" err="1">
                <a:solidFill>
                  <a:prstClr val="black"/>
                </a:solidFill>
              </a:rPr>
              <a:t>Prog</a:t>
            </a:r>
            <a:r>
              <a:rPr lang="es-MX" sz="1200" b="1" dirty="0">
                <a:solidFill>
                  <a:prstClr val="black"/>
                </a:solidFill>
              </a:rPr>
              <a:t>. 04 Gobierno Digital </a:t>
            </a:r>
            <a:r>
              <a:rPr lang="es-MX" sz="1200" dirty="0">
                <a:solidFill>
                  <a:prstClr val="black"/>
                </a:solidFill>
              </a:rPr>
              <a:t>que concentra el 22,7% y </a:t>
            </a:r>
            <a:r>
              <a:rPr lang="es-MX" sz="1200" b="1" dirty="0" err="1">
                <a:solidFill>
                  <a:prstClr val="black"/>
                </a:solidFill>
              </a:rPr>
              <a:t>Prog</a:t>
            </a:r>
            <a:r>
              <a:rPr lang="es-MX" sz="1200" b="1" dirty="0">
                <a:solidFill>
                  <a:prstClr val="black"/>
                </a:solidFill>
              </a:rPr>
              <a:t>. 05 Consejo de Auditoría Interna </a:t>
            </a:r>
            <a:r>
              <a:rPr lang="es-MX" sz="1200" dirty="0">
                <a:solidFill>
                  <a:prstClr val="black"/>
                </a:solidFill>
              </a:rPr>
              <a:t>con un 10% del presupuesto.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Para 2019, el presupuesto  de esta Partida no presentó variación real respecto del año 2018 (Inicial + reajustes + leyes especiales + ajuste fiscal)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 se distribuye </a:t>
            </a:r>
            <a:r>
              <a:rPr lang="es-MX" sz="1200" dirty="0">
                <a:solidFill>
                  <a:prstClr val="black"/>
                </a:solidFill>
              </a:rPr>
              <a:t>por Subtítulos de gasto en: Personal un 76%, en Bienes y Servicios de Consumo 17%, un 5% para Transferencias Corrientes y un 2% en Adquisición de Activos No Financieros.</a:t>
            </a:r>
            <a:endParaRPr lang="es-CL" sz="1200" dirty="0">
              <a:solidFill>
                <a:prstClr val="black"/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985BDD69-CFCD-4AD8-8AC8-777786FF0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C23BC3B4-D605-44B1-A8BB-F6F5BFC88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D7D01E51-07C5-4E20-8645-7667C58C6B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99" y="3645024"/>
            <a:ext cx="4111622" cy="2895851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E9893827-D43D-4BA7-AE6A-7B00964E9D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6232" y="3645024"/>
            <a:ext cx="4130568" cy="2895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732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55059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9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7504" y="5661248"/>
            <a:ext cx="8622159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628800"/>
            <a:ext cx="5871989" cy="3604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475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50440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="" xmlns:a16="http://schemas.microsoft.com/office/drawing/2014/main" id="{5F96A09F-2EEE-441F-8CD0-C4AB24F31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71600" y="6012921"/>
            <a:ext cx="753518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684671"/>
            <a:ext cx="6567686" cy="3963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6929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D3AF743D-F4BF-4B55-A8E3-6225A4962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338" y="1469760"/>
            <a:ext cx="8229600" cy="4808783"/>
          </a:xfrm>
        </p:spPr>
        <p:txBody>
          <a:bodyPr/>
          <a:lstStyle/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Principales Hallazgos</a:t>
            </a: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actividades) M$.</a:t>
            </a: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endParaRPr lang="es-CL" sz="12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endParaRPr lang="es-CL" sz="12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endParaRPr lang="es-CL" sz="12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es-CL" sz="12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es-CL" sz="12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1200" dirty="0">
                <a:solidFill>
                  <a:prstClr val="black"/>
                </a:solidFill>
              </a:rPr>
              <a:t>OTROS: Corresponde al Servicio de la Deuda</a:t>
            </a:r>
          </a:p>
          <a:p>
            <a:pPr marL="0" lv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es-CL" sz="1200" dirty="0">
              <a:solidFill>
                <a:prstClr val="black"/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265765F0-38B6-4906-BEE9-AD7239080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225F353D-1F5D-457B-82D8-384FCFA29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3" y="2690813"/>
            <a:ext cx="8067675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9919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0010" y="836712"/>
            <a:ext cx="77643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0010" y="5419434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2130246"/>
            <a:ext cx="7848872" cy="3186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603" y="2852936"/>
            <a:ext cx="8839200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831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864" y="908720"/>
            <a:ext cx="75608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22,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50800" y="5157192"/>
            <a:ext cx="705678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37815" y="1878568"/>
            <a:ext cx="7488833" cy="33341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85225"/>
            <a:ext cx="8928992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1561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4024" y="5733256"/>
            <a:ext cx="783367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06382" y="764704"/>
            <a:ext cx="794283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01: SECRETARÍA GENERAL DE LA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89611" y="1916832"/>
            <a:ext cx="78602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492896"/>
            <a:ext cx="9036496" cy="343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6686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4615" y="5406525"/>
            <a:ext cx="796477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32272" y="836712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04: GOBIERNO DIGITAL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3528" y="2132856"/>
            <a:ext cx="780695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2708920"/>
            <a:ext cx="8928992" cy="250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06123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368</Words>
  <Application>Microsoft Office PowerPoint</Application>
  <PresentationFormat>Presentación en pantalla (4:3)</PresentationFormat>
  <Paragraphs>47</Paragraphs>
  <Slides>10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EJECUCIÓN ACUMULADA DE GASTOS PRESUPUESTARIOS AL MES DE JUNIO 2019 PARTIDA 22: MINISTERIO SECRETARÍA DE LA PRESIDENCIA</vt:lpstr>
      <vt:lpstr>EJECUCIÓN ACUMULADA DE GASTOS A JUNIO 2019  PARTIDA 22 MINISTERIO SECRETARÍA GENERAL DE LA PRESIDENCIA</vt:lpstr>
      <vt:lpstr>EJECUCIÓN ACUMULADA DE GASTOS A JUNIO 2019  PARTIDA 22 MINISTERIO SECRETARÍA GENERAL DE LA PRESIDENCIA</vt:lpstr>
      <vt:lpstr>COMPORTAMIENTO DE LA EJECUCIÓN ACUMULADA DE GASTOS A JUNIO 2019  PARTIDA 22 MINISTERIO SECRETARÍA GENERAL DE LA PRESIDENCIA</vt:lpstr>
      <vt:lpstr>EJECUCIÓN ACUMULADA DE GASTOS A JUNIO 2019  PARTIDA 22 MINISTERIO SECRETARÍA GENERAL DE LA PRESIDENCIA</vt:lpstr>
      <vt:lpstr>EJECUCIÓN ACUMULADA DE GASTOS A JUNIO 2019  PARTIDA 22 MINISTERIO SECRETARÍA GENERAL DE LA PRESIDENCIA</vt:lpstr>
      <vt:lpstr>EJECUCIÓN ACUMULADA DE GASTOS A JUNIO 2019  PARTIDA 22, RESUMEN POR CAPÍTULOS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JULIO 2019 PARTIDA 22: MINISTERIO SECRETARÍA DE LA PRESIDENCIA</dc:title>
  <dc:creator>Claudia Soto</dc:creator>
  <cp:lastModifiedBy>Claudia Soto</cp:lastModifiedBy>
  <cp:revision>2</cp:revision>
  <dcterms:created xsi:type="dcterms:W3CDTF">2019-11-13T19:07:15Z</dcterms:created>
  <dcterms:modified xsi:type="dcterms:W3CDTF">2019-11-13T19:14:14Z</dcterms:modified>
</cp:coreProperties>
</file>