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56" r:id="rId3"/>
    <p:sldId id="306" r:id="rId4"/>
    <p:sldId id="307" r:id="rId5"/>
    <p:sldId id="308" r:id="rId6"/>
    <p:sldId id="304" r:id="rId7"/>
    <p:sldId id="305" r:id="rId8"/>
    <p:sldId id="303" r:id="rId9"/>
    <p:sldId id="301" r:id="rId10"/>
    <p:sldId id="264" r:id="rId11"/>
    <p:sldId id="263" r:id="rId12"/>
    <p:sldId id="265" r:id="rId13"/>
    <p:sldId id="269" r:id="rId14"/>
    <p:sldId id="271" r:id="rId15"/>
    <p:sldId id="273" r:id="rId16"/>
    <p:sldId id="274" r:id="rId17"/>
    <p:sldId id="275" r:id="rId18"/>
    <p:sldId id="287" r:id="rId19"/>
    <p:sldId id="288" r:id="rId20"/>
    <p:sldId id="289" r:id="rId21"/>
    <p:sldId id="290" r:id="rId22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9712" autoAdjust="0"/>
  </p:normalViewPr>
  <p:slideViewPr>
    <p:cSldViewPr>
      <p:cViewPr varScale="1">
        <p:scale>
          <a:sx n="87" d="100"/>
          <a:sy n="87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 err="1">
                <a:effectLst/>
              </a:rPr>
              <a:t>Distribución</a:t>
            </a:r>
            <a:r>
              <a:rPr lang="en-US" sz="1400" b="1" i="0" baseline="0">
                <a:effectLst/>
              </a:rPr>
              <a:t> Presupuesto Inicial por Subtítulos de Gasto</a:t>
            </a:r>
            <a:endParaRPr lang="es-CL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748662227107957E-2"/>
          <c:y val="0.19712635175731538"/>
          <c:w val="0.97659779988316509"/>
          <c:h val="0.46417944327045185"/>
        </c:manualLayout>
      </c:layout>
      <c:pie3DChart>
        <c:varyColors val="1"/>
        <c:ser>
          <c:idx val="0"/>
          <c:order val="0"/>
          <c:tx>
            <c:strRef>
              <c:f>'Partida 19'!$D$60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BD-42A7-B410-D9959DBE3E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BD-42A7-B410-D9959DBE3E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BD-42A7-B410-D9959DBE3E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7BD-42A7-B410-D9959DBE3E7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7BD-42A7-B410-D9959DBE3E7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7BD-42A7-B410-D9959DBE3E7A}"/>
              </c:ext>
            </c:extLst>
          </c:dPt>
          <c:dLbls>
            <c:dLbl>
              <c:idx val="0"/>
              <c:layout>
                <c:manualLayout>
                  <c:x val="9.2463901372699761E-4"/>
                  <c:y val="-3.761960611125094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BD-42A7-B410-D9959DBE3E7A}"/>
                </c:ext>
              </c:extLst>
            </c:dLbl>
            <c:dLbl>
              <c:idx val="4"/>
              <c:layout>
                <c:manualLayout>
                  <c:x val="7.8864829396325456E-3"/>
                  <c:y val="5.496135899679207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7BD-42A7-B410-D9959DBE3E7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'Partida 19'!$C$61:$C$66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INICIATIVAS DE INVERSIÓN                                                        </c:v>
                </c:pt>
                <c:pt idx="3">
                  <c:v>TRANSFERENCIAS DE CAPITAL                                                       </c:v>
                </c:pt>
                <c:pt idx="4">
                  <c:v>SERVICIO DE LA DEUDA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19'!$D$61:$D$66</c:f>
              <c:numCache>
                <c:formatCode>#,##0</c:formatCode>
                <c:ptCount val="6"/>
                <c:pt idx="0">
                  <c:v>42384681</c:v>
                </c:pt>
                <c:pt idx="1">
                  <c:v>757776116</c:v>
                </c:pt>
                <c:pt idx="2">
                  <c:v>62443173</c:v>
                </c:pt>
                <c:pt idx="3">
                  <c:v>177664068</c:v>
                </c:pt>
                <c:pt idx="4">
                  <c:v>57537318</c:v>
                </c:pt>
                <c:pt idx="5">
                  <c:v>15186941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BD-42A7-B410-D9959DBE3E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9581474684521808"/>
          <c:y val="0.72728173505817373"/>
          <c:w val="0.38497878390201218"/>
          <c:h val="0.2210272496425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400" b="1" i="0" baseline="0" dirty="0" err="1">
                <a:effectLst/>
              </a:rPr>
              <a:t>Distribución</a:t>
            </a:r>
            <a:r>
              <a:rPr lang="en-US" sz="1400" b="1" i="0" baseline="0" dirty="0">
                <a:effectLst/>
              </a:rPr>
              <a:t> Presupuesto </a:t>
            </a:r>
            <a:r>
              <a:rPr lang="en-US" sz="1400" b="1" i="0" baseline="0" dirty="0" err="1">
                <a:effectLst/>
              </a:rPr>
              <a:t>Inicial</a:t>
            </a:r>
            <a:r>
              <a:rPr lang="en-US" sz="1400" b="1" i="0" baseline="0" dirty="0">
                <a:effectLst/>
              </a:rPr>
              <a:t> por </a:t>
            </a:r>
            <a:r>
              <a:rPr lang="en-US" sz="1400" b="1" i="0" baseline="0" dirty="0" err="1">
                <a:effectLst/>
              </a:rPr>
              <a:t>Capítulo</a:t>
            </a:r>
            <a:r>
              <a:rPr lang="en-US" sz="1400" b="1" i="0" baseline="0" dirty="0">
                <a:effectLst/>
              </a:rPr>
              <a:t> (M$)</a:t>
            </a:r>
            <a:endParaRPr lang="es-CL" sz="1400" dirty="0">
              <a:effectLst/>
            </a:endParaRPr>
          </a:p>
        </c:rich>
      </c:tx>
      <c:layout>
        <c:manualLayout>
          <c:xMode val="edge"/>
          <c:yMode val="edge"/>
          <c:x val="0.24426727223360403"/>
          <c:y val="9.81686020568117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085419775273633"/>
          <c:y val="0.18573430353726109"/>
          <c:w val="0.65407960517206598"/>
          <c:h val="0.510817489277255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'Partida 19'!$L$60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19'!$K$61:$K$63</c:f>
              <c:strCache>
                <c:ptCount val="3"/>
                <c:pt idx="0">
                  <c:v>SEC. Y ADM. GRAL. DE TRAN</c:v>
                </c:pt>
                <c:pt idx="1">
                  <c:v>SUB. DE TELEC</c:v>
                </c:pt>
                <c:pt idx="2">
                  <c:v>JUNTA DE AERONÁUTICA CIVIL</c:v>
                </c:pt>
              </c:strCache>
            </c:strRef>
          </c:cat>
          <c:val>
            <c:numRef>
              <c:f>'Partida 19'!$L$61:$L$63</c:f>
              <c:numCache>
                <c:formatCode>#,##0</c:formatCode>
                <c:ptCount val="3"/>
                <c:pt idx="0">
                  <c:v>1061303264</c:v>
                </c:pt>
                <c:pt idx="1">
                  <c:v>50573411</c:v>
                </c:pt>
                <c:pt idx="2">
                  <c:v>1115622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C-49D1-965C-8762F799703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449651776"/>
        <c:axId val="446363664"/>
      </c:barChart>
      <c:catAx>
        <c:axId val="44965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446363664"/>
        <c:crosses val="autoZero"/>
        <c:auto val="1"/>
        <c:lblAlgn val="ctr"/>
        <c:lblOffset val="100"/>
        <c:noMultiLvlLbl val="0"/>
      </c:catAx>
      <c:valAx>
        <c:axId val="4463636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44965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ysClr val="window" lastClr="FFFFFF"/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13-08-2019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13-08-2019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pic>
        <p:nvPicPr>
          <p:cNvPr id="6288" name="Picture 14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409" y="75067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13-08-2019</a:t>
            </a:fld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pic>
        <p:nvPicPr>
          <p:cNvPr id="2221" name="Picture 17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567" y="36513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Excel_Worksheet3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JUNIO 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19:</a:t>
            </a:r>
            <a:br>
              <a:rPr lang="es-CL" sz="2400" b="1" cap="all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agosto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310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78" y="548680"/>
            <a:ext cx="515670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509104" y="4465515"/>
            <a:ext cx="8134827" cy="187621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RESUMEN POR CAPÍTULOS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145D9C5-1FEC-4E5C-B242-C77AFC478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508537"/>
              </p:ext>
            </p:extLst>
          </p:nvPr>
        </p:nvGraphicFramePr>
        <p:xfrm>
          <a:off x="414338" y="1628800"/>
          <a:ext cx="8201486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Worksheet" r:id="rId4" imgW="8410643" imgH="2648040" progId="Excel.Sheet.12">
                  <p:embed/>
                </p:oleObj>
              </mc:Choice>
              <mc:Fallback>
                <p:oleObj name="Worksheet" r:id="rId4" imgW="8410643" imgH="2648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8" y="1628800"/>
                        <a:ext cx="8201486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65" y="5468275"/>
            <a:ext cx="8004263" cy="26498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01: SECRETARÍA Y ADMINISTRACIÓN GENERAL DE TRANSPORTE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DA5D013-3845-481D-92CC-66AC58B31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082093"/>
              </p:ext>
            </p:extLst>
          </p:nvPr>
        </p:nvGraphicFramePr>
        <p:xfrm>
          <a:off x="386224" y="1711424"/>
          <a:ext cx="82389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8724900" imgH="3733890" progId="Excel.Sheet.12">
                  <p:embed/>
                </p:oleObj>
              </mc:Choice>
              <mc:Fallback>
                <p:oleObj name="Worksheet" r:id="rId3" imgW="8724900" imgH="37338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11424"/>
                        <a:ext cx="8238912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6177" y="4437112"/>
            <a:ext cx="8240279" cy="277793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02: EMPRESA DE LOS FERROCARRILES DEL ESTADO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E751156-BCD4-471A-BDE4-37E5C403F4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622577"/>
              </p:ext>
            </p:extLst>
          </p:nvPr>
        </p:nvGraphicFramePr>
        <p:xfrm>
          <a:off x="386224" y="1556792"/>
          <a:ext cx="823891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Worksheet" r:id="rId3" imgW="8724900" imgH="2809785" progId="Excel.Sheet.12">
                  <p:embed/>
                </p:oleObj>
              </mc:Choice>
              <mc:Fallback>
                <p:oleObj name="Worksheet" r:id="rId3" imgW="8724900" imgH="28097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556792"/>
                        <a:ext cx="8238912" cy="280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5713" y="5373216"/>
            <a:ext cx="8406135" cy="18256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03: TRANSANTIAGO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388536-4609-416D-816D-DECB815CAF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198931"/>
              </p:ext>
            </p:extLst>
          </p:nvPr>
        </p:nvGraphicFramePr>
        <p:xfrm>
          <a:off x="414338" y="1700808"/>
          <a:ext cx="8201486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Worksheet" r:id="rId3" imgW="8724900" imgH="3571875" progId="Excel.Sheet.12">
                  <p:embed/>
                </p:oleObj>
              </mc:Choice>
              <mc:Fallback>
                <p:oleObj name="Worksheet" r:id="rId3" imgW="8724900" imgH="35718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357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3470" y="4711653"/>
            <a:ext cx="8171666" cy="30152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04: UNIDAD OPERATIVA DE CONTROL DE TRÁNSITO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EA299AB-E0B3-4DE9-8F70-595B665873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264868"/>
              </p:ext>
            </p:extLst>
          </p:nvPr>
        </p:nvGraphicFramePr>
        <p:xfrm>
          <a:off x="414338" y="1690861"/>
          <a:ext cx="8210798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Worksheet" r:id="rId3" imgW="8724900" imgH="2962365" progId="Excel.Sheet.12">
                  <p:embed/>
                </p:oleObj>
              </mc:Choice>
              <mc:Fallback>
                <p:oleObj name="Worksheet" r:id="rId3" imgW="8724900" imgH="29623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690861"/>
                        <a:ext cx="8210798" cy="296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8" y="4277410"/>
            <a:ext cx="8229600" cy="231710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05: FISCALIZACIÓN Y CONTROL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E6D9A00-0BDD-4B3D-BDA8-36FA399EE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660330"/>
              </p:ext>
            </p:extLst>
          </p:nvPr>
        </p:nvGraphicFramePr>
        <p:xfrm>
          <a:off x="414338" y="1563613"/>
          <a:ext cx="8201486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Worksheet" r:id="rId3" imgW="8724900" imgH="2657475" progId="Excel.Sheet.12">
                  <p:embed/>
                </p:oleObj>
              </mc:Choice>
              <mc:Fallback>
                <p:oleObj name="Worksheet" r:id="rId3" imgW="8724900" imgH="2657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63613"/>
                        <a:ext cx="8201486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0796" y="6258518"/>
            <a:ext cx="8242408" cy="194818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5234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06: SUBSIDIO NACIONAL AL TRANSPORTE PÚBLICO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59E88298-5B5D-493D-99AA-55C8A51DB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32870"/>
              </p:ext>
            </p:extLst>
          </p:nvPr>
        </p:nvGraphicFramePr>
        <p:xfrm>
          <a:off x="450796" y="1589112"/>
          <a:ext cx="8174338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Worksheet" r:id="rId3" imgW="8724900" imgH="4648290" progId="Excel.Sheet.12">
                  <p:embed/>
                </p:oleObj>
              </mc:Choice>
              <mc:Fallback>
                <p:oleObj name="Worksheet" r:id="rId3" imgW="8724900" imgH="46482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796" y="1589112"/>
                        <a:ext cx="8174338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12466" y="4293096"/>
            <a:ext cx="8119070" cy="30886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07: PROGRAMA DESARROLLO LOGÍSTICO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2BEFD261-EF28-4199-8090-F70F416BED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488712"/>
              </p:ext>
            </p:extLst>
          </p:nvPr>
        </p:nvGraphicFramePr>
        <p:xfrm>
          <a:off x="414338" y="1700808"/>
          <a:ext cx="8201486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Worksheet" r:id="rId3" imgW="8724900" imgH="2505165" progId="Excel.Sheet.12">
                  <p:embed/>
                </p:oleObj>
              </mc:Choice>
              <mc:Fallback>
                <p:oleObj name="Worksheet" r:id="rId3" imgW="8724900" imgH="250516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5144"/>
            <a:ext cx="8406135" cy="213752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456347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01. PROGRAMA 08: PROGRAMA DE VIALIDAD Y TRANSPORTE URBANO: SECTRA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8E93956-9C9B-46F6-8969-86E97B7D12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984512"/>
              </p:ext>
            </p:extLst>
          </p:nvPr>
        </p:nvGraphicFramePr>
        <p:xfrm>
          <a:off x="386224" y="1700808"/>
          <a:ext cx="8229600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Worksheet" r:id="rId3" imgW="8791643" imgH="3009810" progId="Excel.Sheet.12">
                  <p:embed/>
                </p:oleObj>
              </mc:Choice>
              <mc:Fallback>
                <p:oleObj name="Worksheet" r:id="rId3" imgW="8791643" imgH="3009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0808"/>
                        <a:ext cx="8229600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741655"/>
            <a:ext cx="8163508" cy="279633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02. PROGRAMA 01: SUBSECRETARÍA DE TELECOMUNICACIONES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DF6B2122-E42D-4A39-942A-E0C263376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761793"/>
              </p:ext>
            </p:extLst>
          </p:nvPr>
        </p:nvGraphicFramePr>
        <p:xfrm>
          <a:off x="414338" y="1556792"/>
          <a:ext cx="8201486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Worksheet" r:id="rId3" imgW="8724900" imgH="4038510" progId="Excel.Sheet.12">
                  <p:embed/>
                </p:oleObj>
              </mc:Choice>
              <mc:Fallback>
                <p:oleObj name="Worksheet" r:id="rId3" imgW="8724900" imgH="40385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556792"/>
                        <a:ext cx="8201486" cy="403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El presupuesto vigente del Ministerio del Ministerio de Transportes y Telecomunicaciones alcanza a $1.162.706 millones.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acumulada al mes de junio ascendió a </a:t>
            </a:r>
            <a:r>
              <a:rPr lang="es-CL" sz="1600" b="1" dirty="0">
                <a:latin typeface="+mn-lt"/>
              </a:rPr>
              <a:t>$458.703 millones</a:t>
            </a:r>
            <a:r>
              <a:rPr lang="es-CL" sz="1600" dirty="0">
                <a:latin typeface="+mn-lt"/>
              </a:rPr>
              <a:t>, que equivale a un </a:t>
            </a:r>
            <a:r>
              <a:rPr lang="es-CL" sz="1600" b="1" dirty="0">
                <a:latin typeface="+mn-lt"/>
              </a:rPr>
              <a:t>40%</a:t>
            </a:r>
            <a:r>
              <a:rPr lang="es-CL" sz="1600" dirty="0">
                <a:latin typeface="+mn-lt"/>
              </a:rPr>
              <a:t> respecto de la ley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3"/>
            </a:pPr>
            <a:r>
              <a:rPr lang="es-CL" sz="1600" dirty="0"/>
              <a:t>Respecto al Programa Subsidio Nacional al Transporte Público, el Subsidio al Transantiago da cuenta lo que sigue: 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Permanente</a:t>
            </a:r>
            <a:r>
              <a:rPr lang="es-CL" sz="1600" dirty="0"/>
              <a:t>, con un presupuesto de $227.744 millones, informa un gasto de $227.744 millones, que equivale al 100% de ejecución presupuestaria.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Transitorio</a:t>
            </a:r>
            <a:r>
              <a:rPr lang="es-CL" sz="1600" dirty="0"/>
              <a:t>, con un presupuesto de $215.757 millones, informa gastos por $17.019 millones, que equivale a un 8%.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CL" sz="1600" b="1" dirty="0"/>
              <a:t>Subsidio Adicional</a:t>
            </a:r>
            <a:r>
              <a:rPr lang="es-CL" sz="1600" dirty="0"/>
              <a:t>, con un presupuesto de $131.040 millones, no informa gasto.</a:t>
            </a:r>
          </a:p>
          <a:p>
            <a:pPr marL="719138" indent="-360363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CL" sz="1600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s-CL" sz="1600" dirty="0"/>
          </a:p>
          <a:p>
            <a:pPr marL="349250" algn="just">
              <a:spcBef>
                <a:spcPts val="600"/>
              </a:spcBef>
              <a:spcAft>
                <a:spcPts val="600"/>
              </a:spcAft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183031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474273"/>
            <a:ext cx="8308071" cy="25087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19. CAPÍTULO 03. PROGRAMA 01: JUNTA DE AERONÁUTICA CIVIL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EC87707-3272-4EB4-B379-383152672C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90400"/>
              </p:ext>
            </p:extLst>
          </p:nvPr>
        </p:nvGraphicFramePr>
        <p:xfrm>
          <a:off x="414338" y="1779637"/>
          <a:ext cx="8201486" cy="265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Worksheet" r:id="rId3" imgW="8648700" imgH="2657475" progId="Excel.Sheet.12">
                  <p:embed/>
                </p:oleObj>
              </mc:Choice>
              <mc:Fallback>
                <p:oleObj name="Worksheet" r:id="rId3" imgW="8648700" imgH="26574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79637"/>
                        <a:ext cx="8201486" cy="2657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Respecto al Programa Subsidio Nacional al Transporte Público, el subsidio permanente a regiones, da cuenta lo que sigue: </a:t>
            </a: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es-CL" sz="1600" b="1" dirty="0"/>
              <a:t>La asignación 24.01.512 Subsidio Nacional al Transporte Público</a:t>
            </a:r>
            <a:r>
              <a:rPr lang="es-CL" sz="1600" dirty="0"/>
              <a:t> (Tarifas a Regiones) presenta un presupuesto de $166.711 millones y un gasto de $72.345 millones, que equivalen a un 43%.</a:t>
            </a: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Metro Regional de Valparaíso S.A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$1.980 millones, no informa gasto.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Trenes Metropolitanos S.A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$1.063 millones, no informa gasto.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FESUB Concepción S.A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 </a:t>
            </a:r>
            <a:r>
              <a:rPr lang="es-CL" sz="1600" dirty="0"/>
              <a:t>con un presupuesto de $3.777 millones, no informa gasto.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es-CL" sz="1600" b="1" dirty="0">
                <a:ea typeface="Verdana" pitchFamily="34" charset="0"/>
                <a:cs typeface="Verdana" pitchFamily="34" charset="0"/>
              </a:rPr>
              <a:t>Transferencia al Fondo de Apoyo Regional</a:t>
            </a:r>
            <a:r>
              <a:rPr lang="es-CL" sz="1600" dirty="0">
                <a:ea typeface="Verdana" pitchFamily="34" charset="0"/>
                <a:cs typeface="Verdana" pitchFamily="34" charset="0"/>
              </a:rPr>
              <a:t>,</a:t>
            </a:r>
            <a:r>
              <a:rPr lang="es-CL" sz="1600" b="1" dirty="0">
                <a:ea typeface="Verdana" pitchFamily="34" charset="0"/>
                <a:cs typeface="Verdana" pitchFamily="34" charset="0"/>
              </a:rPr>
              <a:t> </a:t>
            </a:r>
            <a:r>
              <a:rPr lang="es-CL" sz="1600" dirty="0"/>
              <a:t>con un presupuesto de $48.951 millones, no informa gasto.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tabLst>
                <a:tab pos="363538" algn="l"/>
              </a:tabLst>
            </a:pPr>
            <a:r>
              <a:rPr lang="pt-BR" sz="1600" b="1" dirty="0">
                <a:ea typeface="Verdana" pitchFamily="34" charset="0"/>
                <a:cs typeface="Verdana" pitchFamily="34" charset="0"/>
              </a:rPr>
              <a:t>Iniciativas de Inversión</a:t>
            </a:r>
            <a:r>
              <a:rPr lang="pt-BR" sz="1600" dirty="0">
                <a:ea typeface="Verdana" pitchFamily="34" charset="0"/>
                <a:cs typeface="Verdana" pitchFamily="34" charset="0"/>
              </a:rPr>
              <a:t>, con recursos autorizados por $5.259 millones, </a:t>
            </a:r>
            <a:r>
              <a:rPr lang="es-CL" sz="1600" dirty="0"/>
              <a:t>informa un gasto de $1.396 millones, que equivalen a un 27%.</a:t>
            </a:r>
            <a:endParaRPr lang="pt-BR" sz="1600" dirty="0">
              <a:ea typeface="Verdana" pitchFamily="34" charset="0"/>
              <a:cs typeface="Verdana" pitchFamily="34" charset="0"/>
            </a:endParaRPr>
          </a:p>
          <a:p>
            <a:pPr marL="358775" algn="just">
              <a:spcBef>
                <a:spcPts val="1200"/>
              </a:spcBef>
              <a:spcAft>
                <a:spcPts val="1200"/>
              </a:spcAft>
            </a:pP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2824157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Respecto Subsidios al Transporte Regional (Asignación 24.01.511) con recursos autorizados por $16.055 millones, presenta desembolsos por $4.970 millones (31% de ejecución presupuestaria).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b="1" dirty="0"/>
              <a:t>Iniciativas de Inversión del Ministerio</a:t>
            </a:r>
            <a:r>
              <a:rPr lang="es-CL" sz="1600" dirty="0"/>
              <a:t>: de los recursos aprobados por el Congreso Nacional ($62.443 millones), se han descontado $24.173 millones (radicados en el Programa 19.01.04 Transantiago), lo que hace un presupuesto vigente de $38269 millones. El porcentaje de ejecución presupuestaria alcanza un 28% respecto a los recursos vigentes a junio.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/>
          </a:p>
          <a:p>
            <a:pPr marL="358775" algn="just">
              <a:spcBef>
                <a:spcPts val="1200"/>
              </a:spcBef>
              <a:spcAft>
                <a:spcPts val="1200"/>
              </a:spcAft>
            </a:pPr>
            <a:endParaRPr lang="pt-BR" sz="1600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ENERO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</p:spTree>
    <p:extLst>
      <p:ext uri="{BB962C8B-B14F-4D97-AF65-F5344CB8AC3E}">
        <p14:creationId xmlns:p14="http://schemas.microsoft.com/office/powerpoint/2010/main" val="80526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755576" y="5605544"/>
            <a:ext cx="7869559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2DDFA81-9B94-4E5F-989A-1115AA4239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5055"/>
              </p:ext>
            </p:extLst>
          </p:nvPr>
        </p:nvGraphicFramePr>
        <p:xfrm>
          <a:off x="1187624" y="1808194"/>
          <a:ext cx="6192687" cy="364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582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87624" y="5375076"/>
            <a:ext cx="7560840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BBF472B-4940-431F-99AC-6B3AC5D55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746025"/>
              </p:ext>
            </p:extLst>
          </p:nvPr>
        </p:nvGraphicFramePr>
        <p:xfrm>
          <a:off x="2195736" y="1916832"/>
          <a:ext cx="4896544" cy="319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25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71516" y="5797842"/>
            <a:ext cx="8210800" cy="295454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C0C521-BCBB-45B1-AD6B-82C24F5D5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603089"/>
            <a:ext cx="6840760" cy="404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35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99592" y="5728171"/>
            <a:ext cx="8136904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F4A11D-DF5C-4861-81B4-1B06D8363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09185"/>
            <a:ext cx="6696744" cy="397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1260" y="4099571"/>
            <a:ext cx="8210799" cy="26553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JUNIO 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 MINISTERIO DE TRANSPORTES Y TELECOMUNICACIONES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BC236A3-F374-4EA9-852E-99FDC926D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417140"/>
              </p:ext>
            </p:extLst>
          </p:nvPr>
        </p:nvGraphicFramePr>
        <p:xfrm>
          <a:off x="414338" y="1700808"/>
          <a:ext cx="8201486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7524885" imgH="2314575" progId="Excel.Sheet.12">
                  <p:embed/>
                </p:oleObj>
              </mc:Choice>
              <mc:Fallback>
                <p:oleObj name="Worksheet" r:id="rId3" imgW="7524885" imgH="2314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8" y="1700808"/>
                        <a:ext cx="8201486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880</Words>
  <Application>Microsoft Office PowerPoint</Application>
  <PresentationFormat>Presentación en pantalla (4:3)</PresentationFormat>
  <Paragraphs>90</Paragraphs>
  <Slides>20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Wingdings</vt:lpstr>
      <vt:lpstr>1_Tema de Office</vt:lpstr>
      <vt:lpstr>Tema de Office</vt:lpstr>
      <vt:lpstr>Worksheet</vt:lpstr>
      <vt:lpstr>EJECUCIÓN ACUMULADA DE GASTOS PRESUPUESTARIOS AL MES DE JUNIO DE 2019 PARTIDA 19: MINISTERIO DE TRANSPORTES Y TELECOMUNICACIONES</vt:lpstr>
      <vt:lpstr>EJECUCIÓN ACUMULADA DE GASTOS A ENERO DE 2019  PARTIDA 19 MINISTERIO DE TRANSPORTES Y TELECOMUNICACIONES</vt:lpstr>
      <vt:lpstr>EJECUCIÓN ACUMULADA DE GASTOS A ENERO DE 2019  PARTIDA 19 MINISTERIO DE TRANSPORTES Y TELECOMUNICACIONES</vt:lpstr>
      <vt:lpstr>EJECUCIÓN ACUMULADA DE GASTOS A ENERO DE 2019  PARTIDA 19 MINISTERIO DE TRANSPORTES Y TELECOMUNICACIONES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JUNIO DE 2019  PARTIDA 19 MINISTERIO DE TRANSPORTES Y TELECOMUNICACIONES</vt:lpstr>
      <vt:lpstr>EJECUCIÓN ACUMULADA DE GASTOS A JUNIO DE 2019  PARTIDA 19 RESUMEN POR CAPÍTULOS</vt:lpstr>
      <vt:lpstr>EJECUCIÓN ACUMULADA DE GASTOS A JUNIO DE 2019  PARTIDA 19. CAPÍTULO 01. PROGRAMA 01: SECRETARÍA Y ADMINISTRACIÓN GENERAL DE TRANSPORTE</vt:lpstr>
      <vt:lpstr>EJECUCIÓN ACUMULADA DE GASTOS A JUNIO DE 2019  PARTIDA 19. CAPÍTULO 01. PROGRAMA 02: EMPRESA DE LOS FERROCARRILES DEL ESTADO</vt:lpstr>
      <vt:lpstr>EJECUCIÓN ACUMULADA DE GASTOS A JUNIO DE 2019  PARTIDA 19. CAPÍTULO 01. PROGRAMA 03: TRANSANTIAGO</vt:lpstr>
      <vt:lpstr>EJECUCIÓN ACUMULADA DE GASTOS A JUNIO DE 2019  PARTIDA 19. CAPÍTULO 01. PROGRAMA 04: UNIDAD OPERATIVA DE CONTROL DE TRÁNSITO</vt:lpstr>
      <vt:lpstr>EJECUCIÓN ACUMULADA DE GASTOS A JUNIO DE 2019  PARTIDA 19. CAPÍTULO 01. PROGRAMA 05: FISCALIZACIÓN Y CONTROL</vt:lpstr>
      <vt:lpstr>EJECUCIÓN ACUMULADA DE GASTOS A JUNIO DE 2019  PARTIDA 19. CAPÍTULO 01. PROGRAMA 06: SUBSIDIO NACIONAL AL TRANSPORTE PÚBLICO</vt:lpstr>
      <vt:lpstr>EJECUCIÓN ACUMULADA DE GASTOS A JUNIO DE 2019  PARTIDA 19. CAPÍTULO 01. PROGRAMA 07: PROGRAMA DESARROLLO LOGÍSTICO</vt:lpstr>
      <vt:lpstr>EJECUCIÓN ACUMULADA DE GASTOS A JUNIO DE 2019  PARTIDA 19. CAPÍTULO 01. PROGRAMA 08: PROGRAMA DE VIALIDAD Y TRANSPORTE URBANO: SECTRA</vt:lpstr>
      <vt:lpstr>EJECUCIÓN ACUMULADA DE GASTOS A JUNIO DE 2019  PARTIDA 19. CAPÍTULO 02. PROGRAMA 01: SUBSECRETARÍA DE TELECOMUNICACIONES</vt:lpstr>
      <vt:lpstr>EJECUCIÓN ACUMULADA DE GASTOS A JUNIO DE 2019  PARTIDA 19. CAPÍTULO 03. PROGRAMA 01: JUNTA DE AERONÁUTICA CIVIL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EDIAZ</cp:lastModifiedBy>
  <cp:revision>240</cp:revision>
  <cp:lastPrinted>2019-08-13T19:16:41Z</cp:lastPrinted>
  <dcterms:created xsi:type="dcterms:W3CDTF">2016-06-23T13:38:47Z</dcterms:created>
  <dcterms:modified xsi:type="dcterms:W3CDTF">2019-08-13T19:31:59Z</dcterms:modified>
</cp:coreProperties>
</file>