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sldIdLst>
    <p:sldId id="257" r:id="rId8"/>
    <p:sldId id="258" r:id="rId9"/>
    <p:sldId id="272" r:id="rId10"/>
    <p:sldId id="273" r:id="rId11"/>
    <p:sldId id="274" r:id="rId12"/>
    <p:sldId id="270" r:id="rId13"/>
    <p:sldId id="271" r:id="rId14"/>
    <p:sldId id="269" r:id="rId15"/>
    <p:sldId id="259" r:id="rId16"/>
    <p:sldId id="26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697438190232299E-2"/>
          <c:y val="0.23099509002499116"/>
          <c:w val="0.98523081053671302"/>
          <c:h val="0.45858204875195469"/>
        </c:manualLayout>
      </c:layout>
      <c:pie3DChart>
        <c:varyColors val="1"/>
        <c:ser>
          <c:idx val="0"/>
          <c:order val="0"/>
          <c:tx>
            <c:strRef>
              <c:f>'Partida 17'!$D$57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35-41BC-AA9D-F22587E7F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35-41BC-AA9D-F22587E7FB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35-41BC-AA9D-F22587E7FB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35-41BC-AA9D-F22587E7FB2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17'!$C$58:$C$61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NO FINANCIEROS                                           </c:v>
                </c:pt>
              </c:strCache>
            </c:strRef>
          </c:cat>
          <c:val>
            <c:numRef>
              <c:f>'Partida 17'!$D$58:$D$61</c:f>
              <c:numCache>
                <c:formatCode>#,##0</c:formatCode>
                <c:ptCount val="4"/>
                <c:pt idx="0">
                  <c:v>23536709</c:v>
                </c:pt>
                <c:pt idx="1">
                  <c:v>7589835</c:v>
                </c:pt>
                <c:pt idx="2">
                  <c:v>15652635</c:v>
                </c:pt>
                <c:pt idx="3">
                  <c:v>1613415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35-41BC-AA9D-F22587E7FB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67920344536244"/>
          <c:y val="0.72216613069122748"/>
          <c:w val="0.26672971128646927"/>
          <c:h val="0.26723680007776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3587823822491671"/>
          <c:y val="8.843462513742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17'!$L$57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17'!$K$58:$K$60</c:f>
              <c:strCache>
                <c:ptCount val="3"/>
                <c:pt idx="0">
                  <c:v>SEC. Y ADM. GRAL</c:v>
                </c:pt>
                <c:pt idx="1">
                  <c:v>COCHILCO</c:v>
                </c:pt>
                <c:pt idx="2">
                  <c:v>SER. NAC. DE GEO. Y MIN.</c:v>
                </c:pt>
              </c:strCache>
            </c:strRef>
          </c:cat>
          <c:val>
            <c:numRef>
              <c:f>'Partida 17'!$L$58:$L$60</c:f>
              <c:numCache>
                <c:formatCode>#,##0</c:formatCode>
                <c:ptCount val="3"/>
                <c:pt idx="0">
                  <c:v>14753575</c:v>
                </c:pt>
                <c:pt idx="1">
                  <c:v>5052889</c:v>
                </c:pt>
                <c:pt idx="2">
                  <c:v>28612441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C-409A-9D12-F282F505CA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8835584"/>
        <c:axId val="37962304"/>
      </c:barChart>
      <c:catAx>
        <c:axId val="12883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962304"/>
        <c:crosses val="autoZero"/>
        <c:auto val="1"/>
        <c:lblAlgn val="ctr"/>
        <c:lblOffset val="100"/>
        <c:noMultiLvlLbl val="0"/>
      </c:catAx>
      <c:valAx>
        <c:axId val="379623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83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623580EB-C2B1-4565-B6B5-5F3BD12A04B4}" type="datetimeFigureOut">
              <a:rPr lang="es-CL" smtClean="0"/>
              <a:t>20-08-2019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EB753B38-ACBB-48E6-ACB5-905B7B9E39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78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97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60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463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893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1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6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8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3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2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5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0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4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62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6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8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4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1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5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84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71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17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9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23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80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5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05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9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3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27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65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04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29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1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5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37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07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9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4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2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48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5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72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5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8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2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45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0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2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8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4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12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0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8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6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44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96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22" y="3499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72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8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48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7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24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0" y="2093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00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8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76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906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17:</a:t>
            </a:r>
            <a:br>
              <a:rPr lang="es-CL" sz="24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MINERÍA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b="1" dirty="0">
                <a:solidFill>
                  <a:prstClr val="black"/>
                </a:solidFill>
              </a:rPr>
              <a:t>Valparaíso, agosto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404664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4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5280" y="3636691"/>
            <a:ext cx="7758063" cy="21742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8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2283BB5-916F-4CB6-AAC1-D50826FEE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545293"/>
              </p:ext>
            </p:extLst>
          </p:nvPr>
        </p:nvGraphicFramePr>
        <p:xfrm>
          <a:off x="425280" y="1643633"/>
          <a:ext cx="8199856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7524885" imgH="1857375" progId="Excel.Sheet.12">
                  <p:embed/>
                </p:oleObj>
              </mc:Choice>
              <mc:Fallback>
                <p:oleObj name="Worksheet" r:id="rId3" imgW="7524885" imgH="1857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280" y="1643633"/>
                        <a:ext cx="8199856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91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360019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65735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4352F37-DD95-49B7-AF30-78AA3D0D2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11877"/>
              </p:ext>
            </p:extLst>
          </p:nvPr>
        </p:nvGraphicFramePr>
        <p:xfrm>
          <a:off x="414338" y="1844824"/>
          <a:ext cx="821079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4" imgW="8410643" imgH="2047965" progId="Excel.Sheet.12">
                  <p:embed/>
                </p:oleObj>
              </mc:Choice>
              <mc:Fallback>
                <p:oleObj name="Worksheet" r:id="rId4" imgW="8410643" imgH="20479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44824"/>
                        <a:ext cx="8210798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34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938" y="4936083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27406"/>
            <a:ext cx="738978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FC9F513-B83E-45A8-BA3B-9CD4C34DD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12758"/>
              </p:ext>
            </p:extLst>
          </p:nvPr>
        </p:nvGraphicFramePr>
        <p:xfrm>
          <a:off x="414338" y="1628800"/>
          <a:ext cx="821079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8724900" imgH="3276690" progId="Excel.Sheet.12">
                  <p:embed/>
                </p:oleObj>
              </mc:Choice>
              <mc:Fallback>
                <p:oleObj name="Worksheet" r:id="rId3" imgW="8724900" imgH="3276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32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274" y="4648051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3224" y="6303647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6454377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FOMENTO DE LA PEQUEÑA Y MEDIANA MINERÍA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D8FED28-4301-47FE-8715-E540D7B2C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91880"/>
              </p:ext>
            </p:extLst>
          </p:nvPr>
        </p:nvGraphicFramePr>
        <p:xfrm>
          <a:off x="395536" y="1772816"/>
          <a:ext cx="82296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8724900" imgH="2809785" progId="Excel.Sheet.12">
                  <p:embed/>
                </p:oleObj>
              </mc:Choice>
              <mc:Fallback>
                <p:oleObj name="Worksheet" r:id="rId3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296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7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8658" y="4143995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462683"/>
            <a:ext cx="7155518" cy="31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CHILENA DEL COBRE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8030817-E8C2-4B0B-9B29-33E562B74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96348"/>
              </p:ext>
            </p:extLst>
          </p:nvPr>
        </p:nvGraphicFramePr>
        <p:xfrm>
          <a:off x="408658" y="1700808"/>
          <a:ext cx="8210798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3" imgW="8724900" imgH="2352585" progId="Excel.Sheet.12">
                  <p:embed/>
                </p:oleObj>
              </mc:Choice>
              <mc:Fallback>
                <p:oleObj name="Worksheet" r:id="rId3" imgW="8724900" imgH="2352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658" y="1700808"/>
                        <a:ext cx="8210798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29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082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3004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NACIONAL DE GEOLOGÍA Y MINERÍA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F29A836-BCC7-46C2-9432-A1B57B259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33085"/>
              </p:ext>
            </p:extLst>
          </p:nvPr>
        </p:nvGraphicFramePr>
        <p:xfrm>
          <a:off x="414338" y="1719263"/>
          <a:ext cx="8210798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9263"/>
                        <a:ext cx="8210798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48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357301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9703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RED NACIONAL DE VIGILANCIA VOLCÁNICA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1795116-5A9A-47CB-A3B6-8007A4CA0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54719"/>
              </p:ext>
            </p:extLst>
          </p:nvPr>
        </p:nvGraphicFramePr>
        <p:xfrm>
          <a:off x="414338" y="1628800"/>
          <a:ext cx="8210798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3" imgW="8086657" imgH="1895385" progId="Excel.Sheet.12">
                  <p:embed/>
                </p:oleObj>
              </mc:Choice>
              <mc:Fallback>
                <p:oleObj name="Worksheet" r:id="rId3" imgW="8086657" imgH="1895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98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3789040"/>
            <a:ext cx="754684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5529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PLAN NACIONAL DE GEOLOGÍA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CE77BA-ABE3-4CD0-BF3D-EC3B47019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61872"/>
              </p:ext>
            </p:extLst>
          </p:nvPr>
        </p:nvGraphicFramePr>
        <p:xfrm>
          <a:off x="414338" y="1628800"/>
          <a:ext cx="821079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8724900" imgH="2047965" progId="Excel.Sheet.12">
                  <p:embed/>
                </p:oleObj>
              </mc:Choice>
              <mc:Fallback>
                <p:oleObj name="Worksheet" r:id="rId3" imgW="8724900" imgH="20479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5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242" y="369366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3921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SEGURIDAD MINERA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6ED4013-98FA-49E2-A720-28804244C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461113"/>
              </p:ext>
            </p:extLst>
          </p:nvPr>
        </p:nvGraphicFramePr>
        <p:xfrm>
          <a:off x="414338" y="1628800"/>
          <a:ext cx="8272462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Worksheet" r:id="rId3" imgW="8724900" imgH="2047965" progId="Excel.Sheet.12">
                  <p:embed/>
                </p:oleObj>
              </mc:Choice>
              <mc:Fallback>
                <p:oleObj name="Worksheet" r:id="rId3" imgW="8724900" imgH="20479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72462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9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El presupuesto vigente del Ministerio de Minería alcanza a $50.295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presupuestaria ascendió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 $22.184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que equivale a un 44% 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/>
              <a:t>En </a:t>
            </a:r>
            <a:r>
              <a:rPr lang="es-CL" sz="1400" b="1" dirty="0"/>
              <a:t>COCHILCO</a:t>
            </a:r>
            <a:r>
              <a:rPr lang="es-CL" sz="1400" dirty="0"/>
              <a:t>, con un presupuesto de $5.155 millones, destinados preferentemente a la elaboración de informes y publicaciones, así como también llevar a cabo la evaluación de inversiones de las Empresas Mineras del Estado y efectuar auditorías, el gasto total fue de $2.328 millones (45% de ejecución).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/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El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Programa Presupuestario Fomento a la Pequeña Minería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de la Subsecretaría de Minería, con recursos vigentes por $8.129 millones, ejecutó $2.699 millones (33%).</a:t>
            </a:r>
          </a:p>
          <a:p>
            <a:pPr marL="649288" lvl="0" indent="-285750" algn="just">
              <a:spcBef>
                <a:spcPts val="0"/>
              </a:spcBef>
              <a:buFontTx/>
              <a:buChar char="-"/>
            </a:pPr>
            <a:r>
              <a:rPr lang="es-CL" sz="1400" b="1" dirty="0"/>
              <a:t>Programa Capacitación y Transferencia Tecnológica Pequeña Minería Artesanal</a:t>
            </a:r>
            <a:r>
              <a:rPr lang="es-CL" sz="1400" dirty="0"/>
              <a:t>, con recursos por $2.127 millones, espera capacitar un universo de aproximadamente 436 mineros artesanales, y entregar asistencia técnica y financiamiento a aproximadamente 4.000 beneficiarios de la pequeña minería artesanal, no muestra un avance presupuestario. </a:t>
            </a:r>
          </a:p>
          <a:p>
            <a:pPr marL="649288" lvl="0" indent="-285750" algn="just">
              <a:spcBef>
                <a:spcPts val="0"/>
              </a:spcBef>
              <a:buFontTx/>
              <a:buChar char="-"/>
            </a:pPr>
            <a:r>
              <a:rPr lang="es-CL" sz="1400" b="1" dirty="0"/>
              <a:t>La transferencia de recursos s ENAMI</a:t>
            </a:r>
            <a:r>
              <a:rPr lang="es-CL" sz="1400" dirty="0"/>
              <a:t>, por $5.200 millones, se encuentra ejecutada en un 49%.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La Transferencia para </a:t>
            </a:r>
            <a:r>
              <a:rPr lang="es-CL" sz="1400" b="1" dirty="0">
                <a:solidFill>
                  <a:prstClr val="black"/>
                </a:solidFill>
              </a:rPr>
              <a:t>ENAMI</a:t>
            </a:r>
            <a:r>
              <a:rPr lang="es-CL" sz="1400" dirty="0">
                <a:solidFill>
                  <a:prstClr val="black"/>
                </a:solidFill>
              </a:rPr>
              <a:t> se encuentra ejecutada en un 100% en el Programa de Fomento de la Pequeña y Mediana Minería, por $5.200 millones</a:t>
            </a:r>
            <a:r>
              <a:rPr lang="es-CL" sz="1600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5604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Servicio Nacional de Geología y Minería</a:t>
            </a:r>
            <a:r>
              <a:rPr lang="es-CL" sz="1400" dirty="0">
                <a:solidFill>
                  <a:prstClr val="black"/>
                </a:solidFill>
              </a:rPr>
              <a:t>, la asignación </a:t>
            </a:r>
            <a:r>
              <a:rPr lang="es-CL" sz="1400" b="1" dirty="0">
                <a:solidFill>
                  <a:prstClr val="black"/>
                </a:solidFill>
              </a:rPr>
              <a:t>Propiedad Minera</a:t>
            </a:r>
            <a:r>
              <a:rPr lang="es-CL" sz="1400" dirty="0">
                <a:solidFill>
                  <a:prstClr val="black"/>
                </a:solidFill>
              </a:rPr>
              <a:t>, con recursos vigentes por $2.913 millones, cuya actividad se direcciona a </a:t>
            </a:r>
            <a:r>
              <a:rPr lang="es-CL" sz="1400" dirty="0"/>
              <a:t>gestionar 5.800 expedientes regulares de mensura y aproximadamente 18.700 de exploración minera, presentó un gasto total de $1.236 millones (42% de ejecución presupuestaria).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El programa </a:t>
            </a:r>
            <a:r>
              <a:rPr lang="es-CL" sz="1400" b="1" dirty="0">
                <a:solidFill>
                  <a:prstClr val="black"/>
                </a:solidFill>
              </a:rPr>
              <a:t>Cierre Faenas y Gestión Ambiental</a:t>
            </a:r>
            <a:r>
              <a:rPr lang="es-CL" sz="1400" dirty="0">
                <a:solidFill>
                  <a:prstClr val="black"/>
                </a:solidFill>
              </a:rPr>
              <a:t>, con $1.788 millones, cuyos recursos se destinan principalmente a </a:t>
            </a:r>
            <a:r>
              <a:rPr lang="es-CL" sz="1400" dirty="0"/>
              <a:t>evaluaciones y fiscalizaciones de proyectos, la revisión de 43 Estudios de Impacto Ambiental (EIA); 178 Declaraciones de Impacto Ambiental (DIA); y 100 Fiscalizaciones Ambientales programadas y no programadas, alcanza un gasto total de $854 millones (47% de ejecución). 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Para la asignación </a:t>
            </a:r>
            <a:r>
              <a:rPr lang="es-CL" sz="1400" b="1" dirty="0">
                <a:solidFill>
                  <a:prstClr val="black"/>
                </a:solidFill>
              </a:rPr>
              <a:t>Geología Aplicada</a:t>
            </a:r>
            <a:r>
              <a:rPr lang="es-CL" sz="1400" dirty="0">
                <a:solidFill>
                  <a:prstClr val="black"/>
                </a:solidFill>
              </a:rPr>
              <a:t>, cuyos recursos alcanzan a $1.629 millones, considerando la elaboración de aproximadamente 340 informes de asistencia técnica geológica (remoción de masa, ordenamiento territorial y termas referidos a peligros geológicos), presenta un gasto de $755 millones (46% de avance presupuestario). 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En cuanto a </a:t>
            </a:r>
            <a:r>
              <a:rPr lang="es-CL" sz="1400" b="1" dirty="0">
                <a:solidFill>
                  <a:prstClr val="black"/>
                </a:solidFill>
              </a:rPr>
              <a:t>Laboratorios</a:t>
            </a:r>
            <a:r>
              <a:rPr lang="es-CL" sz="1400" dirty="0">
                <a:solidFill>
                  <a:prstClr val="black"/>
                </a:solidFill>
              </a:rPr>
              <a:t>, cuyo presupuesto vigente alcanza a $1.409 millones, que </a:t>
            </a:r>
            <a:r>
              <a:rPr lang="es-CL" sz="1400" dirty="0"/>
              <a:t>permiten prestar soporte analítico a los proyectos geológicos y mineros de la Institución, se observó un avance de $566 millones (40% de ejecución).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Respecto a los recursos destinados a </a:t>
            </a:r>
            <a:r>
              <a:rPr lang="es-CL" sz="1400" b="1" dirty="0">
                <a:solidFill>
                  <a:prstClr val="black"/>
                </a:solidFill>
              </a:rPr>
              <a:t>Depósitos de Relaves</a:t>
            </a:r>
            <a:r>
              <a:rPr lang="es-CL" sz="1400" dirty="0">
                <a:solidFill>
                  <a:prstClr val="black"/>
                </a:solidFill>
              </a:rPr>
              <a:t>, que alcanzan a $545 millones, dispuestos para la </a:t>
            </a:r>
            <a:r>
              <a:rPr lang="es-CL" sz="1400" dirty="0"/>
              <a:t>fiscalización de la normativa que regula la aprobación, construcción, operación y cierre de proyectos de depósitos de relaves, se observa un gasto de $212 millones (39% de ejecución presupuestaria).</a:t>
            </a: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algn="just"/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308309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Red Nacional de Vigilancia Volcánica</a:t>
            </a:r>
            <a:r>
              <a:rPr lang="es-CL" sz="1400" dirty="0">
                <a:solidFill>
                  <a:prstClr val="black"/>
                </a:solidFill>
              </a:rPr>
              <a:t>, con un presupuesto de $3.889 millones, destinados, entre otros usos, a la </a:t>
            </a:r>
            <a:r>
              <a:rPr lang="es-CL" sz="1400" dirty="0"/>
              <a:t>operación del Observatorio Volcanológico de los Andes del Sur (OVDAS), y a la red de monitoreo de los 45 volcanes, así como también la generación de mapas de riesgo; presenta un gasto total de $1.727 millones (44% de avance presupuestario). </a:t>
            </a:r>
            <a:r>
              <a:rPr lang="es-CL" sz="1400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400" dirty="0">
              <a:solidFill>
                <a:prstClr val="black"/>
              </a:solidFill>
            </a:endParaRPr>
          </a:p>
          <a:p>
            <a:pPr algn="just"/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47006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63538" lvl="0" indent="-363538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Plan Nacional de Geología</a:t>
            </a:r>
            <a:r>
              <a:rPr lang="es-CL" sz="1400" dirty="0">
                <a:solidFill>
                  <a:prstClr val="black"/>
                </a:solidFill>
              </a:rPr>
              <a:t>, con un presupuesto de $4.706 millones, </a:t>
            </a:r>
            <a:r>
              <a:rPr lang="es-CL" sz="1400" dirty="0"/>
              <a:t>que  considera la producción de mapas de geología básica, geofísica y geoquímica, con la publicación de 5 nuevas cartas de geología, se gastó un total de $2.202 millones (46% de ejecución).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8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de Seguridad Minera</a:t>
            </a:r>
            <a:r>
              <a:rPr lang="es-CL" sz="1400" dirty="0">
                <a:solidFill>
                  <a:prstClr val="black"/>
                </a:solidFill>
              </a:rPr>
              <a:t>, con un presupuesto de $4.804 millones, destinados, entre otras prioridades, a ejecutar aproximadamente 12.500 fiscalizaciones en seguridad minera, y en faenas e instalaciones, con 70 fiscalizadores, el gasto total alcanzó los $2.533 millones (52% de ejecución presupuestaria). </a:t>
            </a:r>
          </a:p>
          <a:p>
            <a:pPr marL="363538"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algn="just"/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115071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4272" y="5509603"/>
            <a:ext cx="7695456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5B96EF4-D210-450E-9229-FF58BFC9C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13123"/>
              </p:ext>
            </p:extLst>
          </p:nvPr>
        </p:nvGraphicFramePr>
        <p:xfrm>
          <a:off x="1115616" y="1844824"/>
          <a:ext cx="6768751" cy="359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4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9611" y="5319361"/>
            <a:ext cx="6984777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D9FA7FC-368D-46C1-9480-6A13614D7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93096"/>
              </p:ext>
            </p:extLst>
          </p:nvPr>
        </p:nvGraphicFramePr>
        <p:xfrm>
          <a:off x="1547664" y="1916833"/>
          <a:ext cx="5976664" cy="314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41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92968" y="5728171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2861B1-5FF0-4185-B2A2-D32592E5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1603089"/>
            <a:ext cx="6696744" cy="40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5800179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8A6027-C9C0-4ABF-A376-AC202029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09186"/>
            <a:ext cx="6912768" cy="41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493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1099</Words>
  <Application>Microsoft Office PowerPoint</Application>
  <PresentationFormat>Presentación en pantalla (4:3)</PresentationFormat>
  <Paragraphs>109</Paragraphs>
  <Slides>18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Calibri</vt:lpstr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Hoja de cálculo de Microsoft Excel</vt:lpstr>
      <vt:lpstr>EJECUCIÓN ACUMULADA DE GASTOS PRESUPUESTARIOS AL MES DE JUNIO DE 2019 PARTIDA 17: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MINISTERIO DE MINERÍA</vt:lpstr>
      <vt:lpstr>EJECUCIÓN ACUMULADA DE GASTOS A JUNIO DE 2019  PARTIDA 17 RESUMEN POR CAPÍTULOS</vt:lpstr>
      <vt:lpstr>EJECUCIÓN ACUMULADA DE GASTOS A JUNIO DE 2019  PARTIDA 17. CAPÍTULO 01. PROGRAMA 01:  SECRETARÍA Y ADMINISTRACIÓN GENERAL</vt:lpstr>
      <vt:lpstr>EJECUCIÓN ACUMULADA DE GASTOS A JUNIO DE 2019  PARTIDA 17. CAPÍTULO 01. PROGRAMA 02:  FOMENTO DE LA PEQUEÑA Y MEDIANA MINERÍA</vt:lpstr>
      <vt:lpstr>EJECUCIÓN ACUMULADA DE GASTOS A JUNIO DE 2019  PARTIDA 17. CAPÍTULO 02. PROGRAMA 01:  COMISIÓN CHILENA DEL COBRE</vt:lpstr>
      <vt:lpstr>EJECUCIÓN ACUMULADA DE GASTOS A JUNIO DE 2019  PARTIDA 17. CAPÍTULO 03. PROGRAMA 01:  SERVICIO NACIONAL DE GEOLOGÍA Y MINERÍA</vt:lpstr>
      <vt:lpstr>EJECUCIÓN ACUMULADA DE GASTOS A JUNIO DE 2019  PARTIDA 17. CAPÍTULO 03. PROGRAMA 02:  RED NACIONAL DE VIGILANCIA VOLCÁNICA</vt:lpstr>
      <vt:lpstr>EJECUCIÓN ACUMULADA DE GASTOS A JUNIO DE 2019  PARTIDA 17. CAPÍTULO 03. PROGRAMA 03:  PLAN NACIONAL DE GEOLOGÍA</vt:lpstr>
      <vt:lpstr>EJECUCIÓN ACUMULADA DE GASTOS A JUNIO DE 2019  PARTIDA 17. CAPÍTULO 03. PROGRAMA 04:  PROGRAMA DE SEGURIDAD MINERA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17: MINISTERIO DE MINERÍA</dc:title>
  <dc:creator>Ruben Catalan</dc:creator>
  <cp:lastModifiedBy>EDIAZ</cp:lastModifiedBy>
  <cp:revision>75</cp:revision>
  <cp:lastPrinted>2019-05-14T15:29:49Z</cp:lastPrinted>
  <dcterms:created xsi:type="dcterms:W3CDTF">2016-08-01T14:34:00Z</dcterms:created>
  <dcterms:modified xsi:type="dcterms:W3CDTF">2019-08-20T16:12:36Z</dcterms:modified>
</cp:coreProperties>
</file>