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4"/>
  </p:notesMasterIdLst>
  <p:handoutMasterIdLst>
    <p:handoutMasterId r:id="rId45"/>
  </p:handoutMasterIdLst>
  <p:sldIdLst>
    <p:sldId id="256" r:id="rId14"/>
    <p:sldId id="298" r:id="rId15"/>
    <p:sldId id="299" r:id="rId16"/>
    <p:sldId id="331" r:id="rId17"/>
    <p:sldId id="329" r:id="rId18"/>
    <p:sldId id="330" r:id="rId19"/>
    <p:sldId id="322" r:id="rId20"/>
    <p:sldId id="333" r:id="rId21"/>
    <p:sldId id="264" r:id="rId22"/>
    <p:sldId id="263" r:id="rId23"/>
    <p:sldId id="301" r:id="rId24"/>
    <p:sldId id="321" r:id="rId25"/>
    <p:sldId id="265" r:id="rId26"/>
    <p:sldId id="323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10" r:id="rId35"/>
    <p:sldId id="311" r:id="rId36"/>
    <p:sldId id="312" r:id="rId37"/>
    <p:sldId id="313" r:id="rId38"/>
    <p:sldId id="314" r:id="rId39"/>
    <p:sldId id="315" r:id="rId40"/>
    <p:sldId id="317" r:id="rId41"/>
    <p:sldId id="332" r:id="rId42"/>
    <p:sldId id="318" r:id="rId4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19-08-2019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19-08-2019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12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19-08-2019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19-08-2019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19-08-2019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19-08-2019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19-08-2019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19-08-2019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19-08-2019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19-08-2019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19-08-2019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19-08-2019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19-08-2019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19-08-2019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19-08-2019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19-08-2019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98" name="Picture 15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991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015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6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3110" name="Picture 1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19-08-2019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31" name="Picture 18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513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37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62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8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704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752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94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0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967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36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2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JUNIO </a:t>
            </a:r>
            <a:r>
              <a:rPr lang="es-CL" sz="2000" b="1" dirty="0">
                <a:solidFill>
                  <a:prstClr val="black"/>
                </a:solidFill>
              </a:rPr>
              <a:t>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16: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agosto </a:t>
            </a:r>
            <a:r>
              <a:rPr lang="es-CL" sz="1200" dirty="0"/>
              <a:t>de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3" y="548680"/>
            <a:ext cx="478836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22108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364411"/>
              </p:ext>
            </p:extLst>
          </p:nvPr>
        </p:nvGraphicFramePr>
        <p:xfrm>
          <a:off x="378499" y="1628800"/>
          <a:ext cx="8297958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6" name="Hoja de cálculo" r:id="rId4" imgW="8534400" imgH="2524217" progId="Excel.Sheet.8">
                  <p:embed/>
                </p:oleObj>
              </mc:Choice>
              <mc:Fallback>
                <p:oleObj name="Hoja de cálculo" r:id="rId4" imgW="8534400" imgH="252421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499" y="1628800"/>
                        <a:ext cx="8297958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472514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38948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459410"/>
              </p:ext>
            </p:extLst>
          </p:nvPr>
        </p:nvGraphicFramePr>
        <p:xfrm>
          <a:off x="414338" y="1700808"/>
          <a:ext cx="8262118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8" name="Hoja de cálculo" r:id="rId4" imgW="7886790" imgH="2924346" progId="Excel.Sheet.8">
                  <p:embed/>
                </p:oleObj>
              </mc:Choice>
              <mc:Fallback>
                <p:oleObj name="Hoja de cálculo" r:id="rId4" imgW="7886790" imgH="29243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62118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472005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2 de  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902693"/>
              </p:ext>
            </p:extLst>
          </p:nvPr>
        </p:nvGraphicFramePr>
        <p:xfrm>
          <a:off x="414338" y="1628800"/>
          <a:ext cx="8210798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1" name="Hoja de cálculo" r:id="rId4" imgW="7886790" imgH="3057367" progId="Excel.Sheet.8">
                  <p:embed/>
                </p:oleObj>
              </mc:Choice>
              <mc:Fallback>
                <p:oleObj name="Hoja de cálculo" r:id="rId4" imgW="7886790" imgH="305736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10798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058455"/>
              </p:ext>
            </p:extLst>
          </p:nvPr>
        </p:nvGraphicFramePr>
        <p:xfrm>
          <a:off x="414338" y="1624558"/>
          <a:ext cx="8262118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1" name="Hoja de cálculo" r:id="rId3" imgW="8572410" imgH="3676716" progId="Excel.Sheet.8">
                  <p:embed/>
                </p:oleObj>
              </mc:Choice>
              <mc:Fallback>
                <p:oleObj name="Hoja de cálculo" r:id="rId3" imgW="8572410" imgH="367671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4558"/>
                        <a:ext cx="8262118" cy="367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4077072"/>
            <a:ext cx="8406135" cy="22110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340901"/>
              </p:ext>
            </p:extLst>
          </p:nvPr>
        </p:nvGraphicFramePr>
        <p:xfrm>
          <a:off x="386224" y="1628800"/>
          <a:ext cx="8290232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4" name="Hoja de cálculo" r:id="rId3" imgW="8572410" imgH="2343308" progId="Excel.Sheet.8">
                  <p:embed/>
                </p:oleObj>
              </mc:Choice>
              <mc:Fallback>
                <p:oleObj name="Hoja de cálculo" r:id="rId3" imgW="8572410" imgH="234330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28800"/>
                        <a:ext cx="8290232" cy="234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802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58709" y="5445224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06479"/>
              </p:ext>
            </p:extLst>
          </p:nvPr>
        </p:nvGraphicFramePr>
        <p:xfrm>
          <a:off x="414337" y="1700808"/>
          <a:ext cx="8334127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4" name="Hoja de cálculo" r:id="rId3" imgW="8515395" imgH="3686293" progId="Excel.Sheet.8">
                  <p:embed/>
                </p:oleObj>
              </mc:Choice>
              <mc:Fallback>
                <p:oleObj name="Hoja de cálculo" r:id="rId3" imgW="8515395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334127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653136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473430"/>
              </p:ext>
            </p:extLst>
          </p:nvPr>
        </p:nvGraphicFramePr>
        <p:xfrm>
          <a:off x="414337" y="1700808"/>
          <a:ext cx="8210799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9" name="Hoja de cálculo" r:id="rId3" imgW="8515395" imgH="2905191" progId="Excel.Sheet.8">
                  <p:embed/>
                </p:oleObj>
              </mc:Choice>
              <mc:Fallback>
                <p:oleObj name="Hoja de cálculo" r:id="rId3" imgW="8515395" imgH="290519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10799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60162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275316"/>
              </p:ext>
            </p:extLst>
          </p:nvPr>
        </p:nvGraphicFramePr>
        <p:xfrm>
          <a:off x="414338" y="1653505"/>
          <a:ext cx="8210797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5" name="Hoja de cálculo" r:id="rId3" imgW="7572308" imgH="4295709" progId="Excel.Sheet.8">
                  <p:embed/>
                </p:oleObj>
              </mc:Choice>
              <mc:Fallback>
                <p:oleObj name="Hoja de cálculo" r:id="rId3" imgW="7572308" imgH="429570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53505"/>
                        <a:ext cx="8210797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742409"/>
              </p:ext>
            </p:extLst>
          </p:nvPr>
        </p:nvGraphicFramePr>
        <p:xfrm>
          <a:off x="414338" y="1575395"/>
          <a:ext cx="8210797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9" name="Hoja de cálculo" r:id="rId3" imgW="7572308" imgH="4733794" progId="Excel.Sheet.8">
                  <p:embed/>
                </p:oleObj>
              </mc:Choice>
              <mc:Fallback>
                <p:oleObj name="Hoja de cálculo" r:id="rId3" imgW="7572308" imgH="473379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75395"/>
                        <a:ext cx="8210797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437304"/>
              </p:ext>
            </p:extLst>
          </p:nvPr>
        </p:nvGraphicFramePr>
        <p:xfrm>
          <a:off x="414338" y="1767433"/>
          <a:ext cx="821079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2" name="Hoja de cálculo" r:id="rId3" imgW="7743713" imgH="3533762" progId="Excel.Sheet.8">
                  <p:embed/>
                </p:oleObj>
              </mc:Choice>
              <mc:Fallback>
                <p:oleObj name="Hoja de cálculo" r:id="rId3" imgW="7743713" imgH="35337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67433"/>
                        <a:ext cx="821079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El presupuesto vigente de la Partida 16 Ministerio de Salud alcanza a $</a:t>
            </a:r>
            <a:r>
              <a:rPr lang="es-CL" sz="1600" dirty="0" smtClean="0"/>
              <a:t>9.244.048 </a:t>
            </a:r>
            <a:r>
              <a:rPr lang="es-CL" sz="1600" dirty="0"/>
              <a:t>millones. </a:t>
            </a:r>
            <a:r>
              <a:rPr lang="es-CL" sz="1600" b="1" dirty="0"/>
              <a:t>La ejecución acumulada </a:t>
            </a:r>
            <a:r>
              <a:rPr lang="es-CL" sz="1600" dirty="0"/>
              <a:t>finalizó en </a:t>
            </a:r>
            <a:r>
              <a:rPr lang="es-CL" sz="1600" dirty="0" smtClean="0"/>
              <a:t>$5.046.040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54% </a:t>
            </a:r>
            <a:r>
              <a:rPr lang="es-CL" sz="1600" dirty="0"/>
              <a:t>del Presupuesto Vigente. 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 los </a:t>
            </a:r>
            <a:r>
              <a:rPr lang="es-CL" sz="1600" b="1" dirty="0">
                <a:latin typeface="+mn-lt"/>
              </a:rPr>
              <a:t>Servicios de Salud, Hospitales y Programa de Contingencias Operacionales</a:t>
            </a:r>
            <a:r>
              <a:rPr lang="es-CL" sz="1600" dirty="0">
                <a:latin typeface="+mn-lt"/>
              </a:rPr>
              <a:t>, alcanzaron </a:t>
            </a:r>
            <a:r>
              <a:rPr lang="es-CL" sz="1600" dirty="0" smtClean="0">
                <a:latin typeface="+mn-lt"/>
              </a:rPr>
              <a:t>56</a:t>
            </a:r>
            <a:r>
              <a:rPr lang="es-CL" sz="1600" dirty="0">
                <a:latin typeface="+mn-lt"/>
              </a:rPr>
              <a:t>%, con un gasto total de $</a:t>
            </a:r>
            <a:r>
              <a:rPr lang="es-CL" sz="1600" dirty="0" smtClean="0">
                <a:latin typeface="+mn-lt"/>
              </a:rPr>
              <a:t>3.874.896 </a:t>
            </a:r>
            <a:r>
              <a:rPr lang="es-CL" sz="1600" dirty="0">
                <a:latin typeface="+mn-lt"/>
              </a:rPr>
              <a:t>millones.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latin typeface="+mn-lt"/>
              </a:rPr>
              <a:t>Respecto a </a:t>
            </a:r>
            <a:r>
              <a:rPr lang="es-CL" sz="1600" b="1" dirty="0">
                <a:latin typeface="+mn-lt"/>
              </a:rPr>
              <a:t>inversiones</a:t>
            </a:r>
            <a:r>
              <a:rPr lang="es-CL" sz="1600" dirty="0">
                <a:latin typeface="+mn-lt"/>
              </a:rPr>
              <a:t>, se informa de los recursos ejecutados según la siguiente distribución:</a:t>
            </a:r>
          </a:p>
          <a:p>
            <a:pPr marL="363538" algn="just"/>
            <a:r>
              <a:rPr lang="es-CL" sz="1600" dirty="0">
                <a:latin typeface="+mn-lt"/>
              </a:rPr>
              <a:t>- Inversiones para Atención Primaria, Secundaria y Terciaria, e inversiones en la autoridad sanitaria: con recursos vigentes por $</a:t>
            </a:r>
            <a:r>
              <a:rPr lang="es-CL" sz="1600" dirty="0" smtClean="0">
                <a:latin typeface="+mn-lt"/>
              </a:rPr>
              <a:t>494.780 </a:t>
            </a:r>
            <a:r>
              <a:rPr lang="es-CL" sz="1600" dirty="0">
                <a:latin typeface="+mn-lt"/>
              </a:rPr>
              <a:t>millones, alcanza una ejecución presupuestaria de </a:t>
            </a:r>
            <a:r>
              <a:rPr lang="es-CL" sz="1600" dirty="0" smtClean="0">
                <a:latin typeface="+mn-lt"/>
              </a:rPr>
              <a:t>34%.</a:t>
            </a:r>
            <a:endParaRPr lang="es-CL" sz="1600" dirty="0">
              <a:latin typeface="+mn-lt"/>
            </a:endParaRPr>
          </a:p>
          <a:p>
            <a:pPr marL="363538" algn="just"/>
            <a:r>
              <a:rPr lang="es-CL" sz="1600" dirty="0" smtClean="0">
                <a:latin typeface="+mn-lt"/>
              </a:rPr>
              <a:t>- </a:t>
            </a:r>
            <a:r>
              <a:rPr lang="es-CL" sz="1600" dirty="0">
                <a:latin typeface="+mn-lt"/>
              </a:rPr>
              <a:t>Plan de Concesiones: con recursos totales por $115.343, presenta un 55% de avance presupuestario.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66124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491337"/>
              </p:ext>
            </p:extLst>
          </p:nvPr>
        </p:nvGraphicFramePr>
        <p:xfrm>
          <a:off x="414338" y="1628800"/>
          <a:ext cx="8210798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19" name="Hoja de cálculo" r:id="rId3" imgW="7743713" imgH="3971846" progId="Excel.Sheet.8">
                  <p:embed/>
                </p:oleObj>
              </mc:Choice>
              <mc:Fallback>
                <p:oleObj name="Hoja de cálculo" r:id="rId3" imgW="7743713" imgH="39718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10798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72817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04. PROGRAMA 01: INSTITUTO DE SALUD PÚBLICA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42681"/>
              </p:ext>
            </p:extLst>
          </p:nvPr>
        </p:nvGraphicFramePr>
        <p:xfrm>
          <a:off x="414338" y="1700808"/>
          <a:ext cx="8210798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2" name="Hoja de cálculo" r:id="rId3" imgW="7820092" imgH="3971846" progId="Excel.Sheet.8">
                  <p:embed/>
                </p:oleObj>
              </mc:Choice>
              <mc:Fallback>
                <p:oleObj name="Hoja de cálculo" r:id="rId3" imgW="7820092" imgH="39718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10798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37170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05. PROGRAMA 01: CENTRAL NACINAL DE ABASTECIMIENTO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648563"/>
              </p:ext>
            </p:extLst>
          </p:nvPr>
        </p:nvGraphicFramePr>
        <p:xfrm>
          <a:off x="414338" y="1772816"/>
          <a:ext cx="8210798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5" name="Hoja de cálculo" r:id="rId3" imgW="7248503" imgH="1866913" progId="Excel.Sheet.8">
                  <p:embed/>
                </p:oleObj>
              </mc:Choice>
              <mc:Fallback>
                <p:oleObj name="Hoja de cálculo" r:id="rId3" imgW="7248503" imgH="186691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72816"/>
                        <a:ext cx="8210798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1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2322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111071"/>
              </p:ext>
            </p:extLst>
          </p:nvPr>
        </p:nvGraphicFramePr>
        <p:xfrm>
          <a:off x="414338" y="1717129"/>
          <a:ext cx="8201486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7" name="Hoja de cálculo" r:id="rId3" imgW="7743713" imgH="4448241" progId="Excel.Sheet.8">
                  <p:embed/>
                </p:oleObj>
              </mc:Choice>
              <mc:Fallback>
                <p:oleObj name="Hoja de cálculo" r:id="rId3" imgW="7743713" imgH="444824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17129"/>
                        <a:ext cx="8201486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2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44522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718406"/>
              </p:ext>
            </p:extLst>
          </p:nvPr>
        </p:nvGraphicFramePr>
        <p:xfrm>
          <a:off x="414338" y="1706091"/>
          <a:ext cx="8210798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2" name="Hoja de cálculo" r:id="rId3" imgW="7743713" imgH="3667138" progId="Excel.Sheet.8">
                  <p:embed/>
                </p:oleObj>
              </mc:Choice>
              <mc:Fallback>
                <p:oleObj name="Hoja de cálculo" r:id="rId3" imgW="7743713" imgH="36671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6091"/>
                        <a:ext cx="8210798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3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616021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56712"/>
              </p:ext>
            </p:extLst>
          </p:nvPr>
        </p:nvGraphicFramePr>
        <p:xfrm>
          <a:off x="414338" y="1664171"/>
          <a:ext cx="8210798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6" name="Hoja de cálculo" r:id="rId3" imgW="7743713" imgH="4429086" progId="Excel.Sheet.8">
                  <p:embed/>
                </p:oleObj>
              </mc:Choice>
              <mc:Fallback>
                <p:oleObj name="Hoja de cálculo" r:id="rId3" imgW="7743713" imgH="442908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64171"/>
                        <a:ext cx="8210798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4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450403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037580"/>
              </p:ext>
            </p:extLst>
          </p:nvPr>
        </p:nvGraphicFramePr>
        <p:xfrm>
          <a:off x="414338" y="1700808"/>
          <a:ext cx="8210798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1" name="Hoja de cálculo" r:id="rId3" imgW="7743713" imgH="2752659" progId="Excel.Sheet.8">
                  <p:embed/>
                </p:oleObj>
              </mc:Choice>
              <mc:Fallback>
                <p:oleObj name="Hoja de cálculo" r:id="rId3" imgW="7743713" imgH="275265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10798" cy="275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237313"/>
            <a:ext cx="8406135" cy="28803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63479"/>
              </p:ext>
            </p:extLst>
          </p:nvPr>
        </p:nvGraphicFramePr>
        <p:xfrm>
          <a:off x="414338" y="1717129"/>
          <a:ext cx="8210797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5" name="Hoja de cálculo" r:id="rId3" imgW="7915118" imgH="4448241" progId="Excel.Sheet.8">
                  <p:embed/>
                </p:oleObj>
              </mc:Choice>
              <mc:Fallback>
                <p:oleObj name="Hoja de cálculo" r:id="rId3" imgW="7915118" imgH="444824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17129"/>
                        <a:ext cx="8210797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661248"/>
            <a:ext cx="8406135" cy="2160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E5F5B95B-B51C-4BC3-8040-A154803EF9F3}"/>
              </a:ext>
            </a:extLst>
          </p:cNvPr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1 de 2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304684"/>
              </p:ext>
            </p:extLst>
          </p:nvPr>
        </p:nvGraphicFramePr>
        <p:xfrm>
          <a:off x="414338" y="1750665"/>
          <a:ext cx="8210798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1" name="Hoja de cálculo" r:id="rId3" imgW="8115210" imgH="3838470" progId="Excel.Sheet.8">
                  <p:embed/>
                </p:oleObj>
              </mc:Choice>
              <mc:Fallback>
                <p:oleObj name="Hoja de cálculo" r:id="rId3" imgW="8115210" imgH="38384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50665"/>
                        <a:ext cx="8210798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23528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E5F5B95B-B51C-4BC3-8040-A154803EF9F3}"/>
              </a:ext>
            </a:extLst>
          </p:cNvPr>
          <p:cNvSpPr txBox="1">
            <a:spLocks/>
          </p:cNvSpPr>
          <p:nvPr/>
        </p:nvSpPr>
        <p:spPr>
          <a:xfrm>
            <a:off x="360711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2 de 2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596467"/>
              </p:ext>
            </p:extLst>
          </p:nvPr>
        </p:nvGraphicFramePr>
        <p:xfrm>
          <a:off x="414338" y="1556792"/>
          <a:ext cx="8210798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1" name="Hoja de cálculo" r:id="rId3" imgW="8115210" imgH="4772104" progId="Excel.Sheet.8">
                  <p:embed/>
                </p:oleObj>
              </mc:Choice>
              <mc:Fallback>
                <p:oleObj name="Hoja de cálculo" r:id="rId3" imgW="8115210" imgH="477210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56792"/>
                        <a:ext cx="8210798" cy="477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16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5"/>
            <a:ext cx="8229600" cy="5040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4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48% ($1.077.226 </a:t>
            </a:r>
            <a:r>
              <a:rPr lang="es-CL" sz="1600" dirty="0"/>
              <a:t>millones). En este Programa, el 87% del gasto corresponde a transferencias para los Servicios de Salud. </a:t>
            </a:r>
            <a:r>
              <a:rPr lang="es-CL" sz="1600" dirty="0" smtClean="0"/>
              <a:t>Respecto </a:t>
            </a:r>
            <a:r>
              <a:rPr lang="es-CL" sz="1600" dirty="0"/>
              <a:t>a las transferencias al sector </a:t>
            </a:r>
            <a:r>
              <a:rPr lang="es-CL" sz="1600" dirty="0" smtClean="0"/>
              <a:t>privado:</a:t>
            </a:r>
          </a:p>
          <a:p>
            <a:pPr algn="just"/>
            <a:endParaRPr lang="es-CL" sz="1600" dirty="0" smtClean="0"/>
          </a:p>
          <a:p>
            <a:pPr marL="628650" indent="-285750" algn="just">
              <a:buFont typeface="Wingdings" panose="05000000000000000000" pitchFamily="2" charset="2"/>
              <a:buChar char="ü"/>
            </a:pPr>
            <a:r>
              <a:rPr lang="es-CL" sz="1600" dirty="0" smtClean="0"/>
              <a:t>Bono Auge: </a:t>
            </a:r>
            <a:r>
              <a:rPr lang="es-CL" sz="1600" dirty="0"/>
              <a:t>presentó </a:t>
            </a:r>
            <a:r>
              <a:rPr lang="es-CL" sz="1600" dirty="0" smtClean="0"/>
              <a:t>desembolsos </a:t>
            </a:r>
            <a:r>
              <a:rPr lang="es-CL" sz="1600" dirty="0"/>
              <a:t>por </a:t>
            </a:r>
            <a:r>
              <a:rPr lang="es-CL" sz="1600" dirty="0" smtClean="0"/>
              <a:t>$4.135 </a:t>
            </a:r>
            <a:r>
              <a:rPr lang="es-CL" sz="1600" dirty="0"/>
              <a:t>millones, que equivalen a </a:t>
            </a:r>
            <a:r>
              <a:rPr lang="es-CL" sz="1600" dirty="0" smtClean="0"/>
              <a:t>18% </a:t>
            </a:r>
            <a:r>
              <a:rPr lang="es-CL" sz="1600" dirty="0"/>
              <a:t>de ejecución </a:t>
            </a:r>
            <a:r>
              <a:rPr lang="es-CL" sz="1600" dirty="0" smtClean="0"/>
              <a:t>presupuestaria</a:t>
            </a:r>
            <a:r>
              <a:rPr lang="es-CL" sz="1600" dirty="0" smtClean="0"/>
              <a:t>. Se observa la inclusión de recursos adicionales al presupuesto aprobado por el Congreso Nacional, por $19.320 millones, que configurar un presupuesto vigente al mes de junio de $22.864 millones.</a:t>
            </a:r>
            <a:endParaRPr lang="es-CL" sz="1600" dirty="0" smtClean="0"/>
          </a:p>
          <a:p>
            <a:pPr marL="628650" indent="-285750" algn="just">
              <a:buFont typeface="Wingdings" panose="05000000000000000000" pitchFamily="2" charset="2"/>
              <a:buChar char="ü"/>
            </a:pPr>
            <a:r>
              <a:rPr lang="es-CL" sz="1600" dirty="0" smtClean="0"/>
              <a:t>Convenios </a:t>
            </a:r>
            <a:r>
              <a:rPr lang="es-CL" sz="1600" dirty="0"/>
              <a:t>de Provisión de Prestaciones </a:t>
            </a:r>
            <a:r>
              <a:rPr lang="es-CL" sz="1600" dirty="0" smtClean="0"/>
              <a:t>Médicas: </a:t>
            </a:r>
            <a:r>
              <a:rPr lang="es-CL" sz="1600" dirty="0"/>
              <a:t>alcanzaron un </a:t>
            </a:r>
            <a:r>
              <a:rPr lang="es-CL" sz="1600" dirty="0" smtClean="0"/>
              <a:t>48%, con un gasto total de $144.114 </a:t>
            </a:r>
            <a:r>
              <a:rPr lang="es-CL" sz="1600" dirty="0"/>
              <a:t>millones. Se observa la inclusión de recursos adicionales al presupuesto aprobado por el Congreso Nacional, por </a:t>
            </a:r>
            <a:r>
              <a:rPr lang="es-CL" sz="1600" dirty="0" smtClean="0"/>
              <a:t>$40.746 </a:t>
            </a:r>
            <a:r>
              <a:rPr lang="es-CL" sz="1600" dirty="0"/>
              <a:t>millones, que configurar un presupuesto vigente al mes de junio de </a:t>
            </a:r>
            <a:r>
              <a:rPr lang="es-CL" sz="1600" dirty="0" smtClean="0"/>
              <a:t>$299.344 </a:t>
            </a:r>
            <a:r>
              <a:rPr lang="es-CL" sz="1600" dirty="0"/>
              <a:t>millones.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con una ejecución presupuestaria de </a:t>
            </a:r>
            <a:r>
              <a:rPr lang="es-CL" sz="1600" dirty="0" smtClean="0"/>
              <a:t>51%, </a:t>
            </a:r>
            <a:r>
              <a:rPr lang="es-CL" sz="1600" dirty="0"/>
              <a:t>totalizando un gasto de $</a:t>
            </a:r>
            <a:r>
              <a:rPr lang="es-CL" sz="1600" dirty="0" smtClean="0"/>
              <a:t>257.083 </a:t>
            </a:r>
            <a:r>
              <a:rPr lang="es-CL" sz="1600" dirty="0"/>
              <a:t>millones, gran parte del gasto se asocia a las prestaciones previsionales de la institución </a:t>
            </a:r>
            <a:r>
              <a:rPr lang="es-CL" sz="1600" dirty="0" smtClean="0"/>
              <a:t>($105.489 </a:t>
            </a:r>
            <a:r>
              <a:rPr lang="es-CL" sz="1600" dirty="0"/>
              <a:t>millones). Además, se observa el pago de deuda flotante, que corresponde a obligaciones adquiridas en año anterior, por un total de $</a:t>
            </a:r>
            <a:r>
              <a:rPr lang="es-CL" sz="1600" dirty="0" smtClean="0"/>
              <a:t>13.601 </a:t>
            </a:r>
            <a:r>
              <a:rPr lang="es-CL" sz="1600" dirty="0"/>
              <a:t>millones.</a:t>
            </a:r>
          </a:p>
          <a:p>
            <a:pPr marL="363538" algn="just"/>
            <a:endParaRPr lang="es-CL" sz="1600" dirty="0"/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11. PROGRAMA 01: SUPERINTENDENCIA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072061"/>
              </p:ext>
            </p:extLst>
          </p:nvPr>
        </p:nvGraphicFramePr>
        <p:xfrm>
          <a:off x="467544" y="1669132"/>
          <a:ext cx="814828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1" name="Hoja de cálculo" r:id="rId3" imgW="7905795" imgH="3848047" progId="Excel.Sheet.8">
                  <p:embed/>
                </p:oleObj>
              </mc:Choice>
              <mc:Fallback>
                <p:oleObj name="Hoja de cálculo" r:id="rId3" imgW="7905795" imgH="384804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69132"/>
                        <a:ext cx="8148280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5"/>
            <a:ext cx="8229600" cy="5040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/>
              <a:t>En el Programa </a:t>
            </a:r>
            <a:r>
              <a:rPr lang="es-CL" sz="1600" b="1" dirty="0"/>
              <a:t>Subsecretaría de Redes Asistenciales</a:t>
            </a:r>
            <a:r>
              <a:rPr lang="es-CL" sz="1600" dirty="0"/>
              <a:t>, la ejecución respecto al presupuesto vigente, fue de </a:t>
            </a:r>
            <a:r>
              <a:rPr lang="es-CL" sz="1600" dirty="0" smtClean="0"/>
              <a:t>42%, </a:t>
            </a:r>
            <a:r>
              <a:rPr lang="es-CL" sz="1600" dirty="0"/>
              <a:t>gastando un total de </a:t>
            </a:r>
            <a:r>
              <a:rPr lang="es-CL" sz="1600" dirty="0" smtClean="0"/>
              <a:t>$91.754 </a:t>
            </a:r>
            <a:r>
              <a:rPr lang="es-CL" sz="1600" dirty="0"/>
              <a:t>millones. Se observa el pago de deuda flotante, que corresponde a obligaciones adquiridas en año anterior, por un total de $4.561 </a:t>
            </a:r>
            <a:r>
              <a:rPr lang="es-CL" sz="1600" dirty="0" smtClean="0"/>
              <a:t>millones.</a:t>
            </a:r>
          </a:p>
          <a:p>
            <a:pPr marL="628650" indent="-252413" algn="just">
              <a:buFont typeface="Wingdings" panose="05000000000000000000" pitchFamily="2" charset="2"/>
              <a:buChar char="ü"/>
            </a:pPr>
            <a:r>
              <a:rPr lang="es-CL" sz="1600" dirty="0" smtClean="0"/>
              <a:t>Respecto </a:t>
            </a:r>
            <a:r>
              <a:rPr lang="es-CL" sz="1600" dirty="0"/>
              <a:t>al </a:t>
            </a:r>
            <a:r>
              <a:rPr lang="es-CL" sz="1600" b="1" dirty="0"/>
              <a:t>Hospital Digital</a:t>
            </a:r>
            <a:r>
              <a:rPr lang="es-CL" sz="1600" dirty="0"/>
              <a:t>, se observan desembolsos por </a:t>
            </a:r>
            <a:r>
              <a:rPr lang="es-CL" sz="1600" dirty="0" smtClean="0"/>
              <a:t>$1.000 </a:t>
            </a:r>
            <a:r>
              <a:rPr lang="es-CL" sz="1600" dirty="0"/>
              <a:t>millones, que equivalen a un </a:t>
            </a:r>
            <a:r>
              <a:rPr lang="es-CL" sz="1600" dirty="0" smtClean="0"/>
              <a:t>3% </a:t>
            </a:r>
            <a:r>
              <a:rPr lang="es-CL" sz="1600" dirty="0"/>
              <a:t>de ejecución </a:t>
            </a:r>
            <a:r>
              <a:rPr lang="es-CL" sz="1600" dirty="0" smtClean="0"/>
              <a:t>presupuestaria</a:t>
            </a:r>
            <a:endParaRPr lang="es-CL" sz="1600" dirty="0"/>
          </a:p>
          <a:p>
            <a:pPr marL="628650" indent="-252413" algn="just">
              <a:buFont typeface="Wingdings" panose="05000000000000000000" pitchFamily="2" charset="2"/>
              <a:buChar char="ü"/>
            </a:pPr>
            <a:r>
              <a:rPr lang="es-CL" sz="1600" dirty="0"/>
              <a:t>Programa de Apoyo al Recién </a:t>
            </a:r>
            <a:r>
              <a:rPr lang="es-CL" sz="1600" dirty="0" smtClean="0"/>
              <a:t>Nacido: se observa un gasto total de $8.460 millones, que equivale a una ejecución presupuestaria de 56%</a:t>
            </a: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133450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ACF425B-6EA7-46E9-AE50-39B85063B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884" y="2108845"/>
            <a:ext cx="6194460" cy="3552403"/>
          </a:xfrm>
          <a:prstGeom prst="rect">
            <a:avLst/>
          </a:prstGeom>
        </p:spPr>
      </p:pic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xmlns="" id="{66F2FC46-4B23-45C4-BFD8-7818E96A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499" y="5800179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</p:spTree>
    <p:extLst>
      <p:ext uri="{BB962C8B-B14F-4D97-AF65-F5344CB8AC3E}">
        <p14:creationId xmlns:p14="http://schemas.microsoft.com/office/powerpoint/2010/main" val="233773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xmlns="" id="{F3165921-A622-4749-B46F-BC5B26A1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728171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B648783-A269-45B0-92EB-45BFFAF6B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54232"/>
            <a:ext cx="6120680" cy="35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4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5872187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58974"/>
            <a:ext cx="6353008" cy="381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565616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98" y="1958974"/>
            <a:ext cx="6053238" cy="363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21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509120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46077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018880"/>
              </p:ext>
            </p:extLst>
          </p:nvPr>
        </p:nvGraphicFramePr>
        <p:xfrm>
          <a:off x="378500" y="1772816"/>
          <a:ext cx="8297956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3" name="Hoja de cálculo" r:id="rId3" imgW="7172482" imgH="2648016" progId="Excel.Sheet.8">
                  <p:embed/>
                </p:oleObj>
              </mc:Choice>
              <mc:Fallback>
                <p:oleObj name="Hoja de cálculo" r:id="rId3" imgW="7172482" imgH="264801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500" y="1772816"/>
                        <a:ext cx="8297956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3617</TotalTime>
  <Words>1268</Words>
  <Application>Microsoft Office PowerPoint</Application>
  <PresentationFormat>Presentación en pantalla (4:3)</PresentationFormat>
  <Paragraphs>134</Paragraphs>
  <Slides>30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4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Hoja de cálculo de Microsoft Excel 97-2003</vt:lpstr>
      <vt:lpstr>EJECUCIÓN ACUMULADA DE GASTOS PRESUPUESTARIOS AL MES DE JUNIO DE 2019 PARTIDA 16: MINISTERIO DE SALUD</vt:lpstr>
      <vt:lpstr>EJECUCIÓN ACUMULADA DE GASTOS A JUNIO DE 2019  PARTIDA 16 MINISTERIO DE SALUD</vt:lpstr>
      <vt:lpstr>EJECUCIÓN ACUMULADA DE GASTOS A JUNIO DE 2019  PARTIDA 16 MINISTERIO DE SALUD</vt:lpstr>
      <vt:lpstr>EJECUCIÓN ACUMULADA DE GASTOS A JUNIO DE 2019  PARTIDA 16 MINISTERIO DE SALUD</vt:lpstr>
      <vt:lpstr>EJECUCIÓN ACUMULADA DE GASTOS A JUNIO DE 2019  PARTIDA 16 MINISTERIO DE SALUD</vt:lpstr>
      <vt:lpstr>EJECUCIÓN ACUMULADA DE GASTOS A JUNIO DE 2019  PARTIDA 16 MINISTERIO DE SALUD</vt:lpstr>
      <vt:lpstr>Presentación de PowerPoint</vt:lpstr>
      <vt:lpstr>Presentación de PowerPoint</vt:lpstr>
      <vt:lpstr>EJECUCIÓN ACUMULADA DE GASTOS A JUNIO DE 2019  PARTIDA 16 MINISTERIO DE SALUD</vt:lpstr>
      <vt:lpstr>EJECUCIÓN ACUMULADA DE GASTOS A JUNIO DE 2019  PARTIDA 16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237</cp:revision>
  <cp:lastPrinted>2016-09-09T18:41:06Z</cp:lastPrinted>
  <dcterms:created xsi:type="dcterms:W3CDTF">2016-06-23T13:38:47Z</dcterms:created>
  <dcterms:modified xsi:type="dcterms:W3CDTF">2019-08-19T19:58:12Z</dcterms:modified>
</cp:coreProperties>
</file>