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6"/>
  </p:notesMasterIdLst>
  <p:sldIdLst>
    <p:sldId id="257" r:id="rId17"/>
    <p:sldId id="287" r:id="rId18"/>
    <p:sldId id="288" r:id="rId19"/>
    <p:sldId id="289" r:id="rId20"/>
    <p:sldId id="285" r:id="rId21"/>
    <p:sldId id="286" r:id="rId22"/>
    <p:sldId id="284" r:id="rId23"/>
    <p:sldId id="280" r:id="rId24"/>
    <p:sldId id="259" r:id="rId25"/>
    <p:sldId id="260" r:id="rId26"/>
    <p:sldId id="261" r:id="rId27"/>
    <p:sldId id="290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>
        <p:scale>
          <a:sx n="76" d="100"/>
          <a:sy n="76" d="100"/>
        </p:scale>
        <p:origin x="-12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722222222222224E-2"/>
          <c:y val="0.1935316418780985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2A-4958-AF49-8AF83168F2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82A-4958-AF49-8AF83168F2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82A-4958-AF49-8AF83168F2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82A-4958-AF49-8AF83168F2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2A-4958-AF49-8AF83168F2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82A-4958-AF49-8AF83168F29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PRÉSTAMOS                                                                       </c:v>
                </c:pt>
                <c:pt idx="4">
                  <c:v>TRANSFERENCIAS DE CAPITAL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208265562</c:v>
                </c:pt>
                <c:pt idx="1">
                  <c:v>66898017</c:v>
                </c:pt>
                <c:pt idx="2">
                  <c:v>155675547</c:v>
                </c:pt>
                <c:pt idx="3">
                  <c:v>85773171</c:v>
                </c:pt>
                <c:pt idx="4">
                  <c:v>71539924</c:v>
                </c:pt>
                <c:pt idx="5">
                  <c:v>12036332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82A-4958-AF49-8AF83168F2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8604549431321"/>
          <c:y val="0.71562591134441522"/>
          <c:w val="0.53775656167978991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Capítulo</a:t>
            </a:r>
            <a:endParaRPr lang="es-CL" sz="1400">
              <a:effectLst/>
            </a:endParaRPr>
          </a:p>
        </c:rich>
      </c:tx>
      <c:layout>
        <c:manualLayout>
          <c:xMode val="edge"/>
          <c:yMode val="edge"/>
          <c:x val="0.24213801913258498"/>
          <c:y val="7.74536802080963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13'!$L$62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13'!$K$63:$K$68</c:f>
              <c:strCache>
                <c:ptCount val="6"/>
                <c:pt idx="0">
                  <c:v>SUB.DE AGRICULTURA</c:v>
                </c:pt>
                <c:pt idx="1">
                  <c:v>OF.DE EST. Y POL. AGRARIAS</c:v>
                </c:pt>
                <c:pt idx="2">
                  <c:v>INDAP</c:v>
                </c:pt>
                <c:pt idx="3">
                  <c:v>SER. AGR. Y GAN.</c:v>
                </c:pt>
                <c:pt idx="4">
                  <c:v>CONAF</c:v>
                </c:pt>
                <c:pt idx="5">
                  <c:v>CNR</c:v>
                </c:pt>
              </c:strCache>
            </c:strRef>
          </c:cat>
          <c:val>
            <c:numRef>
              <c:f>'Partida 13'!$L$63:$L$68</c:f>
              <c:numCache>
                <c:formatCode>#,##0</c:formatCode>
                <c:ptCount val="6"/>
                <c:pt idx="0">
                  <c:v>64952977</c:v>
                </c:pt>
                <c:pt idx="1">
                  <c:v>9563470</c:v>
                </c:pt>
                <c:pt idx="2">
                  <c:v>289742468</c:v>
                </c:pt>
                <c:pt idx="3">
                  <c:v>133990966</c:v>
                </c:pt>
                <c:pt idx="4">
                  <c:v>90054741</c:v>
                </c:pt>
                <c:pt idx="5">
                  <c:v>13047672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CA-456B-A2E3-EA58BDA87C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9057408"/>
        <c:axId val="179060736"/>
      </c:barChart>
      <c:catAx>
        <c:axId val="17905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9060736"/>
        <c:crosses val="autoZero"/>
        <c:auto val="1"/>
        <c:lblAlgn val="ctr"/>
        <c:lblOffset val="100"/>
        <c:noMultiLvlLbl val="0"/>
      </c:catAx>
      <c:valAx>
        <c:axId val="179060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905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13/11/2019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81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8" y="-109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32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4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71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36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39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41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4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46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2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13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5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22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7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00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89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4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248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72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97" y="3157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13/11/2019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6" name="Picture 5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4" y="2093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5.xlsx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6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7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8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0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13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4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5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6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7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8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9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20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1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22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23.xls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Excel_Worksheet24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JUNIO DE 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prstClr val="black"/>
                </a:solidFill>
              </a:rPr>
              <a:t>Valparaíso</a:t>
            </a:r>
            <a:r>
              <a:rPr lang="es-CL" sz="1200">
                <a:solidFill>
                  <a:prstClr val="black"/>
                </a:solidFill>
              </a:rPr>
              <a:t>, agosto </a:t>
            </a:r>
            <a:r>
              <a:rPr lang="es-CL" sz="1200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1848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4"/>
            <a:ext cx="626170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5783090"/>
            <a:ext cx="7327558" cy="310206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9372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616054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2067CF46-3730-4591-8EEE-EC54C1CD5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761886"/>
              </p:ext>
            </p:extLst>
          </p:nvPr>
        </p:nvGraphicFramePr>
        <p:xfrm>
          <a:off x="395536" y="1599406"/>
          <a:ext cx="8208912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Worksheet" r:id="rId5" imgW="8410643" imgH="4133940" progId="Excel.Sheet.12">
                  <p:embed/>
                </p:oleObj>
              </mc:Choice>
              <mc:Fallback>
                <p:oleObj name="Worksheet" r:id="rId5" imgW="8410643" imgH="4133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1599406"/>
                        <a:ext cx="8208912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73216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EF71FE65-5D85-433C-97BE-22302A6C9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28120"/>
              </p:ext>
            </p:extLst>
          </p:nvPr>
        </p:nvGraphicFramePr>
        <p:xfrm>
          <a:off x="405026" y="1881733"/>
          <a:ext cx="8210798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5" name="Worksheet" r:id="rId4" imgW="8724900" imgH="3419565" progId="Excel.Sheet.12">
                  <p:embed/>
                </p:oleObj>
              </mc:Choice>
              <mc:Fallback>
                <p:oleObj name="Worksheet" r:id="rId4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5026" y="1881733"/>
                        <a:ext cx="8210798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D123F448-16B7-4B67-B727-92D5316F6013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440139"/>
            <a:ext cx="77136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69B94565-D3F2-4755-979C-86E45A205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18298"/>
              </p:ext>
            </p:extLst>
          </p:nvPr>
        </p:nvGraphicFramePr>
        <p:xfrm>
          <a:off x="395536" y="1929358"/>
          <a:ext cx="8220288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Worksheet" r:id="rId4" imgW="8724900" imgH="3371850" progId="Excel.Sheet.12">
                  <p:embed/>
                </p:oleObj>
              </mc:Choice>
              <mc:Fallback>
                <p:oleObj name="Worksheet" r:id="rId4" imgW="8724900" imgH="3371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929358"/>
                        <a:ext cx="8220288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8D5EA4D3-68B4-4A74-BAA6-37B9F2D1A723}"/>
              </a:ext>
            </a:extLst>
          </p:cNvPr>
          <p:cNvSpPr txBox="1">
            <a:spLocks/>
          </p:cNvSpPr>
          <p:nvPr/>
        </p:nvSpPr>
        <p:spPr>
          <a:xfrm>
            <a:off x="539552" y="1556792"/>
            <a:ext cx="7910408" cy="233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2 de 2</a:t>
            </a:r>
          </a:p>
        </p:txBody>
      </p:sp>
    </p:spTree>
    <p:extLst>
      <p:ext uri="{BB962C8B-B14F-4D97-AF65-F5344CB8AC3E}">
        <p14:creationId xmlns:p14="http://schemas.microsoft.com/office/powerpoint/2010/main" val="143556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368413"/>
            <a:ext cx="7299532" cy="21271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00808"/>
            <a:ext cx="715551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71947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D42C4E2A-1092-4038-9F97-4DBBD057C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52567"/>
              </p:ext>
            </p:extLst>
          </p:nvPr>
        </p:nvGraphicFramePr>
        <p:xfrm>
          <a:off x="323528" y="1940421"/>
          <a:ext cx="8210798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Worksheet" r:id="rId4" imgW="8724900" imgH="2352585" progId="Excel.Sheet.12">
                  <p:embed/>
                </p:oleObj>
              </mc:Choice>
              <mc:Fallback>
                <p:oleObj name="Worksheet" r:id="rId4" imgW="8724900" imgH="2352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940421"/>
                        <a:ext cx="8210798" cy="235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0" y="4663370"/>
            <a:ext cx="7332297" cy="277798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1100" y="1470978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77130" y="68932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DFFDABBA-387C-4D5F-86EE-D8E58ADED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17994"/>
              </p:ext>
            </p:extLst>
          </p:nvPr>
        </p:nvGraphicFramePr>
        <p:xfrm>
          <a:off x="351100" y="1771253"/>
          <a:ext cx="8236828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Worksheet" r:id="rId4" imgW="8724900" imgH="2809785" progId="Excel.Sheet.12">
                  <p:embed/>
                </p:oleObj>
              </mc:Choice>
              <mc:Fallback>
                <p:oleObj name="Worksheet" r:id="rId4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100" y="1771253"/>
                        <a:ext cx="8236828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1521" y="6309320"/>
            <a:ext cx="8173344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123AAB8D-11CD-48AE-A7CC-97F71320C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49874"/>
              </p:ext>
            </p:extLst>
          </p:nvPr>
        </p:nvGraphicFramePr>
        <p:xfrm>
          <a:off x="389357" y="1550985"/>
          <a:ext cx="8210798" cy="4758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Worksheet" r:id="rId4" imgW="8724900" imgH="5248365" progId="Excel.Sheet.12">
                  <p:embed/>
                </p:oleObj>
              </mc:Choice>
              <mc:Fallback>
                <p:oleObj name="Worksheet" r:id="rId4" imgW="8724900" imgH="5248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550985"/>
                        <a:ext cx="8210798" cy="4758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3" y="6237312"/>
            <a:ext cx="7910409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01065107-A476-49EC-A992-9DC251A87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51959"/>
              </p:ext>
            </p:extLst>
          </p:nvPr>
        </p:nvGraphicFramePr>
        <p:xfrm>
          <a:off x="389357" y="1640929"/>
          <a:ext cx="8210798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Worksheet" r:id="rId4" imgW="8724900" imgH="4524285" progId="Excel.Sheet.12">
                  <p:embed/>
                </p:oleObj>
              </mc:Choice>
              <mc:Fallback>
                <p:oleObj name="Worksheet" r:id="rId4" imgW="8724900" imgH="45242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640929"/>
                        <a:ext cx="8210798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805" y="5349849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21F1CCA6-FAB0-4570-BF1B-B446FEB86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146504"/>
              </p:ext>
            </p:extLst>
          </p:nvPr>
        </p:nvGraphicFramePr>
        <p:xfrm>
          <a:off x="389356" y="1566863"/>
          <a:ext cx="8210799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Worksheet" r:id="rId4" imgW="8724900" imgH="3724185" progId="Excel.Sheet.12">
                  <p:embed/>
                </p:oleObj>
              </mc:Choice>
              <mc:Fallback>
                <p:oleObj name="Worksheet" r:id="rId4" imgW="8724900" imgH="3724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6" y="1566863"/>
                        <a:ext cx="8210799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3538" y="3664467"/>
            <a:ext cx="7281782" cy="26858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68F0040E-D750-48CA-B637-029810B06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741766"/>
              </p:ext>
            </p:extLst>
          </p:nvPr>
        </p:nvGraphicFramePr>
        <p:xfrm>
          <a:off x="395536" y="1844824"/>
          <a:ext cx="821079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Worksheet" r:id="rId4" imgW="8724900" imgH="1743075" progId="Excel.Sheet.12">
                  <p:embed/>
                </p:oleObj>
              </mc:Choice>
              <mc:Fallback>
                <p:oleObj name="Worksheet" r:id="rId4" imgW="8724900" imgH="1743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844824"/>
                        <a:ext cx="821079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639" y="4437112"/>
            <a:ext cx="7137586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30987878-AA20-4FB1-8440-12EABA975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804966"/>
              </p:ext>
            </p:extLst>
          </p:nvPr>
        </p:nvGraphicFramePr>
        <p:xfrm>
          <a:off x="389357" y="1628800"/>
          <a:ext cx="8210798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Worksheet" r:id="rId4" imgW="8724900" imgH="2657475" progId="Excel.Sheet.12">
                  <p:embed/>
                </p:oleObj>
              </mc:Choice>
              <mc:Fallback>
                <p:oleObj name="Worksheet" r:id="rId4" imgW="87249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628800"/>
                        <a:ext cx="8210798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4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Partida 13 Ministerio de Agricultura alcanza un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presupuesto vigente de $626.390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incluyendo seis instituciones: Subsecretaría de Agricultura, Oficina de Estudios y Políticas Agrarias, Instituto de Desarrollo Agropecuario, Servicio Agrícola y Ganadero, Corporación Nacional Forestal y Comisión Nacional de Riego.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La ejecución del Ministerio, acumulada al mes de junio fue de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 $311.123 millones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400" b="1" dirty="0">
                <a:solidFill>
                  <a:prstClr val="black"/>
                </a:solidFill>
                <a:ea typeface="+mn-ea"/>
                <a:cs typeface="+mn-cs"/>
              </a:rPr>
              <a:t>49% respecto de la ley vigente</a:t>
            </a:r>
            <a:r>
              <a:rPr lang="es-CL" sz="14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INDAP</a:t>
            </a:r>
            <a:r>
              <a:rPr lang="es-CL" sz="1400" dirty="0">
                <a:solidFill>
                  <a:prstClr val="black"/>
                </a:solidFill>
              </a:rPr>
              <a:t>, que concentra la </a:t>
            </a:r>
            <a:r>
              <a:rPr lang="es-CL" sz="1400" dirty="0" smtClean="0">
                <a:solidFill>
                  <a:prstClr val="black"/>
                </a:solidFill>
              </a:rPr>
              <a:t>mayor parte </a:t>
            </a:r>
            <a:r>
              <a:rPr lang="es-CL" sz="1400" dirty="0">
                <a:solidFill>
                  <a:prstClr val="black"/>
                </a:solidFill>
              </a:rPr>
              <a:t>de los recursos ministeriales ($292.105 millones), presentó un gasto de $146.730 millones, que equivale a un 50% de avance presupuestario. Respecto a los </a:t>
            </a:r>
            <a:r>
              <a:rPr lang="es-CL" sz="1400" b="1" dirty="0">
                <a:solidFill>
                  <a:prstClr val="black"/>
                </a:solidFill>
              </a:rPr>
              <a:t>programas de fomento productivo</a:t>
            </a:r>
            <a:r>
              <a:rPr lang="es-CL" sz="1400" dirty="0">
                <a:solidFill>
                  <a:prstClr val="black"/>
                </a:solidFill>
              </a:rPr>
              <a:t>, se detallan a continuación: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s-CL" sz="1400" dirty="0">
                <a:solidFill>
                  <a:prstClr val="black"/>
                </a:solidFill>
              </a:rPr>
              <a:t>          </a:t>
            </a:r>
          </a:p>
          <a:p>
            <a:pPr lvl="0" algn="just">
              <a:spcBef>
                <a:spcPts val="0"/>
              </a:spcBef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4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0A28BD2B-1767-44D1-A113-89393F19E7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659041"/>
              </p:ext>
            </p:extLst>
          </p:nvPr>
        </p:nvGraphicFramePr>
        <p:xfrm>
          <a:off x="414338" y="4246587"/>
          <a:ext cx="8201486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Worksheet" r:id="rId4" imgW="7781857" imgH="1990815" progId="Excel.Sheet.12">
                  <p:embed/>
                </p:oleObj>
              </mc:Choice>
              <mc:Fallback>
                <p:oleObj name="Worksheet" r:id="rId4" imgW="7781857" imgH="19908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4246587"/>
                        <a:ext cx="8201486" cy="199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540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3304" y="3938941"/>
            <a:ext cx="7470935" cy="28214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A066D369-801C-4816-8069-1E4A72A3E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26310"/>
              </p:ext>
            </p:extLst>
          </p:nvPr>
        </p:nvGraphicFramePr>
        <p:xfrm>
          <a:off x="389357" y="1628800"/>
          <a:ext cx="8287099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Worksheet" r:id="rId4" imgW="8791643" imgH="2200275" progId="Excel.Sheet.12">
                  <p:embed/>
                </p:oleObj>
              </mc:Choice>
              <mc:Fallback>
                <p:oleObj name="Worksheet" r:id="rId4" imgW="8791643" imgH="220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628800"/>
                        <a:ext cx="8287099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4375" y="3923846"/>
            <a:ext cx="7569634" cy="22523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F52D8170-3138-475B-9849-BD3286CE3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26278"/>
              </p:ext>
            </p:extLst>
          </p:nvPr>
        </p:nvGraphicFramePr>
        <p:xfrm>
          <a:off x="389356" y="1628800"/>
          <a:ext cx="8210799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Worksheet" r:id="rId4" imgW="8724900" imgH="2200275" progId="Excel.Sheet.12">
                  <p:embed/>
                </p:oleObj>
              </mc:Choice>
              <mc:Fallback>
                <p:oleObj name="Worksheet" r:id="rId4" imgW="8724900" imgH="220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6" y="1628800"/>
                        <a:ext cx="8210799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1973" y="3981178"/>
            <a:ext cx="7344816" cy="239910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49757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39DF40A3-90F3-4494-AA54-7F0AEB14A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12037"/>
              </p:ext>
            </p:extLst>
          </p:nvPr>
        </p:nvGraphicFramePr>
        <p:xfrm>
          <a:off x="389357" y="1772816"/>
          <a:ext cx="8210798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Worksheet" r:id="rId4" imgW="8648700" imgH="2200275" progId="Excel.Sheet.12">
                  <p:embed/>
                </p:oleObj>
              </mc:Choice>
              <mc:Fallback>
                <p:oleObj name="Worksheet" r:id="rId4" imgW="8648700" imgH="220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772816"/>
                        <a:ext cx="8210798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429000"/>
            <a:ext cx="7297862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9"/>
            <a:ext cx="77136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4A449504-017C-4FB6-80EB-2B82D131AB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23297"/>
              </p:ext>
            </p:extLst>
          </p:nvPr>
        </p:nvGraphicFramePr>
        <p:xfrm>
          <a:off x="389357" y="1628800"/>
          <a:ext cx="8210798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Worksheet" r:id="rId4" imgW="8724900" imgH="1743075" progId="Excel.Sheet.12">
                  <p:embed/>
                </p:oleObj>
              </mc:Choice>
              <mc:Fallback>
                <p:oleObj name="Worksheet" r:id="rId4" imgW="8724900" imgH="1743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628800"/>
                        <a:ext cx="8210798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958845"/>
            <a:ext cx="7353610" cy="27035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A0178291-DE3B-43CE-887C-53427E23F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77539"/>
              </p:ext>
            </p:extLst>
          </p:nvPr>
        </p:nvGraphicFramePr>
        <p:xfrm>
          <a:off x="389357" y="1628800"/>
          <a:ext cx="8210798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Worksheet" r:id="rId4" imgW="8724900" imgH="3266985" progId="Excel.Sheet.12">
                  <p:embed/>
                </p:oleObj>
              </mc:Choice>
              <mc:Fallback>
                <p:oleObj name="Worksheet" r:id="rId4" imgW="8724900" imgH="3266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7" y="1628800"/>
                        <a:ext cx="8210798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1149" y="3766955"/>
            <a:ext cx="7389360" cy="310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BF45961A-9B5B-4B5C-A055-DE31C2E51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91451"/>
              </p:ext>
            </p:extLst>
          </p:nvPr>
        </p:nvGraphicFramePr>
        <p:xfrm>
          <a:off x="389356" y="1628800"/>
          <a:ext cx="8210799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Worksheet" r:id="rId4" imgW="8724900" imgH="2047965" progId="Excel.Sheet.12">
                  <p:embed/>
                </p:oleObj>
              </mc:Choice>
              <mc:Fallback>
                <p:oleObj name="Worksheet" r:id="rId4" imgW="8724900" imgH="20479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6" y="1628800"/>
                        <a:ext cx="8210799" cy="204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384" y="4281449"/>
            <a:ext cx="7318173" cy="22767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02E954D3-F70C-4E08-B9D0-128A01266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853771"/>
              </p:ext>
            </p:extLst>
          </p:nvPr>
        </p:nvGraphicFramePr>
        <p:xfrm>
          <a:off x="389356" y="1700808"/>
          <a:ext cx="8210799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Worksheet" r:id="rId4" imgW="8724900" imgH="2505165" progId="Excel.Sheet.12">
                  <p:embed/>
                </p:oleObj>
              </mc:Choice>
              <mc:Fallback>
                <p:oleObj name="Worksheet" r:id="rId4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6" y="1700808"/>
                        <a:ext cx="8210799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1406" y="3927971"/>
            <a:ext cx="7285002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1EB3728D-158A-4B4C-BC71-FEA4B0D9C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46885"/>
              </p:ext>
            </p:extLst>
          </p:nvPr>
        </p:nvGraphicFramePr>
        <p:xfrm>
          <a:off x="389356" y="1628800"/>
          <a:ext cx="8210799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Worksheet" r:id="rId4" imgW="8724900" imgH="2200275" progId="Excel.Sheet.12">
                  <p:embed/>
                </p:oleObj>
              </mc:Choice>
              <mc:Fallback>
                <p:oleObj name="Worksheet" r:id="rId4" imgW="8724900" imgH="2200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6" y="1628800"/>
                        <a:ext cx="8210799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357" y="3117676"/>
            <a:ext cx="7416824" cy="311324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89357" y="620688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0AD34122-B933-4FEC-A686-F1771BEE5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345341"/>
              </p:ext>
            </p:extLst>
          </p:nvPr>
        </p:nvGraphicFramePr>
        <p:xfrm>
          <a:off x="389356" y="1628800"/>
          <a:ext cx="8210799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Worksheet" r:id="rId4" imgW="8724900" imgH="1438185" progId="Excel.Sheet.12">
                  <p:embed/>
                </p:oleObj>
              </mc:Choice>
              <mc:Fallback>
                <p:oleObj name="Worksheet" r:id="rId4" imgW="8724900" imgH="1438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356" y="1628800"/>
                        <a:ext cx="8210799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540" y="5656163"/>
            <a:ext cx="7416824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50043"/>
            <a:ext cx="7488832" cy="3067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7544" y="620712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53721870-5B19-4673-829A-4C7D7501E9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26616"/>
              </p:ext>
            </p:extLst>
          </p:nvPr>
        </p:nvGraphicFramePr>
        <p:xfrm>
          <a:off x="431540" y="1560165"/>
          <a:ext cx="8246802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2" name="Worksheet" r:id="rId4" imgW="8724900" imgH="4029075" progId="Excel.Sheet.12">
                  <p:embed/>
                </p:oleObj>
              </mc:Choice>
              <mc:Fallback>
                <p:oleObj name="Worksheet" r:id="rId4" imgW="8724900" imgH="4029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540" y="1560165"/>
                        <a:ext cx="8246802" cy="402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ENERO de 2019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Agricultura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dirty="0">
                <a:solidFill>
                  <a:prstClr val="black"/>
                </a:solidFill>
              </a:rPr>
              <a:t>En el </a:t>
            </a:r>
            <a:r>
              <a:rPr lang="es-CL" sz="1600" b="1" dirty="0">
                <a:solidFill>
                  <a:prstClr val="black"/>
                </a:solidFill>
              </a:rPr>
              <a:t>Sistema de Incentivos de Sustentabilidad Agroambiental</a:t>
            </a:r>
            <a:r>
              <a:rPr lang="es-CL" sz="1600" dirty="0">
                <a:solidFill>
                  <a:prstClr val="black"/>
                </a:solidFill>
              </a:rPr>
              <a:t>, que proyecta una cobertura de 139 mil hectáreas, con labores de recuperación, fertilización y conservación; y que contempla recursos en el INDAP y en el SAG, por un total de $34.816 millones, se observa lo siguiente: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	- en el Instituto de Desarrollo Agropecuario la asignación para el Sistema de Incentivos 	Ley 	N° 20.412, con presupuesto vigente por $21.554, se ejecutó un total de $5.871 millones, y la 	asignación para Praderas Suplementarias, con un presupuesto de $4.648, ejecutó $3.988 	millones.</a:t>
            </a:r>
          </a:p>
          <a:p>
            <a:pPr lvl="0" algn="just" defTabSz="360363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 defTabSz="360363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        - en el Programa Gestión y Conservación de Recursos Naturales Renovables del Servicio 	Agrícola y Ganadero, los recursos para el Sistema de Incentivos Ley N°	20.412, que 	totalizan 	$8.613 millones, se ejecutaron $379 millones.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3"/>
            </a:pPr>
            <a:endParaRPr lang="es-CL" sz="1600" dirty="0">
              <a:solidFill>
                <a:prstClr val="black"/>
              </a:solidFill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6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28580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600" b="1" dirty="0">
                <a:solidFill>
                  <a:prstClr val="black"/>
                </a:solidFill>
              </a:rPr>
              <a:t>Fomento al Riego y Drenaje</a:t>
            </a:r>
            <a:r>
              <a:rPr lang="es-CL" sz="1600" dirty="0">
                <a:solidFill>
                  <a:prstClr val="black"/>
                </a:solidFill>
              </a:rPr>
              <a:t>: en INDAP, la asignación para Riego considera $15.242 millones, con una cobertura de 3.492 hectáreas incorporadas al Riego </a:t>
            </a:r>
            <a:r>
              <a:rPr lang="es-CL" sz="1600" dirty="0" err="1">
                <a:solidFill>
                  <a:prstClr val="black"/>
                </a:solidFill>
              </a:rPr>
              <a:t>Intrapredial</a:t>
            </a:r>
            <a:r>
              <a:rPr lang="es-CL" sz="1600" dirty="0">
                <a:solidFill>
                  <a:prstClr val="black"/>
                </a:solidFill>
              </a:rPr>
              <a:t>, 93 obras terminadas en Riego Asociativo, 1.150 usuarios atendidos a través del Bono Legal de Aguas, recuperación de 19 embalses CORA y 200 estudios de Riego y Drenaje; presenta un gasto total de $2.705 millones.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dirty="0">
              <a:solidFill>
                <a:prstClr val="black"/>
              </a:solidFill>
            </a:endParaRPr>
          </a:p>
          <a:p>
            <a:pPr marL="360363" algn="just">
              <a:spcBef>
                <a:spcPts val="0"/>
              </a:spcBef>
            </a:pPr>
            <a:r>
              <a:rPr lang="es-CL" sz="1600" dirty="0">
                <a:solidFill>
                  <a:prstClr val="black"/>
                </a:solidFill>
              </a:rPr>
              <a:t>En la CNR, se presentan recursos por $ 13.047 millones para financiar la gestión de la Ley de Riego y las funciones propias de la Comisión, incluyendo $3.552 millones para ejecutar 45 iniciativas: 20 estudios básicos, 3 proyectos y 22 programas de inversión. Se observa un 50% de ejecución presupuestaria.</a:t>
            </a:r>
          </a:p>
          <a:p>
            <a:pPr marL="360363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</a:endParaRPr>
          </a:p>
          <a:p>
            <a:pPr marL="358775" indent="-342900" algn="just">
              <a:spcBef>
                <a:spcPts val="0"/>
              </a:spcBef>
              <a:buFont typeface="+mj-lt"/>
              <a:buAutoNum type="arabicPeriod" startAt="6"/>
            </a:pPr>
            <a:r>
              <a:rPr lang="es-CL" sz="1600" dirty="0">
                <a:solidFill>
                  <a:prstClr val="black"/>
                </a:solidFill>
              </a:rPr>
              <a:t>En la CONAF, el Programa Manejo del Fuego, con un presupuesto vigente de $36.241 millones, ejecutó un 65%. Se observa que los recursos para los equipos de radiocomunicaciones, por $463 millones, presentaron una ejecución presupuestaria </a:t>
            </a:r>
            <a:r>
              <a:rPr lang="es-CL" sz="1600">
                <a:solidFill>
                  <a:prstClr val="black"/>
                </a:solidFill>
              </a:rPr>
              <a:t>de 22%.</a:t>
            </a: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7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</p:spTree>
    <p:extLst>
      <p:ext uri="{BB962C8B-B14F-4D97-AF65-F5344CB8AC3E}">
        <p14:creationId xmlns:p14="http://schemas.microsoft.com/office/powerpoint/2010/main" val="56489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589240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789910"/>
              </p:ext>
            </p:extLst>
          </p:nvPr>
        </p:nvGraphicFramePr>
        <p:xfrm>
          <a:off x="971600" y="1772816"/>
          <a:ext cx="684076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692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4256" y="5377294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1D8CC1D3-0B4E-4BB4-B91E-1B616A4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912854"/>
              </p:ext>
            </p:extLst>
          </p:nvPr>
        </p:nvGraphicFramePr>
        <p:xfrm>
          <a:off x="1403648" y="1682479"/>
          <a:ext cx="6408712" cy="3493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473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5657" y="5908610"/>
            <a:ext cx="8210799" cy="328702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40A0C76-FB2D-448D-99F7-8F083F267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03089"/>
            <a:ext cx="6984776" cy="41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665985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2369" y="5877272"/>
            <a:ext cx="7758063" cy="365125"/>
          </a:xfrm>
        </p:spPr>
        <p:txBody>
          <a:bodyPr/>
          <a:lstStyle/>
          <a:p>
            <a:pPr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35A5C9E-EDCB-4B4E-9FBF-613F69F2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09185"/>
            <a:ext cx="6840760" cy="40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331978"/>
            <a:ext cx="7758063" cy="29020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461492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05026" y="795481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xmlns="" id="{43C822DC-E3A6-4AAE-B8BC-DEAB52883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686648"/>
              </p:ext>
            </p:extLst>
          </p:nvPr>
        </p:nvGraphicFramePr>
        <p:xfrm>
          <a:off x="467544" y="1772816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Worksheet" r:id="rId4" imgW="7524885" imgH="2466885" progId="Excel.Sheet.12">
                  <p:embed/>
                </p:oleObj>
              </mc:Choice>
              <mc:Fallback>
                <p:oleObj name="Worksheet" r:id="rId4" imgW="7524885" imgH="2466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1141</Words>
  <Application>Microsoft Office PowerPoint</Application>
  <PresentationFormat>Presentación en pantalla (4:3)</PresentationFormat>
  <Paragraphs>163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6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Worksheet</vt:lpstr>
      <vt:lpstr>EJECUCIÓN ACUMULADA DE GASTOS PRESUPUESTARIOS AL MES DE JUNIO DE 2019 PARTIDA 13: MINISTERIO DE AGRICULTURA</vt:lpstr>
      <vt:lpstr>EJECUCIÓN ACUMULADA DE GASTOS A JUNIO DE 2019  PARTIDA 13 MINISTERIO DE AGRICULTURA</vt:lpstr>
      <vt:lpstr>Ejecución Presupuestaria de Gastos Acumulada al Mes de ENERO de 2019  Ministerio de Agricultura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JUNIO DE 2019  PARTIDA 13 MINISTERIO DE AGRICULTURA</vt:lpstr>
      <vt:lpstr>EJECUCIÓN ACUMULADA DE GASTOS A JUNIO DE 2019  PARTIDA 13 RESUMEN POR CAPÍTULOS</vt:lpstr>
      <vt:lpstr>EJECUCIÓN ACUMULADA DE GASTOS A JUNIO DE 2019  PARTIDA 13. CAPÍTULO 01. PROGRAMA 01:  SUBSECRETARÍA DE AGRICULTURA</vt:lpstr>
      <vt:lpstr>EJECUCIÓN ACUMULADA DE GASTOS A JUNIO DE 2019  PARTIDA 13. CAPÍTULO 01. PROGRAMA 01:  SUBSECRETARÍA DE AGRICULTURA</vt:lpstr>
      <vt:lpstr>EJECUCIÓN ACUMULADA DE GASTOS A JUNIO DE 2019  PARTIDA 13. CAPÍTULO 01. PROGRAMA 02:  INVESTIGACIÓN E INNOVACIÓN TECNOLÓGICA SILVOAGROPECUARIA</vt:lpstr>
      <vt:lpstr>EJECUCIÓN ACUMULADA DE GASTOS A JUNIO DE 2019  PARTIDA 13. CAPÍTULO 02. PROGRAMA 01:  OFICINA DE ESTUDIOS Y POLÍTICAS AGRARIAS</vt:lpstr>
      <vt:lpstr>EJECUCIÓN ACUMULADA DE GASTOS A JUNIO DE 2019  PARTIDA 13. CAPÍTULO 03. PROGRAMA 01:  INSTITUTO DE DESARROLLO AGROPECUARIO</vt:lpstr>
      <vt:lpstr>EJECUCIÓN ACUMULADA DE GASTOS A JUNIO DE 2019  PARTIDA 13. CAPÍTULO 03. PROGRAMA 01:  INSTITUTO DE DESARROLLO AGROPECUARIO</vt:lpstr>
      <vt:lpstr>EJECUCIÓN ACUMULADA DE GASTOS A JUNIO DE 2019  PARTIDA 13. CAPÍTULO 04. PROGRAMA 01:  SERVICIO AGRÍCOLA Y GANADERO</vt:lpstr>
      <vt:lpstr>EJECUCIÓN ACUMULADA DE GASTOS A JUNIO DE 2019  PARTIDA 13. CAPÍTULO 04. PROGRAMA 04:  INSPECCIONES EXPORTACIONES SILVOAGROPECUARIAS</vt:lpstr>
      <vt:lpstr>EJECUCIÓN ACUMULADA DE GASTOS A JUNIO DE 2019  PARTIDA 13. CAPÍTULO 04. PROGRAMA 05:  PROGRAMA DESARROLLO GANADERO</vt:lpstr>
      <vt:lpstr>EJECUCIÓN ACUMULADA DE GASTOS A JUNIO DE 2019  PARTIDA 13. CAPÍTULO 04. PROGRAMA 06:  VIGILANCIA Y CONTROL SILVOAGRÍCOLA</vt:lpstr>
      <vt:lpstr>EJECUCIÓN ACUMULADA DE GASTOS A JUNIO DE 2019  PARTIDA 13. CAPÍTULO 04. PROGRAMA 07:  PROGRAMA DE CONTROLES FRONTERIZOS</vt:lpstr>
      <vt:lpstr>EJECUCIÓN ACUMULADA DE GASTOS A JUNIO DE 2019  PARTIDA 13. CAPÍTULO 04. PROGRAMA 08:  PROGRAMA GESTIÓN Y CONSERVACIÓN DE RECURSOS NATURALES RENOVABLES</vt:lpstr>
      <vt:lpstr>EJECUCIÓN ACUMULADA DE GASTOS A JUNIO DE 2019  PARTIDA 13. CAPÍTULO 04. PROGRAMA 09:  LABORATORIOS</vt:lpstr>
      <vt:lpstr>EJECUCIÓN ACUMULADA DE GASTOS A JUNIO DE 2019  PARTIDA 13. CAPÍTULO 05. PROGRAMA 01:  CORPORACIÓN NACIONAL FORESTAL</vt:lpstr>
      <vt:lpstr>EJECUCIÓN ACUMULADA DE GASTOS A JUNIO DE 2019  PARTIDA 13. CAPÍTULO 05. PROGRAMA 03:  PROGRAMA DE MANEJO DEL FUEGO</vt:lpstr>
      <vt:lpstr>EJECUCIÓN ACUMULADA DE GASTOS A JUNIO DE 2019  PARTIDA 13. CAPÍTULO 05. PROGRAMA 04:  ÁREAS SILVESTRES PROTEGIDAS</vt:lpstr>
      <vt:lpstr>EJECUCIÓN ACUMULADA DE GASTOS A JUNIO DE 2019  PARTIDA 13. CAPÍTULO 05. PROGRAMA 05:  GESTIÓN FORESTAL</vt:lpstr>
      <vt:lpstr>EJECUCIÓN ACUMULADA DE GASTOS A JUNIO DE 2019  PARTIDA 13. CAPÍTULO 05. PROGRAMA 06:  PROGRAMA  DE ARBORIZACIÓN URBANA</vt:lpstr>
      <vt:lpstr>EJECUCIÓN ACUMULADA DE GASTOS A JUNIO DE 2019  PARTIDA 13. CAPÍTULO 06. PROGRAMA 01:  COMISIÓN NACIONAL DE RIEGO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Claudia Soto</cp:lastModifiedBy>
  <cp:revision>158</cp:revision>
  <cp:lastPrinted>2016-08-05T21:17:59Z</cp:lastPrinted>
  <dcterms:created xsi:type="dcterms:W3CDTF">2016-08-05T20:56:34Z</dcterms:created>
  <dcterms:modified xsi:type="dcterms:W3CDTF">2019-11-13T18:46:08Z</dcterms:modified>
</cp:coreProperties>
</file>