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5" r:id="rId4"/>
    <p:sldId id="306" r:id="rId5"/>
    <p:sldId id="303" r:id="rId6"/>
    <p:sldId id="304" r:id="rId7"/>
    <p:sldId id="302" r:id="rId8"/>
    <p:sldId id="301" r:id="rId9"/>
    <p:sldId id="264" r:id="rId10"/>
    <p:sldId id="263" r:id="rId11"/>
    <p:sldId id="265" r:id="rId12"/>
    <p:sldId id="269" r:id="rId13"/>
    <p:sldId id="271" r:id="rId14"/>
    <p:sldId id="273" r:id="rId15"/>
    <p:sldId id="274" r:id="rId16"/>
    <p:sldId id="275" r:id="rId17"/>
    <p:sldId id="287" r:id="rId18"/>
    <p:sldId id="289" r:id="rId19"/>
    <p:sldId id="290" r:id="rId20"/>
    <p:sldId id="288" r:id="rId21"/>
    <p:sldId id="291" r:id="rId22"/>
    <p:sldId id="292" r:id="rId23"/>
    <p:sldId id="293" r:id="rId2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87" d="100"/>
          <a:sy n="87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10419884680080647"/>
          <c:y val="5.725128077517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005334608832297"/>
          <c:w val="1"/>
          <c:h val="0.46405608317907415"/>
        </c:manualLayout>
      </c:layout>
      <c:pie3DChart>
        <c:varyColors val="1"/>
        <c:ser>
          <c:idx val="0"/>
          <c:order val="0"/>
          <c:tx>
            <c:strRef>
              <c:f>'Partida 12'!$D$63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95-43D7-BA9C-D8AF7573A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95-43D7-BA9C-D8AF7573A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95-43D7-BA9C-D8AF7573A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95-43D7-BA9C-D8AF7573A8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95-43D7-BA9C-D8AF7573A8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95-43D7-BA9C-D8AF7573A801}"/>
              </c:ext>
            </c:extLst>
          </c:dPt>
          <c:dLbls>
            <c:dLbl>
              <c:idx val="1"/>
              <c:layout>
                <c:manualLayout>
                  <c:x val="-4.3314327088424288E-2"/>
                  <c:y val="-0.130527901390849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5-43D7-BA9C-D8AF7573A801}"/>
                </c:ext>
              </c:extLst>
            </c:dLbl>
            <c:dLbl>
              <c:idx val="2"/>
              <c:layout>
                <c:manualLayout>
                  <c:x val="5.5557146265807683E-2"/>
                  <c:y val="4.08032469348639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5-43D7-BA9C-D8AF7573A801}"/>
                </c:ext>
              </c:extLst>
            </c:dLbl>
            <c:dLbl>
              <c:idx val="3"/>
              <c:layout>
                <c:manualLayout>
                  <c:x val="-5.6119608562299984E-3"/>
                  <c:y val="-1.41096279657070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5-43D7-BA9C-D8AF7573A8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12'!$C$64:$C$67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TRANSFERENCIAS DE CAPITAL         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12'!$D$64:$D$67</c:f>
              <c:numCache>
                <c:formatCode>#,##0</c:formatCode>
                <c:ptCount val="4"/>
                <c:pt idx="0">
                  <c:v>211779014</c:v>
                </c:pt>
                <c:pt idx="1">
                  <c:v>1716587204</c:v>
                </c:pt>
                <c:pt idx="2">
                  <c:v>518906787</c:v>
                </c:pt>
                <c:pt idx="3">
                  <c:v>30941163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5-43D7-BA9C-D8AF7573A8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99359414610506"/>
          <c:y val="0.76689909270254886"/>
          <c:w val="0.38772286033875025"/>
          <c:h val="0.21424376611899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 dirty="0">
                <a:effectLst/>
              </a:rPr>
              <a:t> Presupuesto </a:t>
            </a:r>
            <a:r>
              <a:rPr lang="en-US" sz="1400" b="1" i="0" baseline="0" dirty="0" err="1">
                <a:effectLst/>
              </a:rPr>
              <a:t>Inicial</a:t>
            </a:r>
            <a:r>
              <a:rPr lang="en-US" sz="1400" b="1" i="0" baseline="0" dirty="0">
                <a:effectLst/>
              </a:rPr>
              <a:t> por </a:t>
            </a:r>
            <a:r>
              <a:rPr lang="en-US" sz="1400" b="1" i="0" baseline="0" dirty="0" err="1">
                <a:effectLst/>
              </a:rPr>
              <a:t>Capítulo</a:t>
            </a:r>
            <a:r>
              <a:rPr lang="en-US" sz="1400" b="1" i="0" baseline="0" dirty="0">
                <a:effectLst/>
              </a:rPr>
              <a:t> (M$)</a:t>
            </a:r>
            <a:endParaRPr lang="es-CL" sz="1400" dirty="0">
              <a:effectLst/>
            </a:endParaRPr>
          </a:p>
        </c:rich>
      </c:tx>
      <c:layout>
        <c:manualLayout>
          <c:xMode val="edge"/>
          <c:yMode val="edge"/>
          <c:x val="0.23803046597197328"/>
          <c:y val="6.7114812421638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12'!$M$63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3702-4C60-882F-0C5B103A9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12'!$L$64:$L$69</c:f>
              <c:strCache>
                <c:ptCount val="6"/>
                <c:pt idx="0">
                  <c:v>SEC. Y ADM. GRAL</c:v>
                </c:pt>
                <c:pt idx="1">
                  <c:v>DIR.GRAL. DE OBRAS PÚBLICAS</c:v>
                </c:pt>
                <c:pt idx="2">
                  <c:v>DIR. GRAL. DE CONCESIONES DE OBRAS PÚBLICAS</c:v>
                </c:pt>
                <c:pt idx="3">
                  <c:v>DIR. GRAL. DE AGUAS</c:v>
                </c:pt>
                <c:pt idx="4">
                  <c:v>INH</c:v>
                </c:pt>
                <c:pt idx="5">
                  <c:v>SSS</c:v>
                </c:pt>
              </c:strCache>
            </c:strRef>
          </c:cat>
          <c:val>
            <c:numRef>
              <c:f>'Partida 12'!$M$64:$M$69</c:f>
              <c:numCache>
                <c:formatCode>#,##0</c:formatCode>
                <c:ptCount val="6"/>
                <c:pt idx="0">
                  <c:v>21558684</c:v>
                </c:pt>
                <c:pt idx="1">
                  <c:v>1794031705</c:v>
                </c:pt>
                <c:pt idx="2">
                  <c:v>631667754</c:v>
                </c:pt>
                <c:pt idx="3">
                  <c:v>18755866</c:v>
                </c:pt>
                <c:pt idx="4">
                  <c:v>2006913</c:v>
                </c:pt>
                <c:pt idx="5">
                  <c:v>10193246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9-4622-8B67-558FD8AE49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3311488"/>
        <c:axId val="52306496"/>
      </c:barChart>
      <c:catAx>
        <c:axId val="533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52306496"/>
        <c:crosses val="autoZero"/>
        <c:auto val="1"/>
        <c:lblAlgn val="ctr"/>
        <c:lblOffset val="100"/>
        <c:noMultiLvlLbl val="0"/>
      </c:catAx>
      <c:valAx>
        <c:axId val="523064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3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20-08-2019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20-08-2019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20-08-2019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20-08-2019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20-08-2019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20-08-2019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20-08-2019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20-08-2019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20-08-2019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20-08-2019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20-08-2019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20-08-2019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20-08-2019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20-08-2019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20-08-2019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20-08-2019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20-08-2019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JUNIO de 2019</a:t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agosto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8F4B530-41FD-4915-BB08-6E40F70D0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37016"/>
              </p:ext>
            </p:extLst>
          </p:nvPr>
        </p:nvGraphicFramePr>
        <p:xfrm>
          <a:off x="414338" y="1528936"/>
          <a:ext cx="8229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Worksheet" r:id="rId3" imgW="8086657" imgH="3124110" progId="Excel.Sheet.12">
                  <p:embed/>
                </p:oleObj>
              </mc:Choice>
              <mc:Fallback>
                <p:oleObj name="Worksheet" r:id="rId3" imgW="8086657" imgH="3124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28936"/>
                        <a:ext cx="82296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6311" y="5510061"/>
            <a:ext cx="8150145" cy="22319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4A03E0E-55D1-4299-8DD6-C0CCA9F9E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42500"/>
              </p:ext>
            </p:extLst>
          </p:nvPr>
        </p:nvGraphicFramePr>
        <p:xfrm>
          <a:off x="386224" y="1720949"/>
          <a:ext cx="8238912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Worksheet" r:id="rId3" imgW="8724900" imgH="3724185" progId="Excel.Sheet.12">
                  <p:embed/>
                </p:oleObj>
              </mc:Choice>
              <mc:Fallback>
                <p:oleObj name="Worksheet" r:id="rId3" imgW="8724900" imgH="3724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0949"/>
                        <a:ext cx="8238912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199" y="5152107"/>
            <a:ext cx="8229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B05BF26-1AC3-4019-B3D0-413F45AB0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283"/>
              </p:ext>
            </p:extLst>
          </p:nvPr>
        </p:nvGraphicFramePr>
        <p:xfrm>
          <a:off x="414338" y="1700808"/>
          <a:ext cx="8210798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Worksheet" r:id="rId3" imgW="8724900" imgH="3419565" progId="Excel.Sheet.12">
                  <p:embed/>
                </p:oleObj>
              </mc:Choice>
              <mc:Fallback>
                <p:oleObj name="Worksheet" r:id="rId3" imgW="8724900" imgH="3419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3221" y="5591418"/>
            <a:ext cx="7997602" cy="21384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HIDRÁULICAS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B3F0FD1-6C96-41DC-B57F-B917B6E3E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37171"/>
              </p:ext>
            </p:extLst>
          </p:nvPr>
        </p:nvGraphicFramePr>
        <p:xfrm>
          <a:off x="414338" y="1700808"/>
          <a:ext cx="8272462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Worksheet" r:id="rId3" imgW="8724900" imgH="3876765" progId="Excel.Sheet.12">
                  <p:embed/>
                </p:oleObj>
              </mc:Choice>
              <mc:Fallback>
                <p:oleObj name="Worksheet" r:id="rId3" imgW="8724900" imgH="38767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72462" cy="387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7857" y="6358036"/>
            <a:ext cx="8034583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CA7BD06-0DBD-4203-A1B4-8A369567F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34963"/>
              </p:ext>
            </p:extLst>
          </p:nvPr>
        </p:nvGraphicFramePr>
        <p:xfrm>
          <a:off x="386224" y="1501477"/>
          <a:ext cx="8300576" cy="486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Worksheet" r:id="rId3" imgW="8724900" imgH="5095785" progId="Excel.Sheet.12">
                  <p:embed/>
                </p:oleObj>
              </mc:Choice>
              <mc:Fallback>
                <p:oleObj name="Worksheet" r:id="rId3" imgW="8724900" imgH="5095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01477"/>
                        <a:ext cx="8300576" cy="486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128949"/>
            <a:ext cx="8219256" cy="244267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8B64129-6C9F-4861-8D88-19B69F3D9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273858"/>
              </p:ext>
            </p:extLst>
          </p:nvPr>
        </p:nvGraphicFramePr>
        <p:xfrm>
          <a:off x="414338" y="1772816"/>
          <a:ext cx="8201486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Worksheet" r:id="rId3" imgW="8724900" imgH="3266985" progId="Excel.Sheet.12">
                  <p:embed/>
                </p:oleObj>
              </mc:Choice>
              <mc:Fallback>
                <p:oleObj name="Worksheet" r:id="rId3" imgW="8724900" imgH="32669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2816"/>
                        <a:ext cx="8201486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8924" y="5229200"/>
            <a:ext cx="8167532" cy="24530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9BCE248-773D-4D14-B4B9-83D27B61B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27882"/>
              </p:ext>
            </p:extLst>
          </p:nvPr>
        </p:nvGraphicFramePr>
        <p:xfrm>
          <a:off x="414338" y="1719263"/>
          <a:ext cx="8262118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Worksheet" r:id="rId3" imgW="8724900" imgH="3419565" progId="Excel.Sheet.12">
                  <p:embed/>
                </p:oleObj>
              </mc:Choice>
              <mc:Fallback>
                <p:oleObj name="Worksheet" r:id="rId3" imgW="8724900" imgH="3419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9263"/>
                        <a:ext cx="8262118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286" y="4944576"/>
            <a:ext cx="8270170" cy="212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06286" y="5229200"/>
            <a:ext cx="8209538" cy="136815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050" dirty="0"/>
              <a:t>La ejecución presupuestaria de la Dirección de Planeamiento, de un 1,5% respecto a los recursos vigentes, se explica fundamentalmente porque no se han transferido los recursos asociados a la asignación 33.01.026 Empresa Metro S.A., con recursos asociados por $162.741 millones.</a:t>
            </a:r>
          </a:p>
          <a:p>
            <a:r>
              <a:rPr lang="es-CL" sz="1050" dirty="0"/>
              <a:t>Respecto a los últimos 4 años, a continuación se presentan los niveles de ejecución a junio:</a:t>
            </a:r>
          </a:p>
          <a:p>
            <a:endParaRPr lang="es-CL" sz="1050" dirty="0"/>
          </a:p>
          <a:p>
            <a:pPr marL="171450" indent="-171450">
              <a:buFontTx/>
              <a:buChar char="-"/>
            </a:pPr>
            <a:r>
              <a:rPr lang="es-CL" sz="1050" dirty="0"/>
              <a:t>2019: 1,2%</a:t>
            </a:r>
          </a:p>
          <a:p>
            <a:pPr marL="171450" indent="-171450">
              <a:buFontTx/>
              <a:buChar char="-"/>
            </a:pPr>
            <a:r>
              <a:rPr lang="es-CL" sz="1050" dirty="0"/>
              <a:t>2018: 55%</a:t>
            </a:r>
          </a:p>
          <a:p>
            <a:pPr marL="171450" indent="-171450">
              <a:buFontTx/>
              <a:buChar char="-"/>
            </a:pPr>
            <a:r>
              <a:rPr lang="es-CL" sz="1050" dirty="0"/>
              <a:t>2017: 77%</a:t>
            </a:r>
          </a:p>
          <a:p>
            <a:pPr marL="171450" indent="-171450">
              <a:buFontTx/>
              <a:buChar char="-"/>
            </a:pPr>
            <a:r>
              <a:rPr lang="es-CL" sz="1050" dirty="0"/>
              <a:t>2016: 48%</a:t>
            </a:r>
          </a:p>
          <a:p>
            <a:pPr marL="171450" indent="-171450">
              <a:buFontTx/>
              <a:buChar char="-"/>
            </a:pPr>
            <a:endParaRPr lang="es-CL" sz="1050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D2EE670-5A34-454B-97BF-AF48FE793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48885"/>
              </p:ext>
            </p:extLst>
          </p:nvPr>
        </p:nvGraphicFramePr>
        <p:xfrm>
          <a:off x="386224" y="1484784"/>
          <a:ext cx="8229600" cy="3450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Worksheet" r:id="rId3" imgW="8724900" imgH="3581310" progId="Excel.Sheet.12">
                  <p:embed/>
                </p:oleObj>
              </mc:Choice>
              <mc:Fallback>
                <p:oleObj name="Worksheet" r:id="rId3" imgW="8724900" imgH="3581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484784"/>
                        <a:ext cx="8229600" cy="3450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8134" y="4644464"/>
            <a:ext cx="8228322" cy="29670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FCE5EC3-3963-4A17-86E2-A6B252E5F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2071"/>
              </p:ext>
            </p:extLst>
          </p:nvPr>
        </p:nvGraphicFramePr>
        <p:xfrm>
          <a:off x="386224" y="1772816"/>
          <a:ext cx="829023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Worksheet" r:id="rId3" imgW="8648700" imgH="2809785" progId="Excel.Sheet.12">
                  <p:embed/>
                </p:oleObj>
              </mc:Choice>
              <mc:Fallback>
                <p:oleObj name="Worksheet" r:id="rId3" imgW="86487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90232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4632728"/>
            <a:ext cx="8076272" cy="23643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03. PROGRAMA 01: DIRECCIÓN GENERAL DE CONCESIONES DE OBRAS PÚBLICAS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91F6576-E7D1-4727-BA7F-F18FDDCB1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10204"/>
              </p:ext>
            </p:extLst>
          </p:nvPr>
        </p:nvGraphicFramePr>
        <p:xfrm>
          <a:off x="386224" y="1628800"/>
          <a:ext cx="82296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Worksheet" r:id="rId3" imgW="8724900" imgH="2962365" progId="Excel.Sheet.12">
                  <p:embed/>
                </p:oleObj>
              </mc:Choice>
              <mc:Fallback>
                <p:oleObj name="Worksheet" r:id="rId3" imgW="8724900" imgH="2962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2960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presenta un presupuesto vigente de </a:t>
            </a:r>
            <a:r>
              <a:rPr lang="es-CL" sz="1600" b="1" dirty="0">
                <a:latin typeface="+mn-lt"/>
              </a:rPr>
              <a:t>$2.756.713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El gasto total del Ministerio ascendió a </a:t>
            </a:r>
            <a:r>
              <a:rPr lang="es-CL" sz="1600" b="1" dirty="0"/>
              <a:t>$1.181.528 millones</a:t>
            </a:r>
            <a:r>
              <a:rPr lang="es-CL" sz="1600" dirty="0"/>
              <a:t>, es decir, un </a:t>
            </a:r>
            <a:r>
              <a:rPr lang="es-CL" sz="1600" b="1" dirty="0"/>
              <a:t>42%</a:t>
            </a:r>
            <a:r>
              <a:rPr lang="es-CL" sz="1600" dirty="0"/>
              <a:t> 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En la </a:t>
            </a:r>
            <a:r>
              <a:rPr lang="es-CL" sz="1600" b="1" dirty="0"/>
              <a:t>Dirección de Planeamiento</a:t>
            </a:r>
            <a:r>
              <a:rPr lang="es-CL" sz="1600" dirty="0"/>
              <a:t>, se observa una ejecución presupuestaria de 1,5%. Esto se explica fundamentalmente porque no se han transferido los recursos asociados a la Empresa Metro S.A., por $162.741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al Subtítulo 33 </a:t>
            </a:r>
            <a:r>
              <a:rPr lang="es-CL" sz="1600" b="1" dirty="0"/>
              <a:t>Transferencias de Capital</a:t>
            </a:r>
            <a:r>
              <a:rPr lang="es-CL" sz="1600" dirty="0"/>
              <a:t>, con recursos vigentes por $518.906 millones, de los cuales $356.166 millones se asignan al Reembolso de IVA asociado a la obras en fase de construcción como de operación del Sistema de Concesiones, y  $162.741 millones se destinan a cubrir los compromisos fiscales asumidos en la inversión para la extensión de las Líneas de Metro; se observa gasto total de $154.622 millones, que equivalen a un 29%.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>
                <a:latin typeface="+mn-lt"/>
              </a:rPr>
              <a:t>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</p:spTree>
    <p:extLst>
      <p:ext uri="{BB962C8B-B14F-4D97-AF65-F5344CB8AC3E}">
        <p14:creationId xmlns:p14="http://schemas.microsoft.com/office/powerpoint/2010/main" val="293525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856" y="551214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EC2F820-2F0E-4A2B-A611-130D7C9E6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20052"/>
              </p:ext>
            </p:extLst>
          </p:nvPr>
        </p:nvGraphicFramePr>
        <p:xfrm>
          <a:off x="386224" y="1720949"/>
          <a:ext cx="822960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Worksheet" r:id="rId3" imgW="8724900" imgH="3724185" progId="Excel.Sheet.12">
                  <p:embed/>
                </p:oleObj>
              </mc:Choice>
              <mc:Fallback>
                <p:oleObj name="Worksheet" r:id="rId3" imgW="8724900" imgH="3724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0949"/>
                        <a:ext cx="8229600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79206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D4D771-7135-4AC2-A749-227972B64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44739"/>
              </p:ext>
            </p:extLst>
          </p:nvPr>
        </p:nvGraphicFramePr>
        <p:xfrm>
          <a:off x="386224" y="1700808"/>
          <a:ext cx="8238912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Worksheet" r:id="rId3" imgW="8724900" imgH="2962365" progId="Excel.Sheet.12">
                  <p:embed/>
                </p:oleObj>
              </mc:Choice>
              <mc:Fallback>
                <p:oleObj name="Worksheet" r:id="rId3" imgW="8724900" imgH="2962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38912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855" y="4219496"/>
            <a:ext cx="8229601" cy="217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8E22C13-B3D3-4095-B06A-7A21F94E9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302349"/>
              </p:ext>
            </p:extLst>
          </p:nvPr>
        </p:nvGraphicFramePr>
        <p:xfrm>
          <a:off x="386224" y="1628800"/>
          <a:ext cx="822960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Worksheet" r:id="rId3" imgW="8724900" imgH="2505165" progId="Excel.Sheet.12">
                  <p:embed/>
                </p:oleObj>
              </mc:Choice>
              <mc:Fallback>
                <p:oleObj name="Worksheet" r:id="rId3" imgW="8724900" imgH="2505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2960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Para los Subtítulo 31 </a:t>
            </a:r>
            <a:r>
              <a:rPr lang="es-CL" sz="1600" b="1" dirty="0"/>
              <a:t>Iniciativas de Inversión</a:t>
            </a:r>
            <a:r>
              <a:rPr lang="es-CL" sz="1600" dirty="0"/>
              <a:t>, se observa un presupuesto vigente de $1.721.724 millones, que financian los compromisos de arrastre de la cartera de proyectos del año 2018, los niveles anuales de conservación de la infraestructura pública, y nuevas licitaciones de proyectos. En este corte mensual, se observa una ejecución presupuestaria de 37%, que totaliza $637.533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Respecto al gasto del </a:t>
            </a:r>
            <a:r>
              <a:rPr lang="es-CL" sz="1600" b="1" dirty="0"/>
              <a:t>Subtítulo 31, por Programa Presupuestario</a:t>
            </a:r>
            <a:r>
              <a:rPr lang="es-CL" sz="1600" dirty="0"/>
              <a:t>, se observa en la tabla siguiente el nivel de ejecución presupuestaria al mes de junio.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0A03669-B812-4540-8809-726DA2643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865867"/>
              </p:ext>
            </p:extLst>
          </p:nvPr>
        </p:nvGraphicFramePr>
        <p:xfrm>
          <a:off x="681038" y="3985220"/>
          <a:ext cx="778192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Worksheet" r:id="rId3" imgW="7781857" imgH="2324010" progId="Excel.Sheet.12">
                  <p:embed/>
                </p:oleObj>
              </mc:Choice>
              <mc:Fallback>
                <p:oleObj name="Worksheet" r:id="rId3" imgW="7781857" imgH="2324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8" y="3985220"/>
                        <a:ext cx="778192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0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118557"/>
            <a:ext cx="748883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8FFBFB1-DDD6-4BFF-A431-848CA6709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21811"/>
              </p:ext>
            </p:extLst>
          </p:nvPr>
        </p:nvGraphicFramePr>
        <p:xfrm>
          <a:off x="1475656" y="1923904"/>
          <a:ext cx="6336704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8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5704798"/>
            <a:ext cx="730881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D6227D1-A8B2-4283-BA4D-3F1962EE6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989850"/>
              </p:ext>
            </p:extLst>
          </p:nvPr>
        </p:nvGraphicFramePr>
        <p:xfrm>
          <a:off x="1151620" y="1844824"/>
          <a:ext cx="6840760" cy="35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71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39082" y="5993129"/>
            <a:ext cx="7704856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E8ACD6-07CA-4AF0-B0D5-AA76AE53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03088"/>
            <a:ext cx="7056785" cy="42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016203"/>
            <a:ext cx="7974087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3C3A42-420C-4FE5-A993-38AE223D7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09185"/>
            <a:ext cx="7200800" cy="42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1331" y="4504035"/>
            <a:ext cx="8148277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D079BB1-7FF1-4076-B264-FF37B1014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74411"/>
              </p:ext>
            </p:extLst>
          </p:nvPr>
        </p:nvGraphicFramePr>
        <p:xfrm>
          <a:off x="414338" y="1772816"/>
          <a:ext cx="82296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Worksheet" r:id="rId3" imgW="7524885" imgH="2619465" progId="Excel.Sheet.12">
                  <p:embed/>
                </p:oleObj>
              </mc:Choice>
              <mc:Fallback>
                <p:oleObj name="Worksheet" r:id="rId3" imgW="7524885" imgH="26194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2816"/>
                        <a:ext cx="822960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8924" y="500809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85A5FFE-215A-4EF8-93B7-D3CAEA7F2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3434"/>
              </p:ext>
            </p:extLst>
          </p:nvPr>
        </p:nvGraphicFramePr>
        <p:xfrm>
          <a:off x="414338" y="1556792"/>
          <a:ext cx="8201486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Worksheet" r:id="rId4" imgW="8410643" imgH="3362415" progId="Excel.Sheet.12">
                  <p:embed/>
                </p:oleObj>
              </mc:Choice>
              <mc:Fallback>
                <p:oleObj name="Worksheet" r:id="rId4" imgW="8410643" imgH="33624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01486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935</Words>
  <Application>Microsoft Office PowerPoint</Application>
  <PresentationFormat>Presentación en pantalla (4:3)</PresentationFormat>
  <Paragraphs>110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Hoja de cálculo de Microsoft Excel</vt:lpstr>
      <vt:lpstr>EJECUCIÓN ACUMULADA DE GASTOS PRESUPUESTARIOS al mes de JUNIO de 2019 Partida 12: MINISTERIO DE OBRAS PÚBLICAS</vt:lpstr>
      <vt:lpstr>EJECUCIÓN ACUMULADA DE GASTOS A ENERO DE 2019  PARTIDA 12 MINISTERIO DE OBRAS PÚBLICAS</vt:lpstr>
      <vt:lpstr>EJECUCIÓN ACUMULADA DE GASTOS A ENERO DE 2019  PARTIDA 12 MINISTERIO DE OBRAS PÚBLICAS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JUNIO DE 2019  PARTIDA 12 MINISTERIO DE OBRAS PÚBLICAS</vt:lpstr>
      <vt:lpstr>EJECUCIÓN ACUMULADA DE GASTOS A JUNIO DE 2019  PARTIDA 12 RESUMEN POR CAPÍTULOS</vt:lpstr>
      <vt:lpstr>EJECUCIÓN ACUMULADA DE GASTOS A JUNIO DE 2019  PARTIDA 12. CAPÍTULO 01. PROGRAMA 01: SECRETARÍA Y ADMINISTRACIÓN GENERAL</vt:lpstr>
      <vt:lpstr>EJECUCIÓN ACUMULADA DE GASTOS A JUNIO DE 2019  PARTIDA 12. CAPÍTULO 02. PROGRAMA 01: ADMINISTRACIÓN Y EJECUCIÓN DE OBRAS PÚBLICAS</vt:lpstr>
      <vt:lpstr>EJECUCIÓN ACUMULADA DE GASTOS A JUNIO DE 2019  PARTIDA 12. CAPÍTULO 02. PROGRAMA 02: DIRECCIÓN DE ARQUITECTURA</vt:lpstr>
      <vt:lpstr>EJECUCIÓN ACUMULADA DE GASTOS A JUNIO DE 2019  PARTIDA 12. CAPÍTULO 02. PROGRAMA 03: DIRECCIÓN DE OBRAS HIDRÁULICAS</vt:lpstr>
      <vt:lpstr>EJECUCIÓN ACUMULADA DE GASTOS A JUNIO DE 2019  PARTIDA 12. CAPÍTULO 02. PROGRAMA 04: DIRECCIÓN DE VIALIDAD</vt:lpstr>
      <vt:lpstr>EJECUCIÓN ACUMULADA DE GASTOS A JUNIO DE 2019  PARTIDA 12. CAPÍTULO 02. PROGRAMA 06: DIRECCIÓN DE OBRAS PORTUARIAS</vt:lpstr>
      <vt:lpstr>EJECUCIÓN ACUMULADA DE GASTOS A JUNIO DE 2019  PARTIDA 12. CAPÍTULO 02. PROGRAMA 07: DIRECCIÓN DE AEROPUERTOS</vt:lpstr>
      <vt:lpstr>EJECUCIÓN ACUMULADA DE GASTOS A JUNIO DE 2019  PARTIDA 12. CAPÍTULO 02. PROGRAMA 11: DIRECCIÓN DE PLANEAMIENTO</vt:lpstr>
      <vt:lpstr>EJECUCIÓN ACUMULADA DE GASTOS A JUNIO DE 2019  PARTIDA 12. CAPÍTULO 02. PROGRAMA 12: AGUA POTABLE RURAL</vt:lpstr>
      <vt:lpstr>EJECUCIÓN ACUMULADA DE GASTOS A JUNIO DE 2019  PARTIDA 12. CAPÍTULO 03. PROGRAMA 01: DIRECCIÓN GENERAL DE CONCESIONES DE OBRAS PÚBLICAS</vt:lpstr>
      <vt:lpstr>EJECUCIÓN ACUMULADA DE GASTOS A JUNIO DE 2019  PARTIDA 12. CAPÍTULO 04. PROGRAMA 01: DIRECCIÓN GENERAL DE AGUAS</vt:lpstr>
      <vt:lpstr>EJECUCIÓN ACUMULADA DE GASTOS A JUNIO DE 2019  PARTIDA 12. CAPÍTULO 05. PROGRAMA 01: INSTITUTO NACIONAL DE HIDRÁULICA</vt:lpstr>
      <vt:lpstr>EJECUCIÓN ACUMULADA DE GASTOS A JUNIO DE 2019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253</cp:revision>
  <cp:lastPrinted>2019-07-08T13:39:56Z</cp:lastPrinted>
  <dcterms:created xsi:type="dcterms:W3CDTF">2016-06-23T13:38:47Z</dcterms:created>
  <dcterms:modified xsi:type="dcterms:W3CDTF">2019-08-20T15:33:06Z</dcterms:modified>
</cp:coreProperties>
</file>