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54"/>
  </p:notesMasterIdLst>
  <p:handoutMasterIdLst>
    <p:handoutMasterId r:id="rId55"/>
  </p:handoutMasterIdLst>
  <p:sldIdLst>
    <p:sldId id="256" r:id="rId3"/>
    <p:sldId id="298" r:id="rId4"/>
    <p:sldId id="339" r:id="rId5"/>
    <p:sldId id="360" r:id="rId6"/>
    <p:sldId id="354" r:id="rId7"/>
    <p:sldId id="299" r:id="rId8"/>
    <p:sldId id="355" r:id="rId9"/>
    <p:sldId id="264" r:id="rId10"/>
    <p:sldId id="263" r:id="rId11"/>
    <p:sldId id="330" r:id="rId12"/>
    <p:sldId id="265" r:id="rId13"/>
    <p:sldId id="359" r:id="rId14"/>
    <p:sldId id="271" r:id="rId15"/>
    <p:sldId id="301" r:id="rId16"/>
    <p:sldId id="304" r:id="rId17"/>
    <p:sldId id="307" r:id="rId18"/>
    <p:sldId id="332" r:id="rId19"/>
    <p:sldId id="308" r:id="rId20"/>
    <p:sldId id="309" r:id="rId21"/>
    <p:sldId id="310" r:id="rId22"/>
    <p:sldId id="334" r:id="rId23"/>
    <p:sldId id="311" r:id="rId24"/>
    <p:sldId id="312" r:id="rId25"/>
    <p:sldId id="313" r:id="rId26"/>
    <p:sldId id="314" r:id="rId27"/>
    <p:sldId id="315" r:id="rId28"/>
    <p:sldId id="335" r:id="rId29"/>
    <p:sldId id="316" r:id="rId30"/>
    <p:sldId id="336" r:id="rId31"/>
    <p:sldId id="317" r:id="rId32"/>
    <p:sldId id="318" r:id="rId33"/>
    <p:sldId id="337" r:id="rId34"/>
    <p:sldId id="319" r:id="rId35"/>
    <p:sldId id="338" r:id="rId36"/>
    <p:sldId id="320" r:id="rId37"/>
    <p:sldId id="321" r:id="rId38"/>
    <p:sldId id="322" r:id="rId39"/>
    <p:sldId id="323" r:id="rId40"/>
    <p:sldId id="324" r:id="rId41"/>
    <p:sldId id="325" r:id="rId42"/>
    <p:sldId id="326" r:id="rId43"/>
    <p:sldId id="327" r:id="rId44"/>
    <p:sldId id="328" r:id="rId45"/>
    <p:sldId id="329" r:id="rId46"/>
    <p:sldId id="348" r:id="rId47"/>
    <p:sldId id="349" r:id="rId48"/>
    <p:sldId id="350" r:id="rId49"/>
    <p:sldId id="351" r:id="rId50"/>
    <p:sldId id="356" r:id="rId51"/>
    <p:sldId id="357" r:id="rId52"/>
    <p:sldId id="358" r:id="rId5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oleObject" Target="file:///\\192.168.104.20\presupuesto\3%20Ejecucion\2019\Planillas\09.xlsx" TargetMode="External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2017 - 2018 - 2019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7080132061354723"/>
          <c:y val="2.85969615728328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4976935699418596E-2"/>
          <c:y val="0.11512078416471398"/>
          <c:w val="0.88724529119636397"/>
          <c:h val="0.64205414001533989"/>
        </c:manualLayout>
      </c:layout>
      <c:lineChart>
        <c:grouping val="standard"/>
        <c:varyColors val="0"/>
        <c:ser>
          <c:idx val="2"/>
          <c:order val="0"/>
          <c:tx>
            <c:strRef>
              <c:f>'Partida 09'!$C$23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09'!$D$22:$O$22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09'!$D$23:$O$23</c:f>
              <c:numCache>
                <c:formatCode>0.0%</c:formatCode>
                <c:ptCount val="12"/>
                <c:pt idx="0">
                  <c:v>4.9697215102764244E-2</c:v>
                </c:pt>
                <c:pt idx="1">
                  <c:v>0.10642603557525011</c:v>
                </c:pt>
                <c:pt idx="2">
                  <c:v>0.18560727437797719</c:v>
                </c:pt>
                <c:pt idx="3">
                  <c:v>0.26233783623170059</c:v>
                </c:pt>
                <c:pt idx="4">
                  <c:v>0.33175609060375072</c:v>
                </c:pt>
                <c:pt idx="5">
                  <c:v>0.41344311148355029</c:v>
                </c:pt>
                <c:pt idx="6">
                  <c:v>0.47518723540143487</c:v>
                </c:pt>
                <c:pt idx="7">
                  <c:v>0.56608549111767681</c:v>
                </c:pt>
                <c:pt idx="8">
                  <c:v>0.63992487124919317</c:v>
                </c:pt>
                <c:pt idx="9">
                  <c:v>0.71293280841356388</c:v>
                </c:pt>
                <c:pt idx="10">
                  <c:v>0.81429818030232126</c:v>
                </c:pt>
                <c:pt idx="11">
                  <c:v>0.93853986048749016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EFD-4C7D-8FA7-CE7FB20341D4}"/>
            </c:ext>
          </c:extLst>
        </c:ser>
        <c:ser>
          <c:idx val="0"/>
          <c:order val="1"/>
          <c:tx>
            <c:strRef>
              <c:f>'Partida 09'!$C$24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09'!$D$22:$O$22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09'!$D$24:$O$24</c:f>
              <c:numCache>
                <c:formatCode>0.0%</c:formatCode>
                <c:ptCount val="12"/>
                <c:pt idx="0">
                  <c:v>5.6141820337667479E-2</c:v>
                </c:pt>
                <c:pt idx="1">
                  <c:v>0.12111535521904485</c:v>
                </c:pt>
                <c:pt idx="2">
                  <c:v>0.20428007711313179</c:v>
                </c:pt>
                <c:pt idx="3">
                  <c:v>0.27717433226389276</c:v>
                </c:pt>
                <c:pt idx="4">
                  <c:v>0.34856156529086202</c:v>
                </c:pt>
                <c:pt idx="5">
                  <c:v>0.44567805008435674</c:v>
                </c:pt>
                <c:pt idx="6">
                  <c:v>0.50602523428421642</c:v>
                </c:pt>
                <c:pt idx="7">
                  <c:v>0.57096649466815352</c:v>
                </c:pt>
                <c:pt idx="8">
                  <c:v>0.64165027853428258</c:v>
                </c:pt>
                <c:pt idx="9">
                  <c:v>0.73334976002818042</c:v>
                </c:pt>
                <c:pt idx="10">
                  <c:v>0.83066644934555178</c:v>
                </c:pt>
                <c:pt idx="11">
                  <c:v>0.95422017773676937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EFD-4C7D-8FA7-CE7FB20341D4}"/>
            </c:ext>
          </c:extLst>
        </c:ser>
        <c:ser>
          <c:idx val="1"/>
          <c:order val="2"/>
          <c:tx>
            <c:strRef>
              <c:f>'Partida 09'!$C$25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5242081784929213E-2"/>
                  <c:y val="-2.8148867450549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EFD-4C7D-8FA7-CE7FB20341D4}"/>
                </c:ext>
              </c:extLst>
            </c:dLbl>
            <c:dLbl>
              <c:idx val="1"/>
              <c:layout>
                <c:manualLayout>
                  <c:x val="-5.6041587401311543E-2"/>
                  <c:y val="-2.8596961572833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FD-4C7D-8FA7-CE7FB20341D4}"/>
                </c:ext>
              </c:extLst>
            </c:dLbl>
            <c:dLbl>
              <c:idx val="2"/>
              <c:layout>
                <c:manualLayout>
                  <c:x val="-5.5464408459585696E-2"/>
                  <c:y val="-2.1447721179624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EFD-4C7D-8FA7-CE7FB20341D4}"/>
                </c:ext>
              </c:extLst>
            </c:dLbl>
            <c:dLbl>
              <c:idx val="3"/>
              <c:layout>
                <c:manualLayout>
                  <c:x val="-3.3701942804220612E-2"/>
                  <c:y val="-3.2171581769436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EFD-4C7D-8FA7-CE7FB20341D4}"/>
                </c:ext>
              </c:extLst>
            </c:dLbl>
            <c:dLbl>
              <c:idx val="4"/>
              <c:layout>
                <c:manualLayout>
                  <c:x val="-4.8446542781067074E-2"/>
                  <c:y val="-3.217158176943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EFD-4C7D-8FA7-CE7FB20341D4}"/>
                </c:ext>
              </c:extLst>
            </c:dLbl>
            <c:dLbl>
              <c:idx val="5"/>
              <c:layout>
                <c:manualLayout>
                  <c:x val="-6.7403885608441225E-2"/>
                  <c:y val="-1.78731009830205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EFD-4C7D-8FA7-CE7FB20341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09'!$D$22:$O$22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09'!$D$25:$I$25</c:f>
              <c:numCache>
                <c:formatCode>0.0%</c:formatCode>
                <c:ptCount val="6"/>
                <c:pt idx="0">
                  <c:v>5.4024342113842952E-2</c:v>
                </c:pt>
                <c:pt idx="1">
                  <c:v>0.11329065305707062</c:v>
                </c:pt>
                <c:pt idx="2">
                  <c:v>0.20813385943869789</c:v>
                </c:pt>
                <c:pt idx="3">
                  <c:v>0.28156002685296394</c:v>
                </c:pt>
                <c:pt idx="4">
                  <c:v>0.35714546025936822</c:v>
                </c:pt>
                <c:pt idx="5">
                  <c:v>0.43626707473011456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1EFD-4C7D-8FA7-CE7FB20341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552896"/>
        <c:axId val="143554432"/>
      </c:lineChart>
      <c:catAx>
        <c:axId val="143552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3554432"/>
        <c:crosses val="autoZero"/>
        <c:auto val="1"/>
        <c:lblAlgn val="ctr"/>
        <c:lblOffset val="100"/>
        <c:noMultiLvlLbl val="0"/>
      </c:catAx>
      <c:valAx>
        <c:axId val="14355443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355289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>
          <a:lumMod val="50000"/>
          <a:lumOff val="50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16/10/2019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16/10/2019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6671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314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5051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16/10/2019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16/10/2019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16/10/2019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16/10/2019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16/10/2019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16/10/2019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16/10/2019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16/10/2019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16/10/2019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16/10/2019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16/10/2019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16/10/2019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16/10/2019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16/10/2019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16/10/2019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16/10/2019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16/10/2019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16/10/2019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16/10/2019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16/10/2019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16/10/2019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16/10/2019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16/10/2019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3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16/10/2019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084168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954594082"/>
              </p:ext>
            </p:extLst>
          </p:nvPr>
        </p:nvGraphicFramePr>
        <p:xfrm>
          <a:off x="5447159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7159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5085AE28-369A-45B4-891F-932962E90BD6}"/>
              </a:ext>
            </a:extLst>
          </p:cNvPr>
          <p:cNvSpPr/>
          <p:nvPr userDrawn="1"/>
        </p:nvSpPr>
        <p:spPr>
          <a:xfrm>
            <a:off x="425049" y="6381328"/>
            <a:ext cx="78488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00" b="1" dirty="0"/>
              <a:t>Fuente</a:t>
            </a:r>
            <a:r>
              <a:rPr lang="es-CL" sz="100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JUNIO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EDUCACIÓN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agosto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xmlns="" id="{5A92C207-25A2-4986-A4B1-B272F1396A04}"/>
              </a:ext>
            </a:extLst>
          </p:cNvPr>
          <p:cNvSpPr/>
          <p:nvPr/>
        </p:nvSpPr>
        <p:spPr>
          <a:xfrm>
            <a:off x="78242" y="6165304"/>
            <a:ext cx="586191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196752"/>
            <a:ext cx="8229600" cy="3159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61B38F52-5B96-426B-905F-7CE1290B7E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990288"/>
              </p:ext>
            </p:extLst>
          </p:nvPr>
        </p:nvGraphicFramePr>
        <p:xfrm>
          <a:off x="628651" y="1656274"/>
          <a:ext cx="7886698" cy="3872250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xmlns="" val="3929727313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xmlns="" val="629664724"/>
                    </a:ext>
                  </a:extLst>
                </a:gridCol>
                <a:gridCol w="3084673">
                  <a:extLst>
                    <a:ext uri="{9D8B030D-6E8A-4147-A177-3AD203B41FA5}">
                      <a16:colId xmlns:a16="http://schemas.microsoft.com/office/drawing/2014/main" xmlns="" val="2701411840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xmlns="" val="3245932459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xmlns="" val="851133183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xmlns="" val="2203759140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xmlns="" val="934964818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xmlns="" val="393407211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xmlns="" val="31785839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31809281"/>
                  </a:ext>
                </a:extLst>
              </a:tr>
              <a:tr h="262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Capi.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65691578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Rectores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673.631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703.770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30.139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307.317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377986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Educación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2.228.744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2.267.288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969.837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63952767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Educación Pública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419.804.445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423.923.062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4.118.617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59.121.514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21572371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Educación Pública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6.768.309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6.865.497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97.188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2.792.575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8185369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Escolar Pública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412.520.136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416.541.565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4.021.429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56.291.988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28483019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Implementación de los Servicios Locales de Educación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516.000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36.951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68935522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Barrancas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57.544.195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62.979.025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5.434.830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26.031.453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27159258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Administrativos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3.534.662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3.629.487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94.825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1.402.233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64357269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Educativo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54.009.533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59.349.538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5.340.005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24.629.220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9837069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Puerto Cordillera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39.424.305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42.131.625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2.707.320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17.984.333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37152205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Administrativos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2.523.265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2.532.914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9.649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1.111.568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63285193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Educativo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36.901.040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39.598.711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2.697.671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16.872.765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4461912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Huasco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38.707.128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41.491.959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2.784.831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17.886.795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08908066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Administrativos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2.484.757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2.550.559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65.802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1.082.274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5109554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Educativo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36.222.371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38.941.400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2.719.029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16.804.521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43677328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Costa Araucanía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32.514.072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33.848.319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1.334.247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14.752.903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536219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Administrativos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2.993.001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3.007.707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14.706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1.090.240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0268273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Educativo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29.521.071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30.840.612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1.319.541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13.662.663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82440544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Chinchorro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790.480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790.480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680677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Administrativos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790.480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790.480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4346382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Gabriela Mistral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659.929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659.929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0987463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Administrativos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659.929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659.929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079887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Andalién Sur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919.780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919.780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127745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Administrativos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919.780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919.780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68394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0609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747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 …1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 SUBSECRETARÍA DE EDUCACIÓN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xmlns="" id="{A5EDECB0-D122-4383-97A6-05D3CC8DA9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618311"/>
              </p:ext>
            </p:extLst>
          </p:nvPr>
        </p:nvGraphicFramePr>
        <p:xfrm>
          <a:off x="628649" y="1705874"/>
          <a:ext cx="7886701" cy="4202107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xmlns="" val="260079821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34364360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202955010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xmlns="" val="94820475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371427159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181672569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140511101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3136699231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xmlns="" val="2301956613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xmlns="" val="2720789919"/>
                    </a:ext>
                  </a:extLst>
                </a:gridCol>
              </a:tblGrid>
              <a:tr h="1285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471531"/>
                  </a:ext>
                </a:extLst>
              </a:tr>
              <a:tr h="3935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6776172"/>
                  </a:ext>
                </a:extLst>
              </a:tr>
              <a:tr h="1686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127.317.273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130.460.060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3.142.787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55.598.495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3717554"/>
                  </a:ext>
                </a:extLst>
              </a:tr>
              <a:tr h="128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91.617.409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91.497.231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-120.178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41.878.255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2073288"/>
                  </a:ext>
                </a:extLst>
              </a:tr>
              <a:tr h="128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14.021.276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14.000.276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4.369.431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52991229"/>
                  </a:ext>
                </a:extLst>
              </a:tr>
              <a:tr h="128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1.182.916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1.182.916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28933685"/>
                  </a:ext>
                </a:extLst>
              </a:tr>
              <a:tr h="128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1.182.916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1.182.916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8353986"/>
                  </a:ext>
                </a:extLst>
              </a:tr>
              <a:tr h="128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11.846.557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11.846.557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5.053.120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0665469"/>
                  </a:ext>
                </a:extLst>
              </a:tr>
              <a:tr h="128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4.622.475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4.665.263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2.949.077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67510621"/>
                  </a:ext>
                </a:extLst>
              </a:tr>
              <a:tr h="128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 al Mérito Juan Vilches Jimenez, D.S.(Ed.) N°391/2003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22699651"/>
                  </a:ext>
                </a:extLst>
              </a:tr>
              <a:tr h="128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Tiempos Nuevos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4.086.488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4.086.488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2.724.324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5009267"/>
                  </a:ext>
                </a:extLst>
              </a:tr>
              <a:tr h="128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Chile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436.305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436.305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181.966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02580695"/>
                  </a:ext>
                </a:extLst>
              </a:tr>
              <a:tr h="128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Nacionales y Premio Luis Cruz Martínez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98.166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140.954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31977177"/>
                  </a:ext>
                </a:extLst>
              </a:tr>
              <a:tr h="128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614.082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614.082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368.449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75056106"/>
                  </a:ext>
                </a:extLst>
              </a:tr>
              <a:tr h="128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614.082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614.082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368.449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72973865"/>
                  </a:ext>
                </a:extLst>
              </a:tr>
              <a:tr h="475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6.567.212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-42.788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1.735.594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28890335"/>
                  </a:ext>
                </a:extLst>
              </a:tr>
              <a:tr h="128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Liceos Bicentenario de Excelencia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1.462.277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1.462.277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782.284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6470145"/>
                  </a:ext>
                </a:extLst>
              </a:tr>
              <a:tr h="128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Calificación Cinematográfica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10515194"/>
                  </a:ext>
                </a:extLst>
              </a:tr>
              <a:tr h="257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de Capacidades para el Estudio e Investigaciones Pedagógicas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1.279.922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1.237.134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-42.788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388.074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03235118"/>
                  </a:ext>
                </a:extLst>
              </a:tr>
              <a:tr h="128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Intercambios Docentes, Cultural y de Asistencia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269.712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269.712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73.322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8981476"/>
                  </a:ext>
                </a:extLst>
              </a:tr>
              <a:tr h="128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Información y Gestión Escolar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3.594.120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3.594.120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487.945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51400838"/>
                  </a:ext>
                </a:extLst>
              </a:tr>
              <a:tr h="128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105.163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105.163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7410999"/>
                  </a:ext>
                </a:extLst>
              </a:tr>
              <a:tr h="136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105.163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105.163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3525489"/>
                  </a:ext>
                </a:extLst>
              </a:tr>
              <a:tr h="128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2.922.447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2.922.447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351.991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45559394"/>
                  </a:ext>
                </a:extLst>
              </a:tr>
              <a:tr h="128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81956547"/>
                  </a:ext>
                </a:extLst>
              </a:tr>
              <a:tr h="128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98.217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06802590"/>
                  </a:ext>
                </a:extLst>
              </a:tr>
              <a:tr h="128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1.043.168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1.043.168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6062167"/>
                  </a:ext>
                </a:extLst>
              </a:tr>
              <a:tr h="128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680.622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680.622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06141174"/>
                  </a:ext>
                </a:extLst>
              </a:tr>
              <a:tr h="128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1.059.545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1.059.545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288.474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35968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747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 …2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 SUBSECRETARÍA DE EDUCACIÓN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A9ECFCBC-DF1C-4874-8C36-A26C37A8B3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767668"/>
              </p:ext>
            </p:extLst>
          </p:nvPr>
        </p:nvGraphicFramePr>
        <p:xfrm>
          <a:off x="628649" y="1720669"/>
          <a:ext cx="7886701" cy="1552218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xmlns="" val="129002651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131757424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2233470887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xmlns="" val="207010917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83341002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136979958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341984866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348915742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xmlns="" val="3398549453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xmlns="" val="33840184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53182022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53782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2.947.720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2.947.720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110.856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7272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2.947.720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2.947.720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110.856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747632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3.483.944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3.483.944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1.940.907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73561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3.483.944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3.483.944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1.940.907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570186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Liceos Bicentenario de Excelencia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3.483.944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3.483.944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1.940.907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40723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371.757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2.472.806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2.101.049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1.882.364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47884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368.671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368.671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868981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2.101.049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1.882.364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60996,9%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778016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94007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018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5462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03:  MEJORAMIENTO DE LA CALIDAD DE LA EDUCACIÓN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A62ADC36-6ACE-4E4D-82C8-8DDD0FF8CB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777695"/>
              </p:ext>
            </p:extLst>
          </p:nvPr>
        </p:nvGraphicFramePr>
        <p:xfrm>
          <a:off x="628649" y="1910375"/>
          <a:ext cx="7886701" cy="3269918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xmlns="" val="357024027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94782731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60827773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xmlns="" val="277722907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34928995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106366831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115625546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3668730003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xmlns="" val="351017717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xmlns="" val="13937407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5132780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032208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44.171.809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47.345.815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3.174.006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7.895.864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367710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44.169.808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45.954.128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1.784.320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6.525.933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517659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44.169.808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45.954.128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1.784.320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6.525.933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364296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y Apoyo a la Educación Escolar Pública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10.134.226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10.134.226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1.469.593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75000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Técnico Profesional Pública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3.649.687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3.649.687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69893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 Curricular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1.524.453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1.524.453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153.631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301667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Estándares de Aprendizaje Indicativos y de Gestión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537.124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537.124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106.436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389987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Intercultural Bilingüe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1.960.725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1.960.725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51373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Aprendizaje del Inglés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2.249.479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2.249.479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465.956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922994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Supervisión Técnico Pedagógica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1.442.798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1.442.798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286.654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64762303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para el Mejoramiento de la Calidad de la Educación y Fomento de la Participación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1.299.815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3.084.135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1.784.320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26977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Educación Técnico Profesional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3.558.246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3.558.246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156432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y Apoyo a la Educación Escolar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2.112.654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2.112.654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336.181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380740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de Adultos y Reinserción Escolar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11.282.528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11.282.528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3.390.905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93741230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Transversalidad Educativa, Convivencia Escolar y Prevención del Consumo de Drogas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2.822.746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2.822.746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207.860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37049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Transporte Escolar Rural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1.595.327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1.595.327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679823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1.390.687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1.389.686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1.369.931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136856,2%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495062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1.390.687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1.389.686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1.369.931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136856,2%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4452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4815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125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04: DESARROLLO CURRICULAR Y EVALUACIÓN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0FC5726F-417A-4406-95F5-E9289C3177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700219"/>
              </p:ext>
            </p:extLst>
          </p:nvPr>
        </p:nvGraphicFramePr>
        <p:xfrm>
          <a:off x="628649" y="1678294"/>
          <a:ext cx="7886701" cy="3016190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xmlns="" val="53530054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56548559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2014125257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xmlns="" val="210273306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23906243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53556799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182991469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646602955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xmlns="" val="1797636553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xmlns="" val="117343906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6401817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1169395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26.615.834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29.094.414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2.478.580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6.070.307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92846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26.281.681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26.466.681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3.616.826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452912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26.281.681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26.466.681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3.616.826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706731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los Profesionales de la Educación Pública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4.063.743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4.063.743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144.017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44556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los Profesionales de la Educación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3.011.254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3.011.254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376.173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223179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Suma Adicional, Red de Maestros de Maestros, Art.17, Ley N°19.715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698.079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698.079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84675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Desempeño Docente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6.764.461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6.764.461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899224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Bonificación, por Aplicación letra g) Art. 72, DFL(Ed.) N° 1, de 1997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97.335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90292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a la Calidad de la Formación Inicial de Docentes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1.958.785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1.958.785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339.046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65780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Formación de Directores y Liderazgo Educativo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2.081.076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2.081.076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131.509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988448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Liderazgo Educativo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1.892.934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1.892.934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1.892.934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03452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Reconocimiento y Promoción del Desarrollo Profesional Docente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3.048.696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3.233.696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683.787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5776539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Inducción al Ejercicio Profesional Docente y Mentoría a Docentes Principiantes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2.665.318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2.665.318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999697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332.125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362.805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362.804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66283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332.125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362.805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362.804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165178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2.263.928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2.262.900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2.090.677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203373,2%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15993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2.263.928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2.262.900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2.090.677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203373,2%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660947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1798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11: RECURSOS EDUCATIVOS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A6A969CD-2C0B-473D-A81C-EBDB4590CB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111024"/>
              </p:ext>
            </p:extLst>
          </p:nvPr>
        </p:nvGraphicFramePr>
        <p:xfrm>
          <a:off x="628650" y="1844824"/>
          <a:ext cx="7886700" cy="2940321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xmlns="" val="2098074360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xmlns="" val="3698053788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xmlns="" val="2109421226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xmlns="" val="1719971557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xmlns="" val="4245738832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xmlns="" val="3876840515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xmlns="" val="1653763902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xmlns="" val="2106743875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xmlns="" val="3837023813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xmlns="" val="2243737830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37382163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94251114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59.888.722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60.179.097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290.375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38.162.270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1487328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48.655.618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48.655.618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30.341.497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5574080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48.655.618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48.655.618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30.341.497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208097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Deporte y la Recreación Educación Pública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2.417.526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2.417.526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976.495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3321711"/>
                  </a:ext>
                </a:extLst>
              </a:tr>
              <a:tr h="27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Recursos de Lectura, Aprendizaje y Bibliotecas Escolar CRA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7.390.946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7.390.946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1.650.655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8889942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Textos para la Educación Escolar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36.119.129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36.119.129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27.365.457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25509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Informática Educativa en Escuelas y Liceos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2.446.384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2.446.384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336.736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937297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Deporte y la Recreación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281.633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281.633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028365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11.231.104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11.231.104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7.529.399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4058811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5.013.530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5.013.530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4.838.000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2805240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Telecomunicaciones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5.013.530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5.013.530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4.838.000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804029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6.217.574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6.217.574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2.691.399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950768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Informática Educativa en Escuelas y Liceos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6.217.574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6.217.574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2.691.399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723646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290.375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29137,4%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9309227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290.375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29137,4%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155876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4959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430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CAC545EE-9279-4C47-AB4E-483370909E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158960"/>
              </p:ext>
            </p:extLst>
          </p:nvPr>
        </p:nvGraphicFramePr>
        <p:xfrm>
          <a:off x="628651" y="1772816"/>
          <a:ext cx="7886698" cy="3509731"/>
        </p:xfrm>
        <a:graphic>
          <a:graphicData uri="http://schemas.openxmlformats.org/drawingml/2006/table">
            <a:tbl>
              <a:tblPr/>
              <a:tblGrid>
                <a:gridCol w="255315">
                  <a:extLst>
                    <a:ext uri="{9D8B030D-6E8A-4147-A177-3AD203B41FA5}">
                      <a16:colId xmlns:a16="http://schemas.microsoft.com/office/drawing/2014/main" xmlns="" val="3235871447"/>
                    </a:ext>
                  </a:extLst>
                </a:gridCol>
                <a:gridCol w="255315">
                  <a:extLst>
                    <a:ext uri="{9D8B030D-6E8A-4147-A177-3AD203B41FA5}">
                      <a16:colId xmlns:a16="http://schemas.microsoft.com/office/drawing/2014/main" xmlns="" val="3852664097"/>
                    </a:ext>
                  </a:extLst>
                </a:gridCol>
                <a:gridCol w="255315">
                  <a:extLst>
                    <a:ext uri="{9D8B030D-6E8A-4147-A177-3AD203B41FA5}">
                      <a16:colId xmlns:a16="http://schemas.microsoft.com/office/drawing/2014/main" xmlns="" val="1177037527"/>
                    </a:ext>
                  </a:extLst>
                </a:gridCol>
                <a:gridCol w="3148042">
                  <a:extLst>
                    <a:ext uri="{9D8B030D-6E8A-4147-A177-3AD203B41FA5}">
                      <a16:colId xmlns:a16="http://schemas.microsoft.com/office/drawing/2014/main" xmlns="" val="420731788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xmlns="" val="3205706035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xmlns="" val="97105572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xmlns="" val="825974859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xmlns="" val="2669705910"/>
                    </a:ext>
                  </a:extLst>
                </a:gridCol>
                <a:gridCol w="622970">
                  <a:extLst>
                    <a:ext uri="{9D8B030D-6E8A-4147-A177-3AD203B41FA5}">
                      <a16:colId xmlns:a16="http://schemas.microsoft.com/office/drawing/2014/main" xmlns="" val="2064509745"/>
                    </a:ext>
                  </a:extLst>
                </a:gridCol>
                <a:gridCol w="612757">
                  <a:extLst>
                    <a:ext uri="{9D8B030D-6E8A-4147-A177-3AD203B41FA5}">
                      <a16:colId xmlns:a16="http://schemas.microsoft.com/office/drawing/2014/main" xmlns="" val="2519866335"/>
                    </a:ext>
                  </a:extLst>
                </a:gridCol>
              </a:tblGrid>
              <a:tr h="122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06964009"/>
                  </a:ext>
                </a:extLst>
              </a:tr>
              <a:tr h="375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69721585"/>
                  </a:ext>
                </a:extLst>
              </a:tr>
              <a:tr h="1609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5.889.521.989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5.920.646.641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31.124.652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2.960.722.965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709490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5.843.681.903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5.855.639.969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11.958.066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2.898.519.499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910597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5.048.586.836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5.046.676.185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-1.910.651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2.529.745.921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2109665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Convenio D.L. 3.166/80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63.989.334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64.460.309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470.975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52.114.173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6417921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 Escolaridad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3.532.530.701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3.530.149.075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-2.381.626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1.767.818.127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895154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 Internado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17.017.336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17.017.336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5.511.103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464076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 Ruralidad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80.475.663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80.475.663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34.922.233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52283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 Refuerzo Educativo, Art.39, D.F.L.(Ed) N°2, de 1998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804.137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804.137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4236685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inciso 1° y 2° art. 5 transitorio, D.F.L.(Ed.) N°2, de 1998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35.952.559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35.952.559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17.605.616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351347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inciso 3°  art. 5° transitorio D.F.L. (Ed.) N° 2, de 1998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336.244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336.244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112.070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478980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Educacional Proretención, Ley  N° 19.873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42.648.018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42.648.018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32.142.764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387520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Escolar Preferencial, Ley N° 20.248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822.327.183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822.327.183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391.772.901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825029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por Concentración, Art.16 de la ley N°20.248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151.312.678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151.312.678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73.775.505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2264213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por Gratuidad, Art.49 bis, D.F.L.(Ed.)N°2, de 1998.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301.192.983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301.192.983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153.969.303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541407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123.755.108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128.920.280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5.165.172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60.243.844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4991165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Locales de Educación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123.755.108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128.920.280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5.165.172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60.243.844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1297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671.339.959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680.043.504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8.703.545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308.529.734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025034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Desempeño Difícil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10.815.000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10.815.000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6.372.894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9415157"/>
                  </a:ext>
                </a:extLst>
              </a:tr>
              <a:tr h="130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Compensatoria, Art.3°,Ley N° 19.200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2.060.000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2.060.000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981.796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387282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Desempeño en Condiciones Difíciles, Art.36, Ley N° 21.126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3.679.799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3.679.799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466445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Desempeño en Condiciones Difíciles, Art.37, Ley N° 21.126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1.413.122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1.413.122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4063868"/>
                  </a:ext>
                </a:extLst>
              </a:tr>
              <a:tr h="245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de Reconocimiento por Desempeño en Establecimientos de Alta Concentración, Art. 44 y sexto transitorio, Ley N° 21.109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5.924.348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5.924.348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8860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2326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0274" y="617721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4D8A8549-7767-4A0F-B64C-D4AFCF5AC5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891859"/>
              </p:ext>
            </p:extLst>
          </p:nvPr>
        </p:nvGraphicFramePr>
        <p:xfrm>
          <a:off x="628651" y="1969873"/>
          <a:ext cx="7886698" cy="4147690"/>
        </p:xfrm>
        <a:graphic>
          <a:graphicData uri="http://schemas.openxmlformats.org/drawingml/2006/table">
            <a:tbl>
              <a:tblPr/>
              <a:tblGrid>
                <a:gridCol w="255315">
                  <a:extLst>
                    <a:ext uri="{9D8B030D-6E8A-4147-A177-3AD203B41FA5}">
                      <a16:colId xmlns:a16="http://schemas.microsoft.com/office/drawing/2014/main" xmlns="" val="75170782"/>
                    </a:ext>
                  </a:extLst>
                </a:gridCol>
                <a:gridCol w="255315">
                  <a:extLst>
                    <a:ext uri="{9D8B030D-6E8A-4147-A177-3AD203B41FA5}">
                      <a16:colId xmlns:a16="http://schemas.microsoft.com/office/drawing/2014/main" xmlns="" val="2580723909"/>
                    </a:ext>
                  </a:extLst>
                </a:gridCol>
                <a:gridCol w="255315">
                  <a:extLst>
                    <a:ext uri="{9D8B030D-6E8A-4147-A177-3AD203B41FA5}">
                      <a16:colId xmlns:a16="http://schemas.microsoft.com/office/drawing/2014/main" xmlns="" val="4013819921"/>
                    </a:ext>
                  </a:extLst>
                </a:gridCol>
                <a:gridCol w="3148042">
                  <a:extLst>
                    <a:ext uri="{9D8B030D-6E8A-4147-A177-3AD203B41FA5}">
                      <a16:colId xmlns:a16="http://schemas.microsoft.com/office/drawing/2014/main" xmlns="" val="4012170218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xmlns="" val="1946764741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xmlns="" val="149757166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xmlns="" val="4269513101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xmlns="" val="1796041392"/>
                    </a:ext>
                  </a:extLst>
                </a:gridCol>
                <a:gridCol w="622970">
                  <a:extLst>
                    <a:ext uri="{9D8B030D-6E8A-4147-A177-3AD203B41FA5}">
                      <a16:colId xmlns:a16="http://schemas.microsoft.com/office/drawing/2014/main" xmlns="" val="1523276222"/>
                    </a:ext>
                  </a:extLst>
                </a:gridCol>
                <a:gridCol w="612757">
                  <a:extLst>
                    <a:ext uri="{9D8B030D-6E8A-4147-A177-3AD203B41FA5}">
                      <a16:colId xmlns:a16="http://schemas.microsoft.com/office/drawing/2014/main" xmlns="" val="1937961747"/>
                    </a:ext>
                  </a:extLst>
                </a:gridCol>
              </a:tblGrid>
              <a:tr h="122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58846494"/>
                  </a:ext>
                </a:extLst>
              </a:tr>
              <a:tr h="2451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94312467"/>
                  </a:ext>
                </a:extLst>
              </a:tr>
              <a:tr h="245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Adicional Especial, Art.41,D.F.L .(Ed) N°2, de 1998 e  inciso final del Art. cuadragésimo octavo transitorio de la Ley N°20.903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60.343.329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60.343.329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32.359.135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8359551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 Desempeño de Excelencia, Art.40,D.F.L.(Ed) N°2, de 1998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62.542.659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62.542.659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30.095.195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1186089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de Profesores Encargados, Ley N°19.715, Art.13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3.747.112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3.747.112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1.493.733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78284939"/>
                  </a:ext>
                </a:extLst>
              </a:tr>
              <a:tr h="245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de Excelencia Pedagógica, ley N°19.715 y Art. octavo transitorio de la Ley N°20.903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826.602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826.602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130.953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8712426"/>
                  </a:ext>
                </a:extLst>
              </a:tr>
              <a:tr h="245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Variable de Desempeño Individual Art.17, ley N°19.933 y Art. octavo transitorio de la Ley N° 20.903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1.025.274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1.025.274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10.270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3339476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Asignaciones por Desempeño Colectivo, Art.18, Ley N°19.933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5.086.714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5.086.714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268.946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27136270"/>
                  </a:ext>
                </a:extLst>
              </a:tr>
              <a:tr h="245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de Reconocimiento Profesional,  Art. 54 del D.F.L. (Ed.)N°1, de 1997 y la Ley N° 20.158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340.573.219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340.573.219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162.465.447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37346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Desempeño de Excelencia, Asistentes de la Educación, Ley N° 20.244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4.318.918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4.318.918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2.080.376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085307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Especial para Docentes Jubilados, Art.4°, Ley N°20.501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037726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Adicional por Antigüedad, Art.7°, Ley N°20.964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7.365.451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6.625.310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-740.141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3.026.072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376045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Extraordinario, Art. 6° y 7° de la  Ley N°20.822 y Ley N° 20.976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6.304.897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5.631.864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-673.033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2.081.810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9387321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Complementario, Art. 6° de la Ley N° 20.822 y la Ley N° 20.976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7.468.706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6.568.156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-900.550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2.335.962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08866384"/>
                  </a:ext>
                </a:extLst>
              </a:tr>
              <a:tr h="245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Tramo de Desarrollo Profesional, artículos 49 y 63 del D.F.L. (Ed.) N°1, de 1997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78.747.478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78.747.478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32.798.734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1563550"/>
                  </a:ext>
                </a:extLst>
              </a:tr>
              <a:tr h="313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Docencia en Establecimientos de Alta Concentración de  Alumnos Prioritarios, artículos 50 y 63 del D.F.L.(Ed.) N°1,de 1997.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77.179.100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77.179.100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31.629.744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374658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al Personal Asistente de la Educación, Art.59 de la Ley N° 20.883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2.884.000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2.884.000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396.667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469596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45.830.086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45.830.086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44.148.861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360243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44.809.804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44.809.804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43.288.457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444687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Anual de Apoyo al Mantenimiento, Art. 37, DFL(Ed) N°2, 1998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44.809.804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44.809.804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43.288.457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383682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1.020.282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1.020.282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860.404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2490048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Locales de Educación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1.020.282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1.020.282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860.404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2950984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19.166.586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19.166.586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18.054.605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236396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0332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5990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21: GESTIÓN DE SUBVENCIONES A ESTABLECIMIENTOS EDUCACIONALES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BB8403C2-7CDC-4863-98AB-34D7CE86D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679457"/>
              </p:ext>
            </p:extLst>
          </p:nvPr>
        </p:nvGraphicFramePr>
        <p:xfrm>
          <a:off x="628649" y="1916832"/>
          <a:ext cx="7886701" cy="1334123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xmlns="" val="326418530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262325793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338778016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xmlns="" val="253151218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390478522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356419853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151766908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4154538523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xmlns="" val="125867084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xmlns="" val="136296133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73354490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698384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4.358.904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4.362.560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2.084.730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22886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4.136.296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4.136.296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2.003.738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032877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220.608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220.608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76.337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206368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252916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304425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9672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6032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2498" y="57514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29: FORTALECIMIENTO DE LA EDUCACIÓN SUPERIOR PÚBLICA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0FCF2EB5-5ED1-40F3-A008-68803CB85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502407"/>
              </p:ext>
            </p:extLst>
          </p:nvPr>
        </p:nvGraphicFramePr>
        <p:xfrm>
          <a:off x="748561" y="1825625"/>
          <a:ext cx="7646877" cy="4548311"/>
        </p:xfrm>
        <a:graphic>
          <a:graphicData uri="http://schemas.openxmlformats.org/drawingml/2006/table">
            <a:tbl>
              <a:tblPr/>
              <a:tblGrid>
                <a:gridCol w="256263">
                  <a:extLst>
                    <a:ext uri="{9D8B030D-6E8A-4147-A177-3AD203B41FA5}">
                      <a16:colId xmlns:a16="http://schemas.microsoft.com/office/drawing/2014/main" xmlns="" val="1804210282"/>
                    </a:ext>
                  </a:extLst>
                </a:gridCol>
                <a:gridCol w="256263">
                  <a:extLst>
                    <a:ext uri="{9D8B030D-6E8A-4147-A177-3AD203B41FA5}">
                      <a16:colId xmlns:a16="http://schemas.microsoft.com/office/drawing/2014/main" xmlns="" val="3992610447"/>
                    </a:ext>
                  </a:extLst>
                </a:gridCol>
                <a:gridCol w="256263">
                  <a:extLst>
                    <a:ext uri="{9D8B030D-6E8A-4147-A177-3AD203B41FA5}">
                      <a16:colId xmlns:a16="http://schemas.microsoft.com/office/drawing/2014/main" xmlns="" val="1948043389"/>
                    </a:ext>
                  </a:extLst>
                </a:gridCol>
                <a:gridCol w="2890641">
                  <a:extLst>
                    <a:ext uri="{9D8B030D-6E8A-4147-A177-3AD203B41FA5}">
                      <a16:colId xmlns:a16="http://schemas.microsoft.com/office/drawing/2014/main" xmlns="" val="2848046693"/>
                    </a:ext>
                  </a:extLst>
                </a:gridCol>
                <a:gridCol w="686784">
                  <a:extLst>
                    <a:ext uri="{9D8B030D-6E8A-4147-A177-3AD203B41FA5}">
                      <a16:colId xmlns:a16="http://schemas.microsoft.com/office/drawing/2014/main" xmlns="" val="1778347705"/>
                    </a:ext>
                  </a:extLst>
                </a:gridCol>
                <a:gridCol w="686784">
                  <a:extLst>
                    <a:ext uri="{9D8B030D-6E8A-4147-A177-3AD203B41FA5}">
                      <a16:colId xmlns:a16="http://schemas.microsoft.com/office/drawing/2014/main" xmlns="" val="2777081297"/>
                    </a:ext>
                  </a:extLst>
                </a:gridCol>
                <a:gridCol w="686784">
                  <a:extLst>
                    <a:ext uri="{9D8B030D-6E8A-4147-A177-3AD203B41FA5}">
                      <a16:colId xmlns:a16="http://schemas.microsoft.com/office/drawing/2014/main" xmlns="" val="1005346497"/>
                    </a:ext>
                  </a:extLst>
                </a:gridCol>
                <a:gridCol w="686784">
                  <a:extLst>
                    <a:ext uri="{9D8B030D-6E8A-4147-A177-3AD203B41FA5}">
                      <a16:colId xmlns:a16="http://schemas.microsoft.com/office/drawing/2014/main" xmlns="" val="3006727634"/>
                    </a:ext>
                  </a:extLst>
                </a:gridCol>
                <a:gridCol w="625281">
                  <a:extLst>
                    <a:ext uri="{9D8B030D-6E8A-4147-A177-3AD203B41FA5}">
                      <a16:colId xmlns:a16="http://schemas.microsoft.com/office/drawing/2014/main" xmlns="" val="1478485283"/>
                    </a:ext>
                  </a:extLst>
                </a:gridCol>
                <a:gridCol w="615030">
                  <a:extLst>
                    <a:ext uri="{9D8B030D-6E8A-4147-A177-3AD203B41FA5}">
                      <a16:colId xmlns:a16="http://schemas.microsoft.com/office/drawing/2014/main" xmlns="" val="3563661923"/>
                    </a:ext>
                  </a:extLst>
                </a:gridCol>
              </a:tblGrid>
              <a:tr h="123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688" marR="7688" marT="76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88" marR="7688" marT="76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7264496"/>
                  </a:ext>
                </a:extLst>
              </a:tr>
              <a:tr h="3767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7080139"/>
                  </a:ext>
                </a:extLst>
              </a:tr>
              <a:tr h="161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296.533.033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316.801.244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20.268.211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155.665.975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6507247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249.437.244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250.646.541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1.209.297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124.944.494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4212793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249.437.244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250.646.541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1.209.297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124.944.494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2023370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Artículo 2° DFL (Ed) N°4, de 1981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141.394.163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142.343.530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949.367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94.445.737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3180040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Desarrollo Institucional art 1° DFL (Ed.) N° 4 de 1981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5.673.627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5.673.627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166.859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48772423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Universidad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10.457.140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10.457.140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5.228.570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35641137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20.374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3.057.279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3.057.279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1.536.062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49742963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3.651.680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3.651.680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4743028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Regional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4.834.814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4.834.814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49542009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Fortalecimiento Universidades Estatales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12.912.904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12.912.904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2068497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Institucional Universidades Estatales Ley N° 21.094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40.730.748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40.730.748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19.536.422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6964699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Internacionalización de Universidades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800.619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800.619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30588566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20.807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154.500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154.500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3064402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N°20.910, CFT Estatales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5.592.900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5.592.900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5097963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artículo 45, Ley N°20.883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259.930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259.930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259.930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7717461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20.996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5.577.454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5.577.454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123.580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120664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N° 21.043 Incentivo retiro Académicos y Profesionales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14.599.416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14.599.416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3.647.334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6225382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46.845.855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46.845.855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11.595.744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8957256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46.845.855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46.845.855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11.595.744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87584073"/>
                  </a:ext>
                </a:extLst>
              </a:tr>
              <a:tr h="246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035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Desarrollo Institucional-Infraestructura Art 1° DFL. (Ed.) N° 4 de 1981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2.646.740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2.646.740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12967347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036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Letra a) Art.71 bis de la Ley N° 18.591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109.237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109.237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6048641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Regional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883.132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883.132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1990383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370.800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370.800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5998373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Institucional Universidades Estatales Ley N° 21.094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24.175.534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24.175.534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11.595.744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368749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N° 20.910, CFT Estatales, Infraestructura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12.813.200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12.813.200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24716712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Fortalecimiento Universidades Estatales-Infraestructura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5.847.212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5.847.212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61970042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248.934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19.307.848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19.058.914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19.125.737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7683,1%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18403922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247.939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247.939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65.828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130254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995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19.059.909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19.058.914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19.059.909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1915568,7%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52651872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37678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31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268760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Para el año 2019, las prioridades del Ministerio de Educación incluidas en el proyecto de Ley de Presupuestos, de acuerdo a lo declarado por el Ejecutivo, es proveer de igualdad de oportunidades para que todos los estudiantes de Chile puedan desarrollar sus habilidades y talentos.  Para ello, la propuesta de presupuesto contempló un incremento de $311.950 millones, equivalente a un crecimiento de 3% respecto de la Ley de Presupuestos 2018 corregida.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El presupuesto aprobado al Ministerio de Educación asciende a los </a:t>
            </a:r>
            <a:r>
              <a:rPr lang="es-CL" sz="1400" b="1" dirty="0"/>
              <a:t>$11.530.685 millones</a:t>
            </a:r>
            <a:r>
              <a:rPr lang="es-CL" sz="1400" dirty="0"/>
              <a:t>, un 85% se destina a transferencias corrientes, recursos que al mes de junio registraron erogaciones del 45,8% calculado sobre el presupuesto vigente, gasto en línea con el registrado a igual mes del año 2018 (45,9%).   Dicho presupuesto considera un incremento consolidado de $202.200 millones, de los cuales un 89% corresponden al subtítulo 34 “servicio de la deuda”.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ejecución global del Ministerio del mes de junio ascendió a </a:t>
            </a:r>
            <a:r>
              <a:rPr lang="es-CL" sz="1400" b="1" dirty="0"/>
              <a:t>$966.995 millones</a:t>
            </a:r>
            <a:r>
              <a:rPr lang="es-CL" sz="1400" dirty="0"/>
              <a:t>, lo que equivale a un 8,2% respecto del presupuesto vigente.  Tal como se presentan en el siguiente gráfico, dicho gasto es inferior al registrado, a igual mes, del año 2018 en 1,5 puntos porcentuales y en línea al registrado el año 2017.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25F9CDC3-F7BB-41CD-B1E9-166F96D621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805834"/>
              </p:ext>
            </p:extLst>
          </p:nvPr>
        </p:nvGraphicFramePr>
        <p:xfrm>
          <a:off x="628649" y="1725087"/>
          <a:ext cx="7886701" cy="3266360"/>
        </p:xfrm>
        <a:graphic>
          <a:graphicData uri="http://schemas.openxmlformats.org/drawingml/2006/table">
            <a:tbl>
              <a:tblPr/>
              <a:tblGrid>
                <a:gridCol w="261495">
                  <a:extLst>
                    <a:ext uri="{9D8B030D-6E8A-4147-A177-3AD203B41FA5}">
                      <a16:colId xmlns:a16="http://schemas.microsoft.com/office/drawing/2014/main" xmlns="" val="3888619835"/>
                    </a:ext>
                  </a:extLst>
                </a:gridCol>
                <a:gridCol w="261495">
                  <a:extLst>
                    <a:ext uri="{9D8B030D-6E8A-4147-A177-3AD203B41FA5}">
                      <a16:colId xmlns:a16="http://schemas.microsoft.com/office/drawing/2014/main" xmlns="" val="507724142"/>
                    </a:ext>
                  </a:extLst>
                </a:gridCol>
                <a:gridCol w="261495">
                  <a:extLst>
                    <a:ext uri="{9D8B030D-6E8A-4147-A177-3AD203B41FA5}">
                      <a16:colId xmlns:a16="http://schemas.microsoft.com/office/drawing/2014/main" xmlns="" val="1049124997"/>
                    </a:ext>
                  </a:extLst>
                </a:gridCol>
                <a:gridCol w="3033346">
                  <a:extLst>
                    <a:ext uri="{9D8B030D-6E8A-4147-A177-3AD203B41FA5}">
                      <a16:colId xmlns:a16="http://schemas.microsoft.com/office/drawing/2014/main" xmlns="" val="4241631835"/>
                    </a:ext>
                  </a:extLst>
                </a:gridCol>
                <a:gridCol w="700808">
                  <a:extLst>
                    <a:ext uri="{9D8B030D-6E8A-4147-A177-3AD203B41FA5}">
                      <a16:colId xmlns:a16="http://schemas.microsoft.com/office/drawing/2014/main" xmlns="" val="3009230071"/>
                    </a:ext>
                  </a:extLst>
                </a:gridCol>
                <a:gridCol w="700808">
                  <a:extLst>
                    <a:ext uri="{9D8B030D-6E8A-4147-A177-3AD203B41FA5}">
                      <a16:colId xmlns:a16="http://schemas.microsoft.com/office/drawing/2014/main" xmlns="" val="2676927666"/>
                    </a:ext>
                  </a:extLst>
                </a:gridCol>
                <a:gridCol w="700808">
                  <a:extLst>
                    <a:ext uri="{9D8B030D-6E8A-4147-A177-3AD203B41FA5}">
                      <a16:colId xmlns:a16="http://schemas.microsoft.com/office/drawing/2014/main" xmlns="" val="630859678"/>
                    </a:ext>
                  </a:extLst>
                </a:gridCol>
                <a:gridCol w="700808">
                  <a:extLst>
                    <a:ext uri="{9D8B030D-6E8A-4147-A177-3AD203B41FA5}">
                      <a16:colId xmlns:a16="http://schemas.microsoft.com/office/drawing/2014/main" xmlns="" val="4266218786"/>
                    </a:ext>
                  </a:extLst>
                </a:gridCol>
                <a:gridCol w="638049">
                  <a:extLst>
                    <a:ext uri="{9D8B030D-6E8A-4147-A177-3AD203B41FA5}">
                      <a16:colId xmlns:a16="http://schemas.microsoft.com/office/drawing/2014/main" xmlns="" val="587804823"/>
                    </a:ext>
                  </a:extLst>
                </a:gridCol>
                <a:gridCol w="627589">
                  <a:extLst>
                    <a:ext uri="{9D8B030D-6E8A-4147-A177-3AD203B41FA5}">
                      <a16:colId xmlns:a16="http://schemas.microsoft.com/office/drawing/2014/main" xmlns="" val="1515405836"/>
                    </a:ext>
                  </a:extLst>
                </a:gridCol>
              </a:tblGrid>
              <a:tr h="1255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97793393"/>
                  </a:ext>
                </a:extLst>
              </a:tr>
              <a:tr h="3843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0719749"/>
                  </a:ext>
                </a:extLst>
              </a:tr>
              <a:tr h="1647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2.270.635.259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2.268.616.996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-2.018.263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757.070.336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0153296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1.570.230.948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1.567.266.581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-2.964.367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675.101.705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5767259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1.570.230.948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1.567.266.581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-2.964.367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675.101.705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80329617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Acceso a la Educación Superior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17.254.135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17.254.135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5170246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Artículo 2° DFL (Ed) N°4, de 1981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98.448.561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97.499.194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-949.367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65.049.686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4491208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Institucional para la Gratuidad-Universidades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747.790.945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745.790.945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-2.000.000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330.540.187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45971428"/>
                  </a:ext>
                </a:extLst>
              </a:tr>
              <a:tr h="251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Institucional para la Gratuidad-Institutos Profesionales y Centros de Formación Técnica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365.903.312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365.903.312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155.343.849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3163114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Educación Superior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248.697.349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248.697.349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98.221.969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98624864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Desarrollo Institucional art 1° DFL (Ed.) N° 4 de 1981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3.797.066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3.782.066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-15.000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215.892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44816846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Pasantías Técnicos Nivel Superior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3.681.916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3.176.610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-505.306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79.654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1865745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2.286.600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2.286.600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5721787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Regional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1.134.127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1.134.127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2448606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Universidades art. 1° D.F.L. (Ed.) N° 4, de 1981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731.146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731.146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2533888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Basal por Desempeño Universidades Art. 1° DFL. (Ed.) N° 4 de 1981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30.416.809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30.416.809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12.166.724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718181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Semestre en el Extranjero Beca Vocación de Profesor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505.952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505.952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8011605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Cursos de Idiomas para Becas Chile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191.138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191.138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56869648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Institucional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4.033.974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4.539.280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505.306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1973344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20.634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34.980.193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34.980.193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10.289.681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0213615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Internacionalización de Universidades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2.167.738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2.167.738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2248822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Fomento de Investigación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7.785.970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7.785.970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3.114.388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8974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74638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F0955E39-02E2-4C48-84F6-711DD1C7A9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011250"/>
              </p:ext>
            </p:extLst>
          </p:nvPr>
        </p:nvGraphicFramePr>
        <p:xfrm>
          <a:off x="628649" y="1709071"/>
          <a:ext cx="7886701" cy="2968905"/>
        </p:xfrm>
        <a:graphic>
          <a:graphicData uri="http://schemas.openxmlformats.org/drawingml/2006/table">
            <a:tbl>
              <a:tblPr/>
              <a:tblGrid>
                <a:gridCol w="261495">
                  <a:extLst>
                    <a:ext uri="{9D8B030D-6E8A-4147-A177-3AD203B41FA5}">
                      <a16:colId xmlns:a16="http://schemas.microsoft.com/office/drawing/2014/main" xmlns="" val="184608684"/>
                    </a:ext>
                  </a:extLst>
                </a:gridCol>
                <a:gridCol w="261495">
                  <a:extLst>
                    <a:ext uri="{9D8B030D-6E8A-4147-A177-3AD203B41FA5}">
                      <a16:colId xmlns:a16="http://schemas.microsoft.com/office/drawing/2014/main" xmlns="" val="759744173"/>
                    </a:ext>
                  </a:extLst>
                </a:gridCol>
                <a:gridCol w="261495">
                  <a:extLst>
                    <a:ext uri="{9D8B030D-6E8A-4147-A177-3AD203B41FA5}">
                      <a16:colId xmlns:a16="http://schemas.microsoft.com/office/drawing/2014/main" xmlns="" val="2927431646"/>
                    </a:ext>
                  </a:extLst>
                </a:gridCol>
                <a:gridCol w="3033346">
                  <a:extLst>
                    <a:ext uri="{9D8B030D-6E8A-4147-A177-3AD203B41FA5}">
                      <a16:colId xmlns:a16="http://schemas.microsoft.com/office/drawing/2014/main" xmlns="" val="1041676502"/>
                    </a:ext>
                  </a:extLst>
                </a:gridCol>
                <a:gridCol w="700808">
                  <a:extLst>
                    <a:ext uri="{9D8B030D-6E8A-4147-A177-3AD203B41FA5}">
                      <a16:colId xmlns:a16="http://schemas.microsoft.com/office/drawing/2014/main" xmlns="" val="3288762279"/>
                    </a:ext>
                  </a:extLst>
                </a:gridCol>
                <a:gridCol w="700808">
                  <a:extLst>
                    <a:ext uri="{9D8B030D-6E8A-4147-A177-3AD203B41FA5}">
                      <a16:colId xmlns:a16="http://schemas.microsoft.com/office/drawing/2014/main" xmlns="" val="4896245"/>
                    </a:ext>
                  </a:extLst>
                </a:gridCol>
                <a:gridCol w="700808">
                  <a:extLst>
                    <a:ext uri="{9D8B030D-6E8A-4147-A177-3AD203B41FA5}">
                      <a16:colId xmlns:a16="http://schemas.microsoft.com/office/drawing/2014/main" xmlns="" val="3568358886"/>
                    </a:ext>
                  </a:extLst>
                </a:gridCol>
                <a:gridCol w="700808">
                  <a:extLst>
                    <a:ext uri="{9D8B030D-6E8A-4147-A177-3AD203B41FA5}">
                      <a16:colId xmlns:a16="http://schemas.microsoft.com/office/drawing/2014/main" xmlns="" val="2190250462"/>
                    </a:ext>
                  </a:extLst>
                </a:gridCol>
                <a:gridCol w="638049">
                  <a:extLst>
                    <a:ext uri="{9D8B030D-6E8A-4147-A177-3AD203B41FA5}">
                      <a16:colId xmlns:a16="http://schemas.microsoft.com/office/drawing/2014/main" xmlns="" val="1571677583"/>
                    </a:ext>
                  </a:extLst>
                </a:gridCol>
                <a:gridCol w="627589">
                  <a:extLst>
                    <a:ext uri="{9D8B030D-6E8A-4147-A177-3AD203B41FA5}">
                      <a16:colId xmlns:a16="http://schemas.microsoft.com/office/drawing/2014/main" xmlns="" val="1133100700"/>
                    </a:ext>
                  </a:extLst>
                </a:gridCol>
              </a:tblGrid>
              <a:tr h="1255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04750353"/>
                  </a:ext>
                </a:extLst>
              </a:tr>
              <a:tr h="2510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3453844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Formación Técnico Profesional Educación Superior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424.017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424.017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69685752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518.583.834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518.583.834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36.506.833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9998066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518.583.834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518.583.834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36.506.833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38657994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13.063.995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13.063.995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3.178.689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75922909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13.063.995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13.063.995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3.178.689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966133"/>
                  </a:ext>
                </a:extLst>
              </a:tr>
              <a:tr h="251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Desarrollo Institucional-Infraestructura Art 1° DFL. (Ed.) N° 4 de 1981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1.052.726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1.052.726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22.444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20330469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Letra a) Art.71 bis de la Ley N° 18.591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617.727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617.727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44769736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Institucional  - Infraestructura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1.514.326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1.514.326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1533020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Regional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299.789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299.789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57973219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Universidades art. 1° DFL (Ed.) N° 4 de 1981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731.146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731.146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52125018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957.668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957.668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7491167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Basal por Desempeño Universidades Art. 1° DFL. (Ed.) N° 4 de 1981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7.890.613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7.890.613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3.156.245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0407069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168.755.482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169.701.586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946.104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42.283.109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8094479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141.211.311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141.211.311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34.506.012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8808192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7.543.209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7.543.209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602.141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3411797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19.715.170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19.715.170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6.151.212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34235599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284.797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284.797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76.645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3541533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947.099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946.104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947.099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95185,8%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98954799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2672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26349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79917"/>
            <a:ext cx="8229600" cy="3048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31: GASTOS DE OPERACIÓN DE EDUCACIÓN SUPERIOR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6B6FF406-A416-4508-95BE-8D241917D7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200281"/>
              </p:ext>
            </p:extLst>
          </p:nvPr>
        </p:nvGraphicFramePr>
        <p:xfrm>
          <a:off x="618305" y="1524928"/>
          <a:ext cx="7886701" cy="2113217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xmlns="" val="339614750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356814321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199023424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xmlns="" val="398300094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101768737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109560579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60377050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4192706391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xmlns="" val="2368910677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xmlns="" val="256448647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6934929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7627908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10.416.069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10.551.994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7.556.030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926289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4.327.099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4.270.470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-56.629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2.019.427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963796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865.908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865.908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214.441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96178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61983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558875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5.221.062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5.221.062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5.221.062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646213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5.221.062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5.221.062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5.221.062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29887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20.129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4.950.675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4.950.675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4.950.675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899467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Ley N° 20.027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270.387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270.387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270.387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057946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162.508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10110,0%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69356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162.508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10110,0%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23453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07452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33869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02. PROGRAMA 01: SUPERINTENDENCIA DE EDUCACIÓN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229F19FE-940C-4C85-8B57-DB481044AC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615556"/>
              </p:ext>
            </p:extLst>
          </p:nvPr>
        </p:nvGraphicFramePr>
        <p:xfrm>
          <a:off x="618305" y="1673095"/>
          <a:ext cx="7886701" cy="2372915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xmlns="" val="45749327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29562619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4189299092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xmlns="" val="154042802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83372124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382657042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357820168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705985984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xmlns="" val="1977621013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xmlns="" val="381159894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7311562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4866918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32.089.972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32.821.703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731.731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15.556.109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11032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25.300.527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25.267.483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-33.044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12.348.806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840775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6.161.720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6.161.720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2.278.034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89295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29439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567638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15237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625.725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625.725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163.498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951455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36504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22176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63727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597.915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597.915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156.852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53012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715.125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714.125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715.124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71512,4%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79119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715.125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714.125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715.124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71512,4%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899198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39133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07880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03. PROGRAMA 01: AGENCIA DE CALIDAD DE LA EDUCACIÓN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9CD1BB2A-80D9-493E-9220-2FC685471F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970433"/>
              </p:ext>
            </p:extLst>
          </p:nvPr>
        </p:nvGraphicFramePr>
        <p:xfrm>
          <a:off x="628650" y="1709071"/>
          <a:ext cx="7886699" cy="2749096"/>
        </p:xfrm>
        <a:graphic>
          <a:graphicData uri="http://schemas.openxmlformats.org/drawingml/2006/table">
            <a:tbl>
              <a:tblPr/>
              <a:tblGrid>
                <a:gridCol w="262191">
                  <a:extLst>
                    <a:ext uri="{9D8B030D-6E8A-4147-A177-3AD203B41FA5}">
                      <a16:colId xmlns:a16="http://schemas.microsoft.com/office/drawing/2014/main" xmlns="" val="3029728221"/>
                    </a:ext>
                  </a:extLst>
                </a:gridCol>
                <a:gridCol w="262191">
                  <a:extLst>
                    <a:ext uri="{9D8B030D-6E8A-4147-A177-3AD203B41FA5}">
                      <a16:colId xmlns:a16="http://schemas.microsoft.com/office/drawing/2014/main" xmlns="" val="1001466565"/>
                    </a:ext>
                  </a:extLst>
                </a:gridCol>
                <a:gridCol w="262191">
                  <a:extLst>
                    <a:ext uri="{9D8B030D-6E8A-4147-A177-3AD203B41FA5}">
                      <a16:colId xmlns:a16="http://schemas.microsoft.com/office/drawing/2014/main" xmlns="" val="1833973458"/>
                    </a:ext>
                  </a:extLst>
                </a:gridCol>
                <a:gridCol w="3020438">
                  <a:extLst>
                    <a:ext uri="{9D8B030D-6E8A-4147-A177-3AD203B41FA5}">
                      <a16:colId xmlns:a16="http://schemas.microsoft.com/office/drawing/2014/main" xmlns="" val="3326360094"/>
                    </a:ext>
                  </a:extLst>
                </a:gridCol>
                <a:gridCol w="702671">
                  <a:extLst>
                    <a:ext uri="{9D8B030D-6E8A-4147-A177-3AD203B41FA5}">
                      <a16:colId xmlns:a16="http://schemas.microsoft.com/office/drawing/2014/main" xmlns="" val="2906957769"/>
                    </a:ext>
                  </a:extLst>
                </a:gridCol>
                <a:gridCol w="702671">
                  <a:extLst>
                    <a:ext uri="{9D8B030D-6E8A-4147-A177-3AD203B41FA5}">
                      <a16:colId xmlns:a16="http://schemas.microsoft.com/office/drawing/2014/main" xmlns="" val="1280021419"/>
                    </a:ext>
                  </a:extLst>
                </a:gridCol>
                <a:gridCol w="702671">
                  <a:extLst>
                    <a:ext uri="{9D8B030D-6E8A-4147-A177-3AD203B41FA5}">
                      <a16:colId xmlns:a16="http://schemas.microsoft.com/office/drawing/2014/main" xmlns="" val="4293275230"/>
                    </a:ext>
                  </a:extLst>
                </a:gridCol>
                <a:gridCol w="702671">
                  <a:extLst>
                    <a:ext uri="{9D8B030D-6E8A-4147-A177-3AD203B41FA5}">
                      <a16:colId xmlns:a16="http://schemas.microsoft.com/office/drawing/2014/main" xmlns="" val="1756044594"/>
                    </a:ext>
                  </a:extLst>
                </a:gridCol>
                <a:gridCol w="639746">
                  <a:extLst>
                    <a:ext uri="{9D8B030D-6E8A-4147-A177-3AD203B41FA5}">
                      <a16:colId xmlns:a16="http://schemas.microsoft.com/office/drawing/2014/main" xmlns="" val="1495595069"/>
                    </a:ext>
                  </a:extLst>
                </a:gridCol>
                <a:gridCol w="629258">
                  <a:extLst>
                    <a:ext uri="{9D8B030D-6E8A-4147-A177-3AD203B41FA5}">
                      <a16:colId xmlns:a16="http://schemas.microsoft.com/office/drawing/2014/main" xmlns="" val="2960752271"/>
                    </a:ext>
                  </a:extLst>
                </a:gridCol>
              </a:tblGrid>
              <a:tr h="1258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07755671"/>
                  </a:ext>
                </a:extLst>
              </a:tr>
              <a:tr h="3854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45569322"/>
                  </a:ext>
                </a:extLst>
              </a:tr>
              <a:tr h="1651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36.607.407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40.423.270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3.815.863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13.819.133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77085165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11.820.397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10.514.368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-1.306.029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5.072.468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636481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2.263.846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2.263.846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820.550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1661173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22.057.478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23.363.507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1.306.029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3.947.890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3996032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22.057.478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23.363.507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1.306.029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3.947.890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73946720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Logros de Aprendizaje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18.045.149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18.093.007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47.858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2.434.253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36388575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Desempeño, Párrafo 2° del Título II de la Ley N°20.529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2.909.283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4.167.454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1.258.171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1.374.696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9201850"/>
                  </a:ext>
                </a:extLst>
              </a:tr>
              <a:tr h="251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del Cumplimiento de Estándares de Desempeño Profesional Docente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1.103.046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1.103.046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138.941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166783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463.686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463.686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161.362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26912609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37.544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37.544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4.008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82408794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10.939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10.939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1.915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3980066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54.600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54.600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6.300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3306013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360.603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360.603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149.139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4622158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3.816.863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3.815.863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3.816.863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381686,3%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36272746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3.816.863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3.815.863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3.816.863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381686,3%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76900361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8996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1651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04. PROGRAMA 01: SUBSECRETARÍA DE EDUCACIÓN PARVULARIA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09819922-31D2-422C-972F-AB06EA7788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890496"/>
              </p:ext>
            </p:extLst>
          </p:nvPr>
        </p:nvGraphicFramePr>
        <p:xfrm>
          <a:off x="713825" y="1652092"/>
          <a:ext cx="7886699" cy="2752442"/>
        </p:xfrm>
        <a:graphic>
          <a:graphicData uri="http://schemas.openxmlformats.org/drawingml/2006/table">
            <a:tbl>
              <a:tblPr/>
              <a:tblGrid>
                <a:gridCol w="260459">
                  <a:extLst>
                    <a:ext uri="{9D8B030D-6E8A-4147-A177-3AD203B41FA5}">
                      <a16:colId xmlns:a16="http://schemas.microsoft.com/office/drawing/2014/main" xmlns="" val="2006803606"/>
                    </a:ext>
                  </a:extLst>
                </a:gridCol>
                <a:gridCol w="260459">
                  <a:extLst>
                    <a:ext uri="{9D8B030D-6E8A-4147-A177-3AD203B41FA5}">
                      <a16:colId xmlns:a16="http://schemas.microsoft.com/office/drawing/2014/main" xmlns="" val="95646777"/>
                    </a:ext>
                  </a:extLst>
                </a:gridCol>
                <a:gridCol w="260459">
                  <a:extLst>
                    <a:ext uri="{9D8B030D-6E8A-4147-A177-3AD203B41FA5}">
                      <a16:colId xmlns:a16="http://schemas.microsoft.com/office/drawing/2014/main" xmlns="" val="517804312"/>
                    </a:ext>
                  </a:extLst>
                </a:gridCol>
                <a:gridCol w="3052580">
                  <a:extLst>
                    <a:ext uri="{9D8B030D-6E8A-4147-A177-3AD203B41FA5}">
                      <a16:colId xmlns:a16="http://schemas.microsoft.com/office/drawing/2014/main" xmlns="" val="1876864969"/>
                    </a:ext>
                  </a:extLst>
                </a:gridCol>
                <a:gridCol w="698030">
                  <a:extLst>
                    <a:ext uri="{9D8B030D-6E8A-4147-A177-3AD203B41FA5}">
                      <a16:colId xmlns:a16="http://schemas.microsoft.com/office/drawing/2014/main" xmlns="" val="3687040422"/>
                    </a:ext>
                  </a:extLst>
                </a:gridCol>
                <a:gridCol w="698030">
                  <a:extLst>
                    <a:ext uri="{9D8B030D-6E8A-4147-A177-3AD203B41FA5}">
                      <a16:colId xmlns:a16="http://schemas.microsoft.com/office/drawing/2014/main" xmlns="" val="1178341507"/>
                    </a:ext>
                  </a:extLst>
                </a:gridCol>
                <a:gridCol w="698030">
                  <a:extLst>
                    <a:ext uri="{9D8B030D-6E8A-4147-A177-3AD203B41FA5}">
                      <a16:colId xmlns:a16="http://schemas.microsoft.com/office/drawing/2014/main" xmlns="" val="4213864593"/>
                    </a:ext>
                  </a:extLst>
                </a:gridCol>
                <a:gridCol w="698030">
                  <a:extLst>
                    <a:ext uri="{9D8B030D-6E8A-4147-A177-3AD203B41FA5}">
                      <a16:colId xmlns:a16="http://schemas.microsoft.com/office/drawing/2014/main" xmlns="" val="1769841091"/>
                    </a:ext>
                  </a:extLst>
                </a:gridCol>
                <a:gridCol w="635520">
                  <a:extLst>
                    <a:ext uri="{9D8B030D-6E8A-4147-A177-3AD203B41FA5}">
                      <a16:colId xmlns:a16="http://schemas.microsoft.com/office/drawing/2014/main" xmlns="" val="2927147919"/>
                    </a:ext>
                  </a:extLst>
                </a:gridCol>
                <a:gridCol w="625102">
                  <a:extLst>
                    <a:ext uri="{9D8B030D-6E8A-4147-A177-3AD203B41FA5}">
                      <a16:colId xmlns:a16="http://schemas.microsoft.com/office/drawing/2014/main" xmlns="" val="571006388"/>
                    </a:ext>
                  </a:extLst>
                </a:gridCol>
              </a:tblGrid>
              <a:tr h="125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25930645"/>
                  </a:ext>
                </a:extLst>
              </a:tr>
              <a:tr h="382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996654"/>
                  </a:ext>
                </a:extLst>
              </a:tr>
              <a:tr h="1640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336.539.641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348.825.918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12.286.277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164.626.319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1193882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3.327.427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3.327.427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1.491.751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2839695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781.165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881.165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236.536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3236149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315.771.881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327.897.733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12.125.852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158.879.514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75172074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315.771.881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327.785.177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12.013.296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158.823.523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1190240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Integra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312.923.776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325.149.628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12.225.852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158.020.737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1059878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Apoyo a la Educación Parvularia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2.848.105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2.635.549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-212.556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802.786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4521193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112.556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112.556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55.991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99852756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Cooperación y el Desarrollo Económico, OCDE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112.556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112.556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55.991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73663186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27.810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27.810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20.072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5286311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27.810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27.810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20.072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68667343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16.629.358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16.629.358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3.998.446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02323665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16.629.358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16.629.358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3.998.446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6265128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INTEGRA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16.629.358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16.629.358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3.998.446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532468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61.425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60.425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94737495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61.425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60.425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4071597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70263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0375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62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COMISIÓN NACIONAL DE INVESTIGACIÓN CIENTÍFICA Y TECNOLÓGICA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E391046E-C719-40EA-BDBF-53DA866BE1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803265"/>
              </p:ext>
            </p:extLst>
          </p:nvPr>
        </p:nvGraphicFramePr>
        <p:xfrm>
          <a:off x="628649" y="1876099"/>
          <a:ext cx="7886701" cy="367634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xmlns="" val="14591805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49846922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390365971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xmlns="" val="36914102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308226301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137856540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375039937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329809870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xmlns="" val="3762622466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xmlns="" val="17913898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010415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650772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340.198.416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357.425.068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17.226.652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163.562.960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99933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9.538.140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10.117.246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579.106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4.801.117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351727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1.278.691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1.278.691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568.755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25333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323.820.528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323.241.422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-579.106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140.907.257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16017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115.822.666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115.762.450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-60.216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43.775.435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089617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63.872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87896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Nacionales Postgrado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39.043.640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40.027.932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984.292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17.846.571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820040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Publicaciones Científicas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175.386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175.386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381701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Internacional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4.832.560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4.832.560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563.285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57893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información Electrónica para Ciencia y Tecnología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10.351.177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10.351.177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7.043.975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397185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52.716.419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52.216.419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18.213.924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52786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Inserción de Investigadores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7.770.557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7.726.049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-44.508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52138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Complementario para Estudiantes de Postgrado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869.055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62629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207.997.862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207.478.972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-518.890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97.131.822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48651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Científico y Tecnológico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140.894.871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140.894.871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77.143.327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95718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Ciencia y Tecnología (FONDEF)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20.603.732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20.575.408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-28.324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5.869.439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22065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Explora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6.541.777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6.516.167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-25.610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4.664.267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57458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Regionales de Investigación Científica y Tecnológica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5.265.045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5.256.712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-8.333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241.184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62441863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Investigación Asociativa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29.627.659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29.171.036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-456.623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9.213.605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262371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Científicos de Nivel Internacional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29261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 Mineria Virtuosa, Inclusiva y Sostenida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4.430.202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4.430.202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761566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145.693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145.688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136.443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2728860,0%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66413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60369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145.688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145.688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136.443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74952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75896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62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COMISIÓN NACIONAL DE INVESTIGACIÓN CIENTÍFICA Y TECNOLÓGICA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52BE2DB2-F9C8-4504-8795-8E4DF65BFD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055873"/>
              </p:ext>
            </p:extLst>
          </p:nvPr>
        </p:nvGraphicFramePr>
        <p:xfrm>
          <a:off x="628649" y="1868116"/>
          <a:ext cx="7886701" cy="1811916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xmlns="" val="12556449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112740205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304940480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xmlns="" val="261950284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179548002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64752697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72245621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090802225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xmlns="" val="234523232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xmlns="" val="351784737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88150029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631687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219.856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297929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813136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77381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113.644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32333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94.378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94.378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6751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5.371.868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5.329.196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-42.672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57445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5.371.868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5.329.196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-42.672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908008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FONDEQUIP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5.371.868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5.329.196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-42.672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731129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17.085.964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17.080.964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17.085.161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341703,2%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44072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17.085.964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17.080.964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17.085.161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341703,2%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073772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42641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0619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JUNTA NACIONAL DE AUXILIO ESCOLAR Y BECAS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BEBFAE3A-033C-4E5B-8F92-D96634A141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571009"/>
              </p:ext>
            </p:extLst>
          </p:nvPr>
        </p:nvGraphicFramePr>
        <p:xfrm>
          <a:off x="628649" y="1652092"/>
          <a:ext cx="7886701" cy="3540530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xmlns="" val="171733231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195392723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2173768842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xmlns="" val="85113478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317508724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130203628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100251693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49798402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xmlns="" val="2073291989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xmlns="" val="251982683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4770493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2618407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679.791.879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773.306.407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93.514.528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300.848.134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175962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19.180.595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19.180.595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9.819.542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49479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5.747.115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5.747.115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2.251.781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760793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100411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97580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652.957.943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652.957.943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268.522.157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870257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652.957.943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652.957.943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268.522.157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20943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JUNJI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96.094.698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96.094.698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30.579.408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685526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 Instituciones Colaboradoras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613.864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613.864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74753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para Educación Básica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338.652.190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338.652.190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147.577.282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832767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a Terceros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315.489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315.489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69.405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69094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Control Programas de la JUNAEB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2.735.484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2.735.484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740.061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706905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de Vacaciones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3.714.762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3.714.762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2.983.407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475617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para Kinder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31.163.405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31.163.405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13.335.902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02590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Enseñanza Media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137.801.340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137.801.340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59.417.646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271396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para Refuerzo Educativo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316.683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316.683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0116849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para Prekinder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28.171.499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28.171.499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10.763.271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713796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Alimentacion Especial para Estudiantes Adultos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8.633.328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8.633.328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2.309.137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801012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Alimentación para Actividades Extraescolares en liceos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181.316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181.316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59491859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Reescolarización plan 12 años escolaridad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210.695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210.695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956004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Manipuladoras Zonas Extremas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4.039.040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4.039.040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741.244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971347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SENAME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6284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6412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JUNTA NACIONAL DE AUXILIO ESCOLAR Y BECAS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1E7B21C5-95DC-4AD0-8F41-2FEA8B65AA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456856"/>
              </p:ext>
            </p:extLst>
          </p:nvPr>
        </p:nvGraphicFramePr>
        <p:xfrm>
          <a:off x="628649" y="1652092"/>
          <a:ext cx="7886701" cy="1811916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xmlns="" val="157371797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14030824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318541819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xmlns="" val="176203520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306407716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97790815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183208639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322390833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xmlns="" val="1411213626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xmlns="" val="324691025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08855589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571821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69426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481096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1.440.726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1.440.726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415.738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98445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440732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95.157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31064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23.587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719101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212.695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212.695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913954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1.072.207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1.072.207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298.228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522181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93.265.528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93.264.528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19.811.868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1981186,8%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291847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93.265.528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93.264.528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19.811.868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1981186,8%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618104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22862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5866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En cuanto a las instituciones vinculadas al presupuestos del Ministerio, un 98,3% del presupuesto, se concentra en el Capítulo 01 “Subsecretaría de Educación” (76,2%), 09 “Junta Nacional de Auxilio Escolar y Becas” (10,2%), 11 “Junta Nacional de Jardines Infantiles” (5,1%), 17 “Dirección de Educación Pública” (3,7%) y 08 CONICYT (3,1%), Servicios que al mes de junio registraron niveles de ejecución del 45,4%; 40%; 44,5%; 13,9%; y, 45,8% 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Sin considerar los recién creados Servicios de Educación Chinchorro (09.23), Gabriela Mistral (09.24) y </a:t>
            </a:r>
            <a:r>
              <a:rPr lang="es-CL" sz="1400" dirty="0" err="1"/>
              <a:t>Andalíen</a:t>
            </a:r>
            <a:r>
              <a:rPr lang="es-CL" sz="1400" dirty="0"/>
              <a:t> Sur (09.25) que no registran erogación a la fecha, los Programas “Fortalecimiento de la Educación Escolar Pública (09.17.02)” y “Apoyo a la Implementación de los Servicios Locales de Educación (09.17.03)” son los que presentan la menor tasa de gasto con un 13,5% y 7,2% respectivamente, mientras que el Programa “Gastos de Operación de Educación Superior (09.01.31)” presentó la mayor ejecución con un 71,6%.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Dentro del programa presupuestario </a:t>
            </a:r>
            <a:r>
              <a:rPr lang="es-CL" sz="1400" b="1" u="sng" dirty="0"/>
              <a:t>Fortalecimiento de la Educación Escolar Pública</a:t>
            </a:r>
            <a:r>
              <a:rPr lang="es-CL" sz="1400" dirty="0"/>
              <a:t>, destaca la nula ejecución de las asignaciones: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24.02.001 “Mejoramiento de la Calidad de la Educación”, con un presupuesto vigente de $13.784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4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</p:spTree>
    <p:extLst>
      <p:ext uri="{BB962C8B-B14F-4D97-AF65-F5344CB8AC3E}">
        <p14:creationId xmlns:p14="http://schemas.microsoft.com/office/powerpoint/2010/main" val="35596520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02: SALUD ESCOLAR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BC1BB0C9-BA27-4AAA-9011-E1AE69EA80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720693"/>
              </p:ext>
            </p:extLst>
          </p:nvPr>
        </p:nvGraphicFramePr>
        <p:xfrm>
          <a:off x="618305" y="1652092"/>
          <a:ext cx="7886701" cy="2113217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xmlns="" val="414569990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43580276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321136905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xmlns="" val="240499329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271816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00552852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359231099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3584385283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xmlns="" val="1915882719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xmlns="" val="343274685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1330249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9180315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31.821.218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33.187.281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1.366.063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11.247.439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429754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30.914.748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30.914.748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10.144.615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77099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30.914.748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30.914.748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10.144.615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85255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Salud oral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9.655.841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9.655.841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2.980.524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466647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médica parvularia, básica y media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8.019.668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8.019.668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1.512.953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352204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Habilidades para la vida y escuelas saludables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13.239.239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13.239.239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5.651.138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098339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904.470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904.470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982246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904.470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904.470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553084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904.470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904.470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67806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1.367.063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1.366.063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1.102.824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110282,4%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919146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1.367.063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1.366.063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1.102.824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110282,4%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48241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85764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89146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5D891FC1-322B-448E-AE26-2406E044062F}"/>
              </a:ext>
            </a:extLst>
          </p:cNvPr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 ESTUDIANTIL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84A4A41D-508D-4E5F-AFD1-F35C4BA52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54866"/>
              </p:ext>
            </p:extLst>
          </p:nvPr>
        </p:nvGraphicFramePr>
        <p:xfrm>
          <a:off x="628649" y="1652092"/>
          <a:ext cx="7886701" cy="314603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xmlns="" val="142437546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29792528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215240803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xmlns="" val="196782470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188125028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49093076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427360486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112608093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xmlns="" val="20330320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xmlns="" val="83812369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782712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553519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376.404.553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372.568.539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-3.836.014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160.011.639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410739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337.852.726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325.316.449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-12.536.277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121.404.181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528580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337.507.135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324.970.858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-12.536.277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121.285.186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62782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de Becas Indígenas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30.556.972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30.556.972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12.137.200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301892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Campamentos  Recreativos para Escolares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2.267.681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2.267.681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1.323.598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625211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Especial de Útiles Escolares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10.396.035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10.396.035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6.564.032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71049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Residencia Familiar Estudiantil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8.373.892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8.373.892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2.831.451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4228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Especial de Becas Art.56 Ley N° 18.681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4.066.693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4.066.693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1.591.102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207235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Becas Presidente de  la República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29.070.582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29.070.582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10.378.403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853653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para la Prueba de Selección Universitaria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6.115.423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6.115.423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262770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de Mantención  para Educación Superior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228.771.869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216.235.592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-12.536.277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80.581.824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90971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Tarjeta  Nacional del Estudiante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7.798.888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7.798.888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1.345.649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78786883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de Prácticas Profesionales, Educación Media Técnico Profesional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3.976.360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3.976.360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2.162.225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057192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de Apoyo y Retención Escolar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5.107.673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5.107.673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2.043.580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74366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Asistencialidad Educación Superior Chaitén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0790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 Polimetales de Arica, Ley  N° 20.590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826.936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826.936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306.538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9883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 Incendios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168.471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168.471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647481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345.591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345.591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118.995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550402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Hogares insulares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345.591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345.591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118.995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07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8051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 ESTUDIANTIL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870A2CB1-A5E3-4742-9A89-C25679C348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425467"/>
              </p:ext>
            </p:extLst>
          </p:nvPr>
        </p:nvGraphicFramePr>
        <p:xfrm>
          <a:off x="628649" y="1709071"/>
          <a:ext cx="7886701" cy="1592796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xmlns="" val="25185972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13390157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247701807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xmlns="" val="187445622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60748210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60475352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45538973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543860687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xmlns="" val="1585099619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xmlns="" val="396174081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71418732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7525095"/>
                  </a:ext>
                </a:extLst>
              </a:tr>
              <a:tr h="182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38.549.827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38.549.827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34.764.457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590718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38.549.827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38.549.827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34.764.457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38639303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 Acceso a TIC´s para Estudiantes de 7° Básico con excelencia, de Establecimientos de Educación Particular Subvencionados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9.254.087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9.254.087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7.774.749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42477298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 Acceso a TIC´s para Estudiantes de 7° Básico, de Establecimientos de Educación del Sector Municipal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29.295.740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29.295.740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26.989.708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1157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8.701.263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8.700.263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3.843.001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384300,1%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344791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8.701.263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8.700.263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3.843.001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384300,1%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03177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2082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8435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5A9BF87F-67CB-4CBA-9085-063490BDB1F9}"/>
              </a:ext>
            </a:extLst>
          </p:cNvPr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JARDINES INFANTILES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FE04CAD6-C393-4161-BBDB-8E86B07139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285365"/>
              </p:ext>
            </p:extLst>
          </p:nvPr>
        </p:nvGraphicFramePr>
        <p:xfrm>
          <a:off x="628649" y="1709071"/>
          <a:ext cx="7886701" cy="3022160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xmlns="" val="187715720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279122923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428481071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xmlns="" val="318648542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322287302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81481377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5264492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32221188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xmlns="" val="32570739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xmlns="" val="95311343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7023970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8780480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564.390.115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569.644.972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5.254.857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252.684.672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69344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219.406.530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219.406.530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106.926.458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779291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40.777.105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40.777.105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12.085.833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15672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12.058.155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12.058.155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5.675.521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81774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32.107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25804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12.026.048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12.026.048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5.653.659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89951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214.244.291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214.244.291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105.598.330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782673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8.099.127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8.099.127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3.575.808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269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Locales de Educación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8.099.127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8.099.127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3.575.808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736257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206.145.164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206.145.164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102.022.522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495021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con Municipalidades y otras Instituciones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198.465.623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198.465.623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98.689.267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60937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Material de Enseñanza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5.783.292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5.783.292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2.709.540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983548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Fomento de Lectura Primera Infancia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954.387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954.387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578.157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430218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a Terceros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941.862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941.862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67927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33687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187265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1.462.229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519493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501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1.460.970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3293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34423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34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5A9BF87F-67CB-4CBA-9085-063490BDB1F9}"/>
              </a:ext>
            </a:extLst>
          </p:cNvPr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JARDINES INFANTILES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9399AEAB-CEA2-46E0-800A-EFBF3B7C65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615390"/>
              </p:ext>
            </p:extLst>
          </p:nvPr>
        </p:nvGraphicFramePr>
        <p:xfrm>
          <a:off x="628649" y="1709071"/>
          <a:ext cx="7886701" cy="2850708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xmlns="" val="146438324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99675450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47180087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xmlns="" val="136923741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409871169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62982058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94202489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3729099483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xmlns="" val="167859185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xmlns="" val="163837703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75677255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76832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4.147.679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4.147.679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424.281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184024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2.363.631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2.363.631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188.096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298932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422.305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422.305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600261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521.623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521.623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129.693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800129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840.120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453592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75.135.305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75.135.305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15.741.587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14158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75.135.305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75.135.305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15.741.587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41260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-5.200.850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-5.200.850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-1.404.962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0373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-5.200.850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-5.200.850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-1.404.962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07280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a Contratistas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2.141.127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2.141.127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088461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Recuperacion  por Anticipos a Contratistas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-7.341.977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-7.341.977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-1.404.962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42689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788.273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788.273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232090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788.273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788.273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359849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788.273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788.273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50206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3.009.821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8.264.678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5.254.857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6.132.500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766474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1.907.271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1.907.271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1387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1.101.550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1.101.550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879.380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49771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5.255.857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5.254.857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5.253.120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525312,0%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25221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9893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647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02: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PROGRAMAS ALTERNATIVOS DE ENSEÑANZA PRE-ESCOLAR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C9514208-1962-48D0-84E0-74F82083DB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227456"/>
              </p:ext>
            </p:extLst>
          </p:nvPr>
        </p:nvGraphicFramePr>
        <p:xfrm>
          <a:off x="628650" y="1868116"/>
          <a:ext cx="7886700" cy="3120963"/>
        </p:xfrm>
        <a:graphic>
          <a:graphicData uri="http://schemas.openxmlformats.org/drawingml/2006/table">
            <a:tbl>
              <a:tblPr/>
              <a:tblGrid>
                <a:gridCol w="252374">
                  <a:extLst>
                    <a:ext uri="{9D8B030D-6E8A-4147-A177-3AD203B41FA5}">
                      <a16:colId xmlns:a16="http://schemas.microsoft.com/office/drawing/2014/main" xmlns="" val="3081243956"/>
                    </a:ext>
                  </a:extLst>
                </a:gridCol>
                <a:gridCol w="252374">
                  <a:extLst>
                    <a:ext uri="{9D8B030D-6E8A-4147-A177-3AD203B41FA5}">
                      <a16:colId xmlns:a16="http://schemas.microsoft.com/office/drawing/2014/main" xmlns="" val="2775254927"/>
                    </a:ext>
                  </a:extLst>
                </a:gridCol>
                <a:gridCol w="252374">
                  <a:extLst>
                    <a:ext uri="{9D8B030D-6E8A-4147-A177-3AD203B41FA5}">
                      <a16:colId xmlns:a16="http://schemas.microsoft.com/office/drawing/2014/main" xmlns="" val="2299141450"/>
                    </a:ext>
                  </a:extLst>
                </a:gridCol>
                <a:gridCol w="3202631">
                  <a:extLst>
                    <a:ext uri="{9D8B030D-6E8A-4147-A177-3AD203B41FA5}">
                      <a16:colId xmlns:a16="http://schemas.microsoft.com/office/drawing/2014/main" xmlns="" val="2661218828"/>
                    </a:ext>
                  </a:extLst>
                </a:gridCol>
                <a:gridCol w="676364">
                  <a:extLst>
                    <a:ext uri="{9D8B030D-6E8A-4147-A177-3AD203B41FA5}">
                      <a16:colId xmlns:a16="http://schemas.microsoft.com/office/drawing/2014/main" xmlns="" val="435034264"/>
                    </a:ext>
                  </a:extLst>
                </a:gridCol>
                <a:gridCol w="676364">
                  <a:extLst>
                    <a:ext uri="{9D8B030D-6E8A-4147-A177-3AD203B41FA5}">
                      <a16:colId xmlns:a16="http://schemas.microsoft.com/office/drawing/2014/main" xmlns="" val="2046910093"/>
                    </a:ext>
                  </a:extLst>
                </a:gridCol>
                <a:gridCol w="676364">
                  <a:extLst>
                    <a:ext uri="{9D8B030D-6E8A-4147-A177-3AD203B41FA5}">
                      <a16:colId xmlns:a16="http://schemas.microsoft.com/office/drawing/2014/main" xmlns="" val="2303376862"/>
                    </a:ext>
                  </a:extLst>
                </a:gridCol>
                <a:gridCol w="676364">
                  <a:extLst>
                    <a:ext uri="{9D8B030D-6E8A-4147-A177-3AD203B41FA5}">
                      <a16:colId xmlns:a16="http://schemas.microsoft.com/office/drawing/2014/main" xmlns="" val="2994569404"/>
                    </a:ext>
                  </a:extLst>
                </a:gridCol>
                <a:gridCol w="615793">
                  <a:extLst>
                    <a:ext uri="{9D8B030D-6E8A-4147-A177-3AD203B41FA5}">
                      <a16:colId xmlns:a16="http://schemas.microsoft.com/office/drawing/2014/main" xmlns="" val="3444675500"/>
                    </a:ext>
                  </a:extLst>
                </a:gridCol>
                <a:gridCol w="605698">
                  <a:extLst>
                    <a:ext uri="{9D8B030D-6E8A-4147-A177-3AD203B41FA5}">
                      <a16:colId xmlns:a16="http://schemas.microsoft.com/office/drawing/2014/main" xmlns="" val="3696238665"/>
                    </a:ext>
                  </a:extLst>
                </a:gridCol>
              </a:tblGrid>
              <a:tr h="1211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14164586"/>
                  </a:ext>
                </a:extLst>
              </a:tr>
              <a:tr h="3711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73444662"/>
                  </a:ext>
                </a:extLst>
              </a:tr>
              <a:tr h="1590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16.318.896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16.399.394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80.498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8.148.930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38618514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8.067.985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8.067.985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4.230.653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39795162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1.421.862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1.421.862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258.831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97912927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26.141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26.141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57.689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03871532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9303148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24.299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24.299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57.689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2014013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6.348.848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6.348.848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3.508.561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22057263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6.348.848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6.348.848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3.508.561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89931933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Material de Enseñanza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1.001.497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1.001.497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452.870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96673944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Conozca  a su Hijo y Proyecto Mejoramiento Atención a la Infancia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5.116.799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5.116.799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2.919.116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79314399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Fomento de Lectura Primera Infancia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230.552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230.552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136.575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4151201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10.516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10.516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87175276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10.516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10.516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8913520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441.544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441.544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83208861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265.420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265.420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1721563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20.690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20.690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41973899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155.434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155.434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3677325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81.498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80.498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81.498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8149,8%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27657627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81.498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80.498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81.498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8149,8%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5219525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7557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3729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13.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DE RECTORES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C36E2F2F-6C90-4F12-9492-AC2EF5C4BA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395611"/>
              </p:ext>
            </p:extLst>
          </p:nvPr>
        </p:nvGraphicFramePr>
        <p:xfrm>
          <a:off x="628649" y="1709071"/>
          <a:ext cx="7886701" cy="2113217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xmlns="" val="114865492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416714151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1371614480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xmlns="" val="134345858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310718233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9461532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33758703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105587104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xmlns="" val="224897089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xmlns="" val="220551954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74965410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155136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673.631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703.770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307.317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638518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466.404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464.404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179.630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959794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173.587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24544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74629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341568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8815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83396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7187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41901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63308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18040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69290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40192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15.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8DD60F00-33E3-40DF-B2C0-996E49E7DC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525721"/>
              </p:ext>
            </p:extLst>
          </p:nvPr>
        </p:nvGraphicFramePr>
        <p:xfrm>
          <a:off x="628649" y="1652092"/>
          <a:ext cx="7886701" cy="315200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xmlns="" val="13791731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110845228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2212824717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xmlns="" val="353033862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804140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97381246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47196096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159162718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xmlns="" val="300356323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xmlns="" val="164473594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905591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856098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2.228.744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2.267.288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969.837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506683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1.919.805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1.901.022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-18.783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814.059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45498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257.014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257.014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088892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17988,6%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912761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17988,6%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160011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94741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112749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Art.87, letra g), DFL N°2,  de 2010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86720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616754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Organismos Internacionales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69594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59732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982549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33.162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37054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25059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829562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636145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22.428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160177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288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920330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47974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38864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DIRECCIÓN DE EDUCACIÓN 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78F2E4ED-A9AB-4B6A-B358-E8EBC9DFEF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040160"/>
              </p:ext>
            </p:extLst>
          </p:nvPr>
        </p:nvGraphicFramePr>
        <p:xfrm>
          <a:off x="618305" y="1709071"/>
          <a:ext cx="7886701" cy="185351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xmlns="" val="316660906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139681997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47965562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xmlns="" val="303768030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173582985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336600823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413895178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4051923316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xmlns="" val="3698842282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xmlns="" val="285899833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96816750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4993147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6.768.309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6.865.497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2.792.575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609188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3.988.228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3.988.228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2.017.179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24395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2.625.347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2.625.347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762.781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45594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153.734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153.734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904828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655084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34394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29875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121.429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121.429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99025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030162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84494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86666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640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02: FORTALECIMIENTO DE LA EDUCACIÓN ESCOLAR PÚBLICA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2971920F-0272-4B0C-A819-BE924AAE52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120234"/>
              </p:ext>
            </p:extLst>
          </p:nvPr>
        </p:nvGraphicFramePr>
        <p:xfrm>
          <a:off x="628649" y="1874940"/>
          <a:ext cx="7886701" cy="3263936"/>
        </p:xfrm>
        <a:graphic>
          <a:graphicData uri="http://schemas.openxmlformats.org/drawingml/2006/table">
            <a:tbl>
              <a:tblPr/>
              <a:tblGrid>
                <a:gridCol w="257735">
                  <a:extLst>
                    <a:ext uri="{9D8B030D-6E8A-4147-A177-3AD203B41FA5}">
                      <a16:colId xmlns:a16="http://schemas.microsoft.com/office/drawing/2014/main" xmlns="" val="1514930254"/>
                    </a:ext>
                  </a:extLst>
                </a:gridCol>
                <a:gridCol w="257735">
                  <a:extLst>
                    <a:ext uri="{9D8B030D-6E8A-4147-A177-3AD203B41FA5}">
                      <a16:colId xmlns:a16="http://schemas.microsoft.com/office/drawing/2014/main" xmlns="" val="1984848837"/>
                    </a:ext>
                  </a:extLst>
                </a:gridCol>
                <a:gridCol w="257735">
                  <a:extLst>
                    <a:ext uri="{9D8B030D-6E8A-4147-A177-3AD203B41FA5}">
                      <a16:colId xmlns:a16="http://schemas.microsoft.com/office/drawing/2014/main" xmlns="" val="4024987135"/>
                    </a:ext>
                  </a:extLst>
                </a:gridCol>
                <a:gridCol w="3103133">
                  <a:extLst>
                    <a:ext uri="{9D8B030D-6E8A-4147-A177-3AD203B41FA5}">
                      <a16:colId xmlns:a16="http://schemas.microsoft.com/office/drawing/2014/main" xmlns="" val="1886631951"/>
                    </a:ext>
                  </a:extLst>
                </a:gridCol>
                <a:gridCol w="690731">
                  <a:extLst>
                    <a:ext uri="{9D8B030D-6E8A-4147-A177-3AD203B41FA5}">
                      <a16:colId xmlns:a16="http://schemas.microsoft.com/office/drawing/2014/main" xmlns="" val="182179916"/>
                    </a:ext>
                  </a:extLst>
                </a:gridCol>
                <a:gridCol w="690731">
                  <a:extLst>
                    <a:ext uri="{9D8B030D-6E8A-4147-A177-3AD203B41FA5}">
                      <a16:colId xmlns:a16="http://schemas.microsoft.com/office/drawing/2014/main" xmlns="" val="1294302381"/>
                    </a:ext>
                  </a:extLst>
                </a:gridCol>
                <a:gridCol w="690731">
                  <a:extLst>
                    <a:ext uri="{9D8B030D-6E8A-4147-A177-3AD203B41FA5}">
                      <a16:colId xmlns:a16="http://schemas.microsoft.com/office/drawing/2014/main" xmlns="" val="683036025"/>
                    </a:ext>
                  </a:extLst>
                </a:gridCol>
                <a:gridCol w="690731">
                  <a:extLst>
                    <a:ext uri="{9D8B030D-6E8A-4147-A177-3AD203B41FA5}">
                      <a16:colId xmlns:a16="http://schemas.microsoft.com/office/drawing/2014/main" xmlns="" val="289185481"/>
                    </a:ext>
                  </a:extLst>
                </a:gridCol>
                <a:gridCol w="628874">
                  <a:extLst>
                    <a:ext uri="{9D8B030D-6E8A-4147-A177-3AD203B41FA5}">
                      <a16:colId xmlns:a16="http://schemas.microsoft.com/office/drawing/2014/main" xmlns="" val="1698275314"/>
                    </a:ext>
                  </a:extLst>
                </a:gridCol>
                <a:gridCol w="618565">
                  <a:extLst>
                    <a:ext uri="{9D8B030D-6E8A-4147-A177-3AD203B41FA5}">
                      <a16:colId xmlns:a16="http://schemas.microsoft.com/office/drawing/2014/main" xmlns="" val="3423953431"/>
                    </a:ext>
                  </a:extLst>
                </a:gridCol>
              </a:tblGrid>
              <a:tr h="1237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7426626"/>
                  </a:ext>
                </a:extLst>
              </a:tr>
              <a:tr h="3788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3366649"/>
                  </a:ext>
                </a:extLst>
              </a:tr>
              <a:tr h="1623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412.520.136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416.541.565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4.021.429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56.291.988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07229372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292.386.041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293.217.356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831.315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8.744.180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5985949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37.337.316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37.337.316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5.889.272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43860223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Mejoramiento de la Calidad de la Educación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13.783.912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13.783.912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1196095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Profesional Docente y Directivo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4.063.743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4.063.743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8470159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Educativos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2.417.526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2.417.526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08113965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la Educación Pública - Servicios Locales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17.072.135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17.072.135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5.889.272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2431889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255.048.725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255.880.040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831.315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2.854.908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39632753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la Educación Pública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255.048.715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255.048.715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2.854.908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0457318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058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 las Municipalidades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831.325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831.315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0140371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120.132.095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120.132.095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44.356.694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3324845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64.948.957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64.948.957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29.295.740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07103210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05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28.958.217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28.958.217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9620746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y Asistencialidad Estudiantil JUNAEB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29.295.740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29.295.740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29.295.740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0373475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Mejoramiento de Infraestructura Escolar Pública - Servicios Locales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6.695.000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6.695.000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9289992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55.183.138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55.183.138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15.060.954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88835995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Mejoramiento de Infraestructura Escolar Pública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49.776.661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49.776.661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15.060.954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38764901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Equipamiento de Establecimientos de Educación Técnico - Profesional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5.406.477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5.406.477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3318080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3.191.114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3.190.114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3.191.114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319111,4%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5247511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3.191.114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3.190.114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3.191.114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319111,4%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78429929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16993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6090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400" b="1" u="sng" dirty="0"/>
              <a:t>Fortalecimiento de la Educación Escolar Pública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24.02.002 “Desarrollo Profesional Docente y Directivo”, con un presupuesto vigente de $4.064 millones.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24.02.003 “Recursos Educativos”, con un presupuesto vigente de $2.417 millones.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24.03.058 “Aporte a las Municipalidades”, con un presupuesto vigente de $831 millones.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33.02.001 “Subsecretaría de Desarrollo Regional y Administrativo - Programa 05”, con un presupuesto vigente de $28.958 millones.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33.02.104 “Mejoramiento de Infraestructura Escolar Pública - Servicios Locales”, con un presupuesto vigente de $6.695 millones.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33.03.105 “Equipamiento de Establecimientos de Educación Técnico - Profesional”, con un presupuesto vigente de $5.406 millones.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400" dirty="0"/>
              <a:t>Se suman a las asignaciones señaladas, la baja ejecución registrada en: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24.03.051 “Fondo de Apoyo a la Educación Pública”, con un presupuesto vigente de $255.049 millones y una erogación de 1,1%.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s-CL" sz="1400" b="1" i="1" dirty="0"/>
              <a:t>Asignaciones que representan el 76% de los recursos disponibles en el presupuesto del Programa de Fortalecimiento.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s-CL" sz="1400" dirty="0"/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es-CL" sz="1400" dirty="0"/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s-CL" sz="1400" dirty="0"/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s-CL" sz="1400" dirty="0"/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s-CL" sz="14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4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</p:spTree>
    <p:extLst>
      <p:ext uri="{BB962C8B-B14F-4D97-AF65-F5344CB8AC3E}">
        <p14:creationId xmlns:p14="http://schemas.microsoft.com/office/powerpoint/2010/main" val="34830876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03: APOYO A LA IMPLEMENTACIÓN DE LOS SERVICIOS LOCALES DE EDUCACIÓN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CC015C7D-64A9-4833-80E8-8E9DFC3B09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952419"/>
              </p:ext>
            </p:extLst>
          </p:nvPr>
        </p:nvGraphicFramePr>
        <p:xfrm>
          <a:off x="628649" y="1868116"/>
          <a:ext cx="7886701" cy="1074425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xmlns="" val="39617992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280483150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1264883209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xmlns="" val="6178548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177750519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326025962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410456138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253693723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xmlns="" val="2833647072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xmlns="" val="425645908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9382149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028747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37514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309366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309.000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54859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6644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04821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5912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18. PROGRAMA 01: SERVICIO LOCAL DE EDUCACIÓN BARRANCAS, GASTOS ADMINISTRATIVOS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5EAE7165-02F2-4CE8-991E-C20A4C0050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333784"/>
              </p:ext>
            </p:extLst>
          </p:nvPr>
        </p:nvGraphicFramePr>
        <p:xfrm>
          <a:off x="628649" y="1868116"/>
          <a:ext cx="7886701" cy="2372915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xmlns="" val="252173628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381737960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167232596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xmlns="" val="233678367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09989504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169515347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394596685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538274234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xmlns="" val="51155973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xmlns="" val="190823957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1289385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0093055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3.534.662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3.629.487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1.402.233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123016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2.658.433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2.673.295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1.274.454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867605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de Planta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401.691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-401.691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22859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 Contrata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2.256.742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-2.256.742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8703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Remuneraciones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715213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573.954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117.958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560147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301.275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56396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280.675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351366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48105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38740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52771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899922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4388897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7378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49319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18. PROGRAMA 02: SERVICIO LOCAL DE EDUCACIÓN BARRANCAS, SERVICIO EDUCATIVO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02C00E7D-1A00-44CB-86DD-F6BF9CF015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512291"/>
              </p:ext>
            </p:extLst>
          </p:nvPr>
        </p:nvGraphicFramePr>
        <p:xfrm>
          <a:off x="628649" y="1874940"/>
          <a:ext cx="7886701" cy="2502764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xmlns="" val="253038118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418902319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297868343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xmlns="" val="289443455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345607306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80128859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50928279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87022348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xmlns="" val="261934828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xmlns="" val="364058089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993583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56408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54.009.533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59.349.538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5.340.005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24.629.220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36976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40.934.739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42.374.499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1.439.760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22.647.709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21872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de Planta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16.727.007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-16.727.007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16147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 Contrata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8.600.128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-8.600.128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81976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Remuneraciones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15.607.604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-15.607.604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914900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10.195.093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10.195.093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1.393.895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840513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1.033.090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2.974.469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1.941.379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525.865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93246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1.033.090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2.974.469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1.941.379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525.865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111668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595226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742798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para el Mejoramiento de la Calidad de la Educación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201927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291.611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291.611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276502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33125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1264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1.958.866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1.958.866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07009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91908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19. PROGRAMA 01: SERVICIO LOCAL DE EDUCACIÓN PUERTO CORDILLERA, GASTOS ADMINISTRATIVOS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CC89A131-596A-46B4-B86A-C494B91B01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238117"/>
              </p:ext>
            </p:extLst>
          </p:nvPr>
        </p:nvGraphicFramePr>
        <p:xfrm>
          <a:off x="628649" y="1874939"/>
          <a:ext cx="7886701" cy="159382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xmlns="" val="234454254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149649162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398085435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xmlns="" val="179104131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5667276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384777178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196179879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3400256506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xmlns="" val="3867752769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xmlns="" val="193092644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0958207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3679127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2.523.265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2.532.914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1.111.568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30269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2.117.520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2.127.169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991.755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642447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387.205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387.205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119.225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4369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976239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2921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271957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169573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67924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918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19. PROGRAMA 02: SERVICIO LOCAL DE EDUCACIÓN PUERTO CORDILLERA, SERVICIO EDUCATIVO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FE2D5253-D9A1-40F3-A8F4-C65549E410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074623"/>
              </p:ext>
            </p:extLst>
          </p:nvPr>
        </p:nvGraphicFramePr>
        <p:xfrm>
          <a:off x="628649" y="1868116"/>
          <a:ext cx="7886701" cy="2632613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xmlns="" val="392300801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157437797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3196047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xmlns="" val="231318985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91928119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97936918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401407781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127449732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xmlns="" val="2104127556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xmlns="" val="108671955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2162828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341188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36.901.040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39.598.711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2.697.671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16.872.765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74033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26.953.925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28.321.676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1.367.751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15.310.326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377904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8.406.525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8.336.525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1.426.813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82998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1.305.910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58953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1.305.910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22206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703205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27982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para el Mejoramiento de la Calidad de la Educación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61364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47204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23.506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545211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222119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137.740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137.740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50982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723676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384366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98981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4226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741843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21. PROGRAMA 01: SERVICIO LOCAL DE EDUCACIÓN HUASCO, GASTOS ADMINISTRATIVOS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53A69555-0657-435B-BFE7-1C6CF84C5C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94814"/>
              </p:ext>
            </p:extLst>
          </p:nvPr>
        </p:nvGraphicFramePr>
        <p:xfrm>
          <a:off x="628649" y="1868116"/>
          <a:ext cx="7886701" cy="1334123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xmlns="" val="225364617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403176511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3145429183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xmlns="" val="167863404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34249516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72610302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10748642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4209073391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xmlns="" val="327046080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xmlns="" val="352698977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0374775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3783495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2.484.757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2.550.559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1.082.274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349115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2.004.226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2.015.085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838.463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839358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460.991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460.991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184.688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05842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496571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582150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79723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79059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21. PROGRAMA 02: SERVICIO LOCAL DE EDUCACIÓN HUASCO, SERVICIO EDUCATIVO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BF741AC4-8656-4AC6-B3F6-23C8F303A9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923216"/>
              </p:ext>
            </p:extLst>
          </p:nvPr>
        </p:nvGraphicFramePr>
        <p:xfrm>
          <a:off x="628649" y="1874940"/>
          <a:ext cx="7886701" cy="2113217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xmlns="" val="127328548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221344466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85295469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xmlns="" val="18401434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65567997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62110087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17974548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53007356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xmlns="" val="88908978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xmlns="" val="130462295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1922289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752539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36.222.371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38.941.400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2.719.029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16.804.521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211680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23.896.064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24.715.972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819.908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14.608.199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69222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9.039.583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9.039.583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910.372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49721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674.031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30071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674.031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72910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675019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70438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para el Mejoramiento de la Calidad de la Educación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28768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183.634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42326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028805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58982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1.225.090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1.225.090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1.225.058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0901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736719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22. PROGRAMA 01: SERVICIO LOCAL DE EDUCACIÓN COSTA ARAUCANÍA, GASTOS ADMINISTRATIVOS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5037F6AE-E303-4D58-9C6E-4D4796E9F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766159"/>
              </p:ext>
            </p:extLst>
          </p:nvPr>
        </p:nvGraphicFramePr>
        <p:xfrm>
          <a:off x="628649" y="1772816"/>
          <a:ext cx="7886701" cy="1204274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xmlns="" val="406529926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237452598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407397210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xmlns="" val="391845313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96817564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10338403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351887888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8923643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xmlns="" val="754282486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xmlns="" val="105393698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4674326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824479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2.993.001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3.007.707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1.090.240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93842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2.401.599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2.416.305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983.238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709505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571.862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571.862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83182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891715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55319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9986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22. PROGRAMA 02: SERVICIO LOCAL DE EDUCACIÓN COSTA ARAUCANÍA, SERVICIO EDUCATIVO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2C63874E-3602-4449-9E7B-F1A3BA7149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476225"/>
              </p:ext>
            </p:extLst>
          </p:nvPr>
        </p:nvGraphicFramePr>
        <p:xfrm>
          <a:off x="628649" y="1845229"/>
          <a:ext cx="7886701" cy="1983368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xmlns="" val="106309973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366973645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160996252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xmlns="" val="340684970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389442794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0201619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383643272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555881391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xmlns="" val="108730059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xmlns="" val="203385703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9925878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304811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29.521.071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30.840.612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1.319.541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13.662.663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300672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19.930.610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20.476.121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545.511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12.311.358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96322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8.190.835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8.190.835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1.287.675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63965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85865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18778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927787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535819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para el Mejoramiento de la Calidad de la Educación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869779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356.536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356.536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465034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737596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14371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058453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23. PROGRAMA 01: SERVICIO LOCAL DE EDUCACIÓN CHINCHORRO, GASTOS ADMINISTRATIVOS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07A9032C-3473-4F0E-AD89-01E4ED92E3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976537"/>
              </p:ext>
            </p:extLst>
          </p:nvPr>
        </p:nvGraphicFramePr>
        <p:xfrm>
          <a:off x="628649" y="1866045"/>
          <a:ext cx="7886701" cy="1204274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xmlns="" val="58483881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303649759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3164529097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xmlns="" val="125612726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18941018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39612031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42132575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74709673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xmlns="" val="391857489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xmlns="" val="270864567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1825109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92956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790.480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790.480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394753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468.479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468.479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233007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159.975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159.975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90631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161.026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50902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75306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173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D9349AA2-8D00-4A22-B190-9D53AD31A2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2163969"/>
            <a:ext cx="4074481" cy="253006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1C86D300-9BC2-4C72-AEE5-711D732775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6352" y="2163968"/>
            <a:ext cx="4063310" cy="2530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26221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24. PROGRAMA 01: GABRIELA MISTRAL, GASTOS ADMINISTRATIVOS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4A728F46-992D-4BB1-B27E-01FD9E5FAA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874184"/>
              </p:ext>
            </p:extLst>
          </p:nvPr>
        </p:nvGraphicFramePr>
        <p:xfrm>
          <a:off x="628649" y="1662487"/>
          <a:ext cx="7886701" cy="1204274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xmlns="" val="122516527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272736679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2457771196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xmlns="" val="148614185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162399736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375998049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1976918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07325287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xmlns="" val="244552354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xmlns="" val="99354972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5339150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55533951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659.929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659.929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07027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28184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151.098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151.098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638981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131.343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131.343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058527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92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47286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25. PROGRAMA 01: SERVICIO LOCAL DE EDUCACIÓN ANDALÍEN SUR, GASTOS ADMINISTRATIVOS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E1DDFB4C-86F9-4837-8D4A-86697F9129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912803"/>
              </p:ext>
            </p:extLst>
          </p:nvPr>
        </p:nvGraphicFramePr>
        <p:xfrm>
          <a:off x="628649" y="1868116"/>
          <a:ext cx="7886701" cy="1204274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xmlns="" val="342346525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211348357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xmlns="" val="401924284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xmlns="" val="197805527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268922880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125144541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322395832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xmlns="" val="11566011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xmlns="" val="394415469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xmlns="" val="196367952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2100352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149461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919.780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63525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525.917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525.917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45869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204.778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69025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188.085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188.085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14916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1502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2870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JUNIO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C2C73C24-99A0-4842-B1E1-039B9030B5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797" y="1633572"/>
            <a:ext cx="5962405" cy="359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JUNIO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xmlns="" id="{4CF7D08D-27B7-4A25-955D-E99E6C2E31ED}"/>
              </a:ext>
            </a:extLst>
          </p:cNvPr>
          <p:cNvGraphicFramePr>
            <a:graphicFrameLocks/>
          </p:cNvGraphicFramePr>
          <p:nvPr/>
        </p:nvGraphicFramePr>
        <p:xfrm>
          <a:off x="1557337" y="1652587"/>
          <a:ext cx="6029326" cy="3552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4161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196752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58593930-4023-4FE0-B965-7C1A6E33AE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782449"/>
              </p:ext>
            </p:extLst>
          </p:nvPr>
        </p:nvGraphicFramePr>
        <p:xfrm>
          <a:off x="628650" y="1916832"/>
          <a:ext cx="7886699" cy="2461065"/>
        </p:xfrm>
        <a:graphic>
          <a:graphicData uri="http://schemas.openxmlformats.org/drawingml/2006/table">
            <a:tbl>
              <a:tblPr/>
              <a:tblGrid>
                <a:gridCol w="715032">
                  <a:extLst>
                    <a:ext uri="{9D8B030D-6E8A-4147-A177-3AD203B41FA5}">
                      <a16:colId xmlns:a16="http://schemas.microsoft.com/office/drawing/2014/main" xmlns="" val="387813706"/>
                    </a:ext>
                  </a:extLst>
                </a:gridCol>
                <a:gridCol w="3009539">
                  <a:extLst>
                    <a:ext uri="{9D8B030D-6E8A-4147-A177-3AD203B41FA5}">
                      <a16:colId xmlns:a16="http://schemas.microsoft.com/office/drawing/2014/main" xmlns="" val="20409612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xmlns="" val="321932254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xmlns="" val="405253141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xmlns="" val="346256452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xmlns="" val="7813699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xmlns="" val="462894625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xmlns="" val="1217012906"/>
                    </a:ext>
                  </a:extLst>
                </a:gridCol>
              </a:tblGrid>
              <a:tr h="135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37909349"/>
                  </a:ext>
                </a:extLst>
              </a:tr>
              <a:tr h="4158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89912423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11.530.685.125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11.732.885.229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202.200.104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5.118.671.517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15876129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525.570.842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530.238.021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4.667.179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262.709.895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0930737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115.246.143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115.583.467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337.324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29.700.939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8060236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13.899.261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19.874.889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5.975.628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6.437.495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04774105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9.826.744.368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9.834.899.325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8.154.957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4.501.272.595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1572700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144.431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297.689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153.258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0438710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21.033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273.150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252.117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1.464.345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6962,1%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35517894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12.628.602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12.920.264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291.662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2.222.110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3555984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518.583.834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518.583.834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36.506.833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934360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84.778.025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84.778.025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15.852.443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6114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-5.200.850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-5.200.850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-1.404.962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91325163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265.819.853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265.777.181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-42.672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121.399.786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30948724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172.405.523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354.793.605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182.388.082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142.327.020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6174914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66.629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6267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196752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A0D66A82-BF3F-429C-9B78-968AF239F4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952758"/>
              </p:ext>
            </p:extLst>
          </p:nvPr>
        </p:nvGraphicFramePr>
        <p:xfrm>
          <a:off x="628651" y="1750817"/>
          <a:ext cx="7886698" cy="3949775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xmlns="" val="235636710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xmlns="" val="2815823744"/>
                    </a:ext>
                  </a:extLst>
                </a:gridCol>
                <a:gridCol w="3084673">
                  <a:extLst>
                    <a:ext uri="{9D8B030D-6E8A-4147-A177-3AD203B41FA5}">
                      <a16:colId xmlns:a16="http://schemas.microsoft.com/office/drawing/2014/main" xmlns="" val="3502012925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xmlns="" val="3574177483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xmlns="" val="1204187709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xmlns="" val="2705979193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xmlns="" val="4155480936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xmlns="" val="3468931360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xmlns="" val="2855154152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58470582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Capi.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47681306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8.729.458.892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8.788.058.821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58.599.929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3.990.826.972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40246124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127.317.273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130.460.060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3.142.787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55.598.495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4867508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Infraestructura Educacional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3733876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Mejoramiento de la Calidad de la Educación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44.171.809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47.345.815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3.174.006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7.895.864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147190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Profesional Docente y Directivo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26.615.834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29.094.414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2.478.580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6.070.307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70949529"/>
                  </a:ext>
                </a:extLst>
              </a:tr>
              <a:tr h="159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y Supervisión de Establecimientos Educacionales Subvencionados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1452423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Educativos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59.888.722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60.179.097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290.375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38.162.270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3549527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Escolar Pública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34985088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a los Establecimientos Educacionales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5.889.521.989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5.920.646.641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31.124.652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2.960.722.965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7363742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Subvenciones a Establecimientos Educacionales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4.358.904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4.362.560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2.084.730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2524328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Superior Pública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296.533.033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316.801.244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20.268.211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155.665.975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4993749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2.270.635.259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2.268.616.996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-2.018.263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757.070.336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207768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Operación de Educación Superior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10.416.069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10.551.994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135.925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7.556.030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8126914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Educación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32.089.972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32.821.703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731.731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15.556.109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2733354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Calidad de la Educación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36.607.407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40.423.270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3.815.863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13.819.133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05159092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Parvularia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336.539.641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348.825.918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12.286.277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164.626.319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87925087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Investigación Científica y Tecnológica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340.198.416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357.425.068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17.226.652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163.562.960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395872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Auxilio Escolar y Becas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1.088.017.650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1.179.062.227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91.044.577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472.107.212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12323396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Auxilio Escolar y Becas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679.791.879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773.306.407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93.514.528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300.848.134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98787150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Salud Escolar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31.821.218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33.187.281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1.366.063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11.247.439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66717931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y Asistencialidad Estudiantil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376.404.553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372.568.539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-3.836.014</a:t>
                      </a:r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160.011.639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2677002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580.709.011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586.044.366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5.335.355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260.833.602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82190759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564.390.115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569.644.972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5.254.857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252.684.672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62581469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Alternativos de Enseñanza Pre-escolar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16.318.896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16.399.394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80.498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8.148.930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1547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6100</TotalTime>
  <Words>12766</Words>
  <Application>Microsoft Office PowerPoint</Application>
  <PresentationFormat>Presentación en pantalla (4:3)</PresentationFormat>
  <Paragraphs>7420</Paragraphs>
  <Slides>51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51</vt:i4>
      </vt:variant>
    </vt:vector>
  </HeadingPairs>
  <TitlesOfParts>
    <vt:vector size="54" baseType="lpstr">
      <vt:lpstr>1_Tema de Office</vt:lpstr>
      <vt:lpstr>Tema de Office</vt:lpstr>
      <vt:lpstr>Imagen de mapa de bits</vt:lpstr>
      <vt:lpstr>EJECUCIÓN ACUMULADA DE GASTOS PRESUPUESTARIOS AL MES DE JUNIO DE 2019 PARTIDA 09: MINISTERIO DE EDUCACIÓN</vt:lpstr>
      <vt:lpstr>EJECUCIÓN ACUMULADA DE GASTOS A JUNIO DE 2019  PARTIDA 09 MINISTERIO DE EDUCACIÓN</vt:lpstr>
      <vt:lpstr>EJECUCIÓN ACUMULADA DE GASTOS A JUNIO DE 2019  PARTIDA 09 MINISTERIO DE EDUCACIÓN</vt:lpstr>
      <vt:lpstr>EJECUCIÓN ACUMULADA DE GASTOS A JUNIO DE 2019  PARTIDA 09 MINISTERIO DE EDUCACIÓN</vt:lpstr>
      <vt:lpstr>DISTRIBUCIÓN POR SUBTÍTULO DE GASTO Y CÁPITULO PARTIDA 09 MINISTERIO DE EDUCACIÓN</vt:lpstr>
      <vt:lpstr>Presentación de PowerPoint</vt:lpstr>
      <vt:lpstr>Presentación de PowerPoint</vt:lpstr>
      <vt:lpstr>EJECUCIÓN ACUMULADA DE GASTOS A JUNIO DE 2019  PARTIDA 09 MINISTERIO DE EDUCACIÓN</vt:lpstr>
      <vt:lpstr>EJECUCIÓN ACUMULADA DE GASTOS A JUNIO DE 2019  PARTIDA 09 RESUMEN POR CAPÍTULOS</vt:lpstr>
      <vt:lpstr>EJECUCIÓN ACUMULADA DE GASTOS A JUNIO DE 2019  PARTIDA 09 RESUMEN POR CAPÍTULOS</vt:lpstr>
      <vt:lpstr>EJECUCIÓN ACUMULADA DE GASTOS A JUNIO DE 2019  PARTIDA 09. CAPÍTULO 01. PROGRAMA 01:  SUBSECRETARÍA DE EDUCACIÓN</vt:lpstr>
      <vt:lpstr>EJECUCIÓN ACUMULADA DE GASTOS A JUNIO DE 2019  PARTIDA 09. CAPÍTULO 01. PROGRAMA 01:  SUBSECRETARÍA DE EDUCACIÓN</vt:lpstr>
      <vt:lpstr>EJECUCIÓN ACUMULADA DE GASTOS A JUNIO DE 2019  PARTIDA 09. CAPÍTULO 01. PROGRAMA 03:  MEJORAMIENTO DE LA CALIDAD DE LA EDUCACIÓN</vt:lpstr>
      <vt:lpstr>EJECUCIÓN ACUMULADA DE GASTOS A JUNIO DE 2019  PARTIDA 09. CAPÍTULO 01. PROGRAMA 04: DESARROLLO CURRICULAR Y EVALUACIÓN</vt:lpstr>
      <vt:lpstr>EJECUCIÓN ACUMULADA DE GASTOS A JUNIO DE 2019  PARTIDA 09. CAPÍTULO 01. PROGRAMA 11: RECURSOS EDUCATIVOS</vt:lpstr>
      <vt:lpstr>EJECUCIÓN ACUMULADA DE GASTOS A JUNIO DE 2019  PARTIDA 09. CAPÍTULO 01. PROGRAMA 20: SUBVENCIONES A LOS ESTABLECIMIENTOS EDUCACIONALES</vt:lpstr>
      <vt:lpstr>EJECUCIÓN ACUMULADA DE GASTOS A JUNIO DE 2019  PARTIDA 09. CAPÍTULO 01. PROGRAMA 20: SUBVENCIONES A LOS ESTABLECIMIENTOS EDUCACIONALES</vt:lpstr>
      <vt:lpstr>EJECUCIÓN ACUMULADA DE GASTOS A JUNIO DE 2019  PARTIDA 09. CAPÍTULO 01. PROGRAMA 21: GESTIÓN DE SUBVENCIONES A ESTABLECIMIENTOS EDUCACIONALES</vt:lpstr>
      <vt:lpstr>EJECUCIÓN ACUMULADA DE GASTOS A JUNIO DE 2019  PARTIDA 09. CAPÍTULO 01. PROGRAMA 29: FORTALECIMIENTO DE LA EDUCACIÓN SUPERIOR PÚBLICA</vt:lpstr>
      <vt:lpstr>EJECUCIÓN ACUMULADA DE GASTOS A JUNIO DE 2019  PARTIDA 09. CAPÍTULO 01. PROGRAMA 30: EDUCACIÓN SUPERIOR</vt:lpstr>
      <vt:lpstr>EJECUCIÓN ACUMULADA DE GASTOS A JUNIO DE 2019  PARTIDA 09. CAPÍTULO 01. PROGRAMA 30: EDUCACIÓN SUPERIOR</vt:lpstr>
      <vt:lpstr>EJECUCIÓN ACUMULADA DE GASTOS A JUNIO DE 2019  PARTIDA 09. CAPÍTULO 01. PROGRAMA 31: GASTOS DE OPERACIÓN DE EDUCACIÓN SUPERIOR</vt:lpstr>
      <vt:lpstr>EJECUCIÓN ACUMULADA DE GASTOS A JUNIO DE 2019  PARTIDA 09. CAPÍTULO 02. PROGRAMA 01: SUPERINTENDENCIA DE EDUCACIÓN</vt:lpstr>
      <vt:lpstr>EJECUCIÓN ACUMULADA DE GASTOS A JUNIO DE 2019  PARTIDA 09. CAPÍTULO 03. PROGRAMA 01: AGENCIA DE CALIDAD DE LA EDUCACIÓN</vt:lpstr>
      <vt:lpstr>EJECUCIÓN ACUMULADA DE GASTOS A JUNIO DE 2019  PARTIDA 09. CAPÍTULO 04. PROGRAMA 01: SUBSECRETARÍA DE EDUCACIÓN PARVULARIA</vt:lpstr>
      <vt:lpstr>EJECUCIÓN ACUMULADA DE GASTOS A JUNIO DE 2019  PARTIDA 09. CAPÍTULO 08. PROGRAMA 01: COMISIÓN NACIONAL DE INVESTIGACIÓN CIENTÍFICA Y TECNOLÓGICA</vt:lpstr>
      <vt:lpstr>EJECUCIÓN ACUMULADA DE GASTOS A JUNIO DE 2019  PARTIDA 09. CAPÍTULO 08. PROGRAMA 01: COMISIÓN NACIONAL DE INVESTIGACIÓN CIENTÍFICA Y TECNOLÓGICA</vt:lpstr>
      <vt:lpstr>EJECUCIÓN ACUMULADA DE GASTOS A JUNIO DE 2019  PARTIDA 09. CAPÍTULO 09. PROGRAMA 01: JUNTA NACIONAL DE AUXILIO ESCOLAR Y BECAS</vt:lpstr>
      <vt:lpstr>EJECUCIÓN ACUMULADA DE GASTOS A JUNIO DE 2019  PARTIDA 09. CAPÍTULO 09. PROGRAMA 01: JUNTA NACIONAL DE AUXILIO ESCOLAR Y BECAS</vt:lpstr>
      <vt:lpstr>EJECUCIÓN ACUMULADA DE GASTOS A JUNIO DE 2019  PARTIDA 09. CAPÍTULO 09. PROGRAMA 02: SALUD ESCOLAR</vt:lpstr>
      <vt:lpstr>EJECUCIÓN ACUMULADA DE GASTOS A JUNIO DE 2019  PARTIDA 09. CAPÍTULO 09. PROGRAMA 03: BECAS Y ASISTENCIALIDAD ESTUDIANTIL</vt:lpstr>
      <vt:lpstr>EJECUCIÓN ACUMULADA DE GASTOS A JUNIO DE 2019  PARTIDA 09. CAPÍTULO 09. PROGRAMA 03: BECAS Y ASISTENCIALIDAD ESTUDIANTIL</vt:lpstr>
      <vt:lpstr>EJECUCIÓN ACUMULADA DE GASTOS A JUNIO DE 2019  PARTIDA 09. CAPÍTULO 11. PROGRAMA 01: JUNTA NACIONAL DE JARDINES INFANTILES</vt:lpstr>
      <vt:lpstr>EJECUCIÓN ACUMULADA DE GASTOS A JUNIO DE 2019  PARTIDA 09. CAPÍTULO 11. PROGRAMA 01: JUNTA NACIONAL DE JARDINES INFANTILES</vt:lpstr>
      <vt:lpstr>EJECUCIÓN ACUMULADA DE GASTOS A JUNIO DE 2019  PARTIDA 09. CAPÍTULO 11. PROGRAMA 02: PROGRAMAS ALTERNATIVOS DE ENSEÑANZA PRE-ESCOLAR</vt:lpstr>
      <vt:lpstr>EJECUCIÓN ACUMULADA DE GASTOS A JUNIO DE 2019  PARTIDA 09. CAPÍTULO 13. PROGRAMA 01: CONSEJO DE RECTORES</vt:lpstr>
      <vt:lpstr>EJECUCIÓN ACUMULADA DE GASTOS A JUNIO DE 2019  PARTIDA 09. CAPÍTULO 15. PROGRAMA 01: CONSEJO NACIONAL DE EDUCACIÓN</vt:lpstr>
      <vt:lpstr>EJECUCIÓN ACUMULADA DE GASTOS A JUNIO DE 2019  PARTIDA 09. CAPÍTULO 17. PROGRAMA 01: DIRECCIÓN DE EDUCACIÓN PÚBLICA</vt:lpstr>
      <vt:lpstr>EJECUCIÓN ACUMULADA DE GASTOS A JUNIO DE 2019  PARTIDA 09. CAPÍTULO 17. PROGRAMA 02: FORTALECIMIENTO DE LA EDUCACIÓN ESCOLAR PÚBLICA</vt:lpstr>
      <vt:lpstr>EJECUCIÓN ACUMULADA DE GASTOS A JUNIO DE 2019  PARTIDA 09. CAPÍTULO 17. PROGRAMA 03: APOYO A LA IMPLEMENTACIÓN DE LOS SERVICIOS LOCALES DE EDUCACIÓN</vt:lpstr>
      <vt:lpstr>EJECUCIÓN ACUMULADA DE GASTOS A JUNIO DE 2019  PARTIDA 09. CAPÍTULO 18. PROGRAMA 01: SERVICIO LOCAL DE EDUCACIÓN BARRANCAS, GASTOS ADMINISTRATIVOS</vt:lpstr>
      <vt:lpstr>EJECUCIÓN ACUMULADA DE GASTOS A JUNIO DE 2019  PARTIDA 09. CAPÍTULO 18. PROGRAMA 02: SERVICIO LOCAL DE EDUCACIÓN BARRANCAS, SERVICIO EDUCATIVO</vt:lpstr>
      <vt:lpstr>EJECUCIÓN ACUMULADA DE GASTOS A JUNIO DE 2019  PARTIDA 09. CAPÍTULO 19. PROGRAMA 01: SERVICIO LOCAL DE EDUCACIÓN PUERTO CORDILLERA, GASTOS ADMINISTRATIVOS</vt:lpstr>
      <vt:lpstr>EJECUCIÓN ACUMULADA DE GASTOS A JUNIO DE 2019  PARTIDA 09. CAPÍTULO 19. PROGRAMA 02: SERVICIO LOCAL DE EDUCACIÓN PUERTO CORDILLERA, SERVICIO EDUCATIVO</vt:lpstr>
      <vt:lpstr>EJECUCIÓN ACUMULADA DE GASTOS A JUNIO DE 2019  PARTIDA 09. CAPÍTULO 21. PROGRAMA 01: SERVICIO LOCAL DE EDUCACIÓN HUASCO, GASTOS ADMINISTRATIVOS</vt:lpstr>
      <vt:lpstr>EJECUCIÓN ACUMULADA DE GASTOS A JUNIO DE 2019  PARTIDA 09. CAPÍTULO 21. PROGRAMA 02: SERVICIO LOCAL DE EDUCACIÓN HUASCO, SERVICIO EDUCATIVO</vt:lpstr>
      <vt:lpstr>EJECUCIÓN ACUMULADA DE GASTOS A JUNIO DE 2019  PARTIDA 09. CAPÍTULO 22. PROGRAMA 01: SERVICIO LOCAL DE EDUCACIÓN COSTA ARAUCANÍA, GASTOS ADMINISTRATIVOS</vt:lpstr>
      <vt:lpstr>EJECUCIÓN ACUMULADA DE GASTOS A JUNIO DE 2019  PARTIDA 09. CAPÍTULO 22. PROGRAMA 02: SERVICIO LOCAL DE EDUCACIÓN COSTA ARAUCANÍA, SERVICIO EDUCATIVO</vt:lpstr>
      <vt:lpstr>EJECUCIÓN ACUMULADA DE GASTOS A JUNIO DE 2019  PARTIDA 09. CAPÍTULO 23. PROGRAMA 01: SERVICIO LOCAL DE EDUCACIÓN CHINCHORRO, GASTOS ADMINISTRATIVOS</vt:lpstr>
      <vt:lpstr>EJECUCIÓN ACUMULADA DE GASTOS A JUNIO DE 2019  PARTIDA 09. CAPÍTULO 24. PROGRAMA 01: GABRIELA MISTRAL, GASTOS ADMINISTRATIVOS</vt:lpstr>
      <vt:lpstr>EJECUCIÓN ACUMULADA DE GASTOS A JUNIO DE 2019  PARTIDA 09. CAPÍTULO 25. PROGRAMA 01: SERVICIO LOCAL DE EDUCACIÓN ANDALÍEN SUR, GASTOS ADMINISTRATIVOS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339</cp:revision>
  <cp:lastPrinted>2018-08-03T21:42:16Z</cp:lastPrinted>
  <dcterms:created xsi:type="dcterms:W3CDTF">2016-06-23T13:38:47Z</dcterms:created>
  <dcterms:modified xsi:type="dcterms:W3CDTF">2019-10-16T18:36:06Z</dcterms:modified>
</cp:coreProperties>
</file>