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7"/>
  </p:notesMasterIdLst>
  <p:handoutMasterIdLst>
    <p:handoutMasterId r:id="rId28"/>
  </p:handoutMasterIdLst>
  <p:sldIdLst>
    <p:sldId id="256" r:id="rId8"/>
    <p:sldId id="298" r:id="rId9"/>
    <p:sldId id="306" r:id="rId10"/>
    <p:sldId id="309" r:id="rId11"/>
    <p:sldId id="314" r:id="rId12"/>
    <p:sldId id="315" r:id="rId13"/>
    <p:sldId id="313" r:id="rId14"/>
    <p:sldId id="312" r:id="rId15"/>
    <p:sldId id="316" r:id="rId16"/>
    <p:sldId id="317" r:id="rId17"/>
    <p:sldId id="264" r:id="rId18"/>
    <p:sldId id="307" r:id="rId19"/>
    <p:sldId id="263" r:id="rId20"/>
    <p:sldId id="265" r:id="rId21"/>
    <p:sldId id="300" r:id="rId22"/>
    <p:sldId id="301" r:id="rId23"/>
    <p:sldId id="302" r:id="rId24"/>
    <p:sldId id="303" r:id="rId25"/>
    <p:sldId id="304" r:id="rId2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113" d="100"/>
          <a:sy n="113" d="100"/>
        </p:scale>
        <p:origin x="-150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08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19-08-2019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19-08-2019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19-08-2019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19-08-2019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19-08-2019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19-08-2019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05" name="Picture 1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9" y="1746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62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2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86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10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3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534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46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8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462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3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JUNIO </a:t>
            </a:r>
            <a:r>
              <a:rPr lang="es-CL" sz="2000" b="1" dirty="0">
                <a:latin typeface="+mn-lt"/>
              </a:rPr>
              <a:t>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06: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RELACIONES EXTERIORES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agosto </a:t>
            </a:r>
            <a:r>
              <a:rPr lang="es-CL" sz="1200" dirty="0"/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295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xmlns="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580526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22" y="1982057"/>
            <a:ext cx="6246422" cy="37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50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2797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71722"/>
              </p:ext>
            </p:extLst>
          </p:nvPr>
        </p:nvGraphicFramePr>
        <p:xfrm>
          <a:off x="405026" y="1851273"/>
          <a:ext cx="8210797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Hoja de cálculo" r:id="rId3" imgW="7115108" imgH="2009867" progId="Excel.Sheet.8">
                  <p:embed/>
                </p:oleObj>
              </mc:Choice>
              <mc:Fallback>
                <p:oleObj name="Hoja de cálculo" r:id="rId3" imgW="7115108" imgH="20098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851273"/>
                        <a:ext cx="8210797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21088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378720"/>
              </p:ext>
            </p:extLst>
          </p:nvPr>
        </p:nvGraphicFramePr>
        <p:xfrm>
          <a:off x="405026" y="1844824"/>
          <a:ext cx="8210797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Hoja de cálculo" r:id="rId3" imgW="7115108" imgH="2314575" progId="Excel.Sheet.8">
                  <p:embed/>
                </p:oleObj>
              </mc:Choice>
              <mc:Fallback>
                <p:oleObj name="Hoja de cálculo" r:id="rId3" imgW="7115108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844824"/>
                        <a:ext cx="8210797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RESUMEN POR CAPÍTULOS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341984"/>
              </p:ext>
            </p:extLst>
          </p:nvPr>
        </p:nvGraphicFramePr>
        <p:xfrm>
          <a:off x="378499" y="1685925"/>
          <a:ext cx="8297957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Hoja de cálculo" r:id="rId4" imgW="8410687" imgH="1743114" progId="Excel.Sheet.8">
                  <p:embed/>
                </p:oleObj>
              </mc:Choice>
              <mc:Fallback>
                <p:oleObj name="Hoja de cálculo" r:id="rId4" imgW="8410687" imgH="17431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685925"/>
                        <a:ext cx="8297957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01. PROGRAMA 01: SECRETARÍA Y ADMINISTRACIÓN GENERAL Y SERVICIO EXTERIOR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95687"/>
              </p:ext>
            </p:extLst>
          </p:nvPr>
        </p:nvGraphicFramePr>
        <p:xfrm>
          <a:off x="405026" y="1717129"/>
          <a:ext cx="8210798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" name="Hoja de cálculo" r:id="rId3" imgW="8048513" imgH="4448241" progId="Excel.Sheet.8">
                  <p:embed/>
                </p:oleObj>
              </mc:Choice>
              <mc:Fallback>
                <p:oleObj name="Hoja de cálculo" r:id="rId3" imgW="8048513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17129"/>
                        <a:ext cx="8210798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160219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01: DIRECCIÓN GENERAL DE RELACIONES ECONÓMICAS INTERNACIONALES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468203"/>
              </p:ext>
            </p:extLst>
          </p:nvPr>
        </p:nvGraphicFramePr>
        <p:xfrm>
          <a:off x="405026" y="1797521"/>
          <a:ext cx="8210797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2" name="Hoja de cálculo" r:id="rId3" imgW="7457918" imgH="4295709" progId="Excel.Sheet.8">
                  <p:embed/>
                </p:oleObj>
              </mc:Choice>
              <mc:Fallback>
                <p:oleObj name="Hoja de cálculo" r:id="rId3" imgW="7457918" imgH="429570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97521"/>
                        <a:ext cx="8210797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515719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02: PROMOCIÓN DE EXPORTACIONES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377373"/>
              </p:ext>
            </p:extLst>
          </p:nvPr>
        </p:nvGraphicFramePr>
        <p:xfrm>
          <a:off x="405026" y="1700808"/>
          <a:ext cx="8210798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Hoja de cálculo" r:id="rId3" imgW="7410584" imgH="3381230" progId="Excel.Sheet.8">
                  <p:embed/>
                </p:oleObj>
              </mc:Choice>
              <mc:Fallback>
                <p:oleObj name="Hoja de cálculo" r:id="rId3" imgW="7410584" imgH="33812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00808"/>
                        <a:ext cx="8210798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365104"/>
            <a:ext cx="8406135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03. PROGRAMA 01: DIRECCIÓN DE FRONTERAS Y LÍMITES DE ESTADO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689866"/>
              </p:ext>
            </p:extLst>
          </p:nvPr>
        </p:nvGraphicFramePr>
        <p:xfrm>
          <a:off x="405026" y="1628800"/>
          <a:ext cx="8210798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Hoja de cálculo" r:id="rId3" imgW="7429590" imgH="2628861" progId="Excel.Sheet.8">
                  <p:embed/>
                </p:oleObj>
              </mc:Choice>
              <mc:Fallback>
                <p:oleObj name="Hoja de cálculo" r:id="rId3" imgW="7429590" imgH="262886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628800"/>
                        <a:ext cx="8210798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04. PROGRAMA 01: INSTITUTO ANTÁRTICO CHILENO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24428"/>
              </p:ext>
            </p:extLst>
          </p:nvPr>
        </p:nvGraphicFramePr>
        <p:xfrm>
          <a:off x="405026" y="1653505"/>
          <a:ext cx="8210797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Hoja de cálculo" r:id="rId3" imgW="7915118" imgH="4295709" progId="Excel.Sheet.8">
                  <p:embed/>
                </p:oleObj>
              </mc:Choice>
              <mc:Fallback>
                <p:oleObj name="Hoja de cálculo" r:id="rId3" imgW="7915118" imgH="429570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653505"/>
                        <a:ext cx="8210797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359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625" y="572014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05. PROGRAMA 01: AGENCIA DE COOPERACIÓN INTERNACIONAL DE CHILE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48403"/>
              </p:ext>
            </p:extLst>
          </p:nvPr>
        </p:nvGraphicFramePr>
        <p:xfrm>
          <a:off x="386224" y="1772816"/>
          <a:ext cx="8229599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Hoja de cálculo" r:id="rId3" imgW="7534297" imgH="2467106" progId="Excel.Sheet.8">
                  <p:embed/>
                </p:oleObj>
              </mc:Choice>
              <mc:Fallback>
                <p:oleObj name="Hoja de cálculo" r:id="rId3" imgW="7534297" imgH="24671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29599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El presupuesto vigente del Ministerio de Relaciones Exteriores corresponde a $</a:t>
            </a:r>
            <a:r>
              <a:rPr lang="es-CL" sz="1400" dirty="0" smtClean="0"/>
              <a:t>122.337 </a:t>
            </a:r>
            <a:r>
              <a:rPr lang="es-CL" sz="1400" dirty="0"/>
              <a:t>millones  </a:t>
            </a:r>
            <a:r>
              <a:rPr lang="es-CL" sz="1400" dirty="0" smtClean="0"/>
              <a:t>y a </a:t>
            </a:r>
            <a:r>
              <a:rPr lang="es-CL" sz="1400" dirty="0"/>
              <a:t>US$216 millones.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b="1" dirty="0"/>
              <a:t>En pesos, la ejecución acumulada </a:t>
            </a:r>
            <a:r>
              <a:rPr lang="es-CL" sz="1400" dirty="0"/>
              <a:t>finalizó en </a:t>
            </a:r>
            <a:r>
              <a:rPr lang="es-CL" sz="1400" dirty="0" smtClean="0"/>
              <a:t>$48.206 </a:t>
            </a:r>
            <a:r>
              <a:rPr lang="es-CL" sz="1400" dirty="0"/>
              <a:t>millones, equivalentes a un </a:t>
            </a:r>
            <a:r>
              <a:rPr lang="es-CL" sz="1400" dirty="0" smtClean="0"/>
              <a:t>39% </a:t>
            </a:r>
            <a:r>
              <a:rPr lang="es-CL" sz="1400" dirty="0"/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b="1" dirty="0"/>
              <a:t>En dólares</a:t>
            </a:r>
            <a:r>
              <a:rPr lang="es-CL" sz="1400" dirty="0"/>
              <a:t> se observó un </a:t>
            </a:r>
            <a:r>
              <a:rPr lang="es-CL" sz="1400" dirty="0" smtClean="0"/>
              <a:t>21% </a:t>
            </a:r>
            <a:r>
              <a:rPr lang="es-CL" sz="1400" dirty="0"/>
              <a:t>de avance presupuestario, con un total gastado de </a:t>
            </a:r>
            <a:r>
              <a:rPr lang="es-CL" sz="1400" dirty="0" smtClean="0"/>
              <a:t>US$46 </a:t>
            </a:r>
            <a:r>
              <a:rPr lang="es-CL" sz="1400" dirty="0"/>
              <a:t>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b="1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Respecto a la ejecución presupuestaria en moneda nacional, en </a:t>
            </a:r>
            <a:r>
              <a:rPr lang="es-CL" sz="1400" dirty="0"/>
              <a:t>la Dirección de Relaciones Económicas, el </a:t>
            </a:r>
            <a:r>
              <a:rPr lang="es-CL" sz="1400" b="1" dirty="0"/>
              <a:t>Programa de Defensa Comercial</a:t>
            </a:r>
            <a:r>
              <a:rPr lang="es-CL" sz="1400" dirty="0"/>
              <a:t>, con recursos vigentes por $134 millones, que 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400" dirty="0" smtClean="0"/>
              <a:t>15% </a:t>
            </a:r>
            <a:r>
              <a:rPr lang="es-CL" sz="1400" dirty="0"/>
              <a:t>del presupuesto vigente.</a:t>
            </a:r>
          </a:p>
          <a:p>
            <a:pPr algn="just"/>
            <a:endParaRPr lang="es-CL" sz="1400" dirty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>
                <a:latin typeface="+mn-lt"/>
              </a:rPr>
              <a:t>En la Dirección de Relaciones Económicas Internacionales, el </a:t>
            </a:r>
            <a:r>
              <a:rPr lang="es-CL" sz="1400" b="1" dirty="0">
                <a:latin typeface="+mn-lt"/>
              </a:rPr>
              <a:t>Programa Certificación de Origen</a:t>
            </a:r>
            <a:r>
              <a:rPr lang="es-CL" sz="1400" dirty="0">
                <a:latin typeface="+mn-lt"/>
              </a:rPr>
              <a:t>, con un presupuesto vigente de $1.002 millones, encargado de prestar el servicio de Certificación de Origen a exportadores con productos con destino a la Unión Europea, EFTA y China, alcanzó un 40% de gasto total. La asignación para </a:t>
            </a:r>
            <a:r>
              <a:rPr lang="es-CL" sz="1400" b="1" dirty="0">
                <a:latin typeface="+mn-lt"/>
              </a:rPr>
              <a:t>Negociaciones y Administración de Acuerdos</a:t>
            </a:r>
            <a:r>
              <a:rPr lang="es-CL" sz="1400" dirty="0">
                <a:latin typeface="+mn-lt"/>
              </a:rPr>
              <a:t>, con recursos </a:t>
            </a:r>
            <a:r>
              <a:rPr lang="es-CL" sz="1400" dirty="0" smtClean="0">
                <a:latin typeface="+mn-lt"/>
              </a:rPr>
              <a:t>por </a:t>
            </a:r>
            <a:r>
              <a:rPr lang="es-CL" sz="1400" dirty="0">
                <a:latin typeface="+mn-lt"/>
              </a:rPr>
              <a:t>$1.094 millones, </a:t>
            </a:r>
            <a:r>
              <a:rPr lang="es-CL" sz="1400" dirty="0" smtClean="0">
                <a:latin typeface="+mn-lt"/>
              </a:rPr>
              <a:t>alcanzó </a:t>
            </a:r>
            <a:r>
              <a:rPr lang="es-CL" sz="1400" dirty="0">
                <a:latin typeface="+mn-lt"/>
              </a:rPr>
              <a:t>una ejecución de un </a:t>
            </a:r>
            <a:r>
              <a:rPr lang="es-CL" sz="1400" dirty="0" smtClean="0">
                <a:latin typeface="+mn-lt"/>
              </a:rPr>
              <a:t>44%.</a:t>
            </a: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>
                <a:latin typeface="+mn-lt"/>
              </a:rPr>
              <a:t>Los </a:t>
            </a:r>
            <a:r>
              <a:rPr lang="es-CL" sz="1400" b="1" dirty="0">
                <a:latin typeface="+mn-lt"/>
              </a:rPr>
              <a:t>Proyectos y Actividades de Promoción</a:t>
            </a:r>
            <a:r>
              <a:rPr lang="es-CL" sz="1400" dirty="0">
                <a:latin typeface="+mn-lt"/>
              </a:rPr>
              <a:t>, con recursos vigentes por $</a:t>
            </a:r>
            <a:r>
              <a:rPr lang="es-CL" sz="1400" dirty="0" smtClean="0">
                <a:latin typeface="+mn-lt"/>
              </a:rPr>
              <a:t>7.403 </a:t>
            </a:r>
            <a:r>
              <a:rPr lang="es-CL" sz="1400" dirty="0">
                <a:latin typeface="+mn-lt"/>
              </a:rPr>
              <a:t>millones, informan un avance de </a:t>
            </a:r>
            <a:r>
              <a:rPr lang="es-CL" sz="1400" dirty="0" smtClean="0">
                <a:latin typeface="+mn-lt"/>
              </a:rPr>
              <a:t>46% </a:t>
            </a:r>
            <a:r>
              <a:rPr lang="es-CL" sz="1400" dirty="0">
                <a:latin typeface="+mn-lt"/>
              </a:rPr>
              <a:t>del gasto</a:t>
            </a:r>
            <a:r>
              <a:rPr lang="es-CL" sz="1400" dirty="0" smtClean="0">
                <a:latin typeface="+mn-lt"/>
              </a:rPr>
              <a:t>. Se observa una reducción el los recursos aprobados por el Congreso nacional de cerca de $203 millones.</a:t>
            </a: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>
                <a:latin typeface="+mn-lt"/>
              </a:rPr>
              <a:t>En la </a:t>
            </a:r>
            <a:r>
              <a:rPr lang="es-CL" sz="1400" b="1" dirty="0">
                <a:latin typeface="+mn-lt"/>
              </a:rPr>
              <a:t>Dirección de Fronteras y Límites de Estado</a:t>
            </a:r>
            <a:r>
              <a:rPr lang="es-CL" sz="1400" dirty="0">
                <a:latin typeface="+mn-lt"/>
              </a:rPr>
              <a:t>, los Programas Especiales de Fronteras y Límites, que incluye actividades relacionadas a la Plataforma Continental Extendida y otras actividades de carácter reservado, ejecutaron un total de </a:t>
            </a:r>
            <a:r>
              <a:rPr lang="es-CL" sz="1400" dirty="0" smtClean="0">
                <a:latin typeface="+mn-lt"/>
              </a:rPr>
              <a:t>$1.144 </a:t>
            </a:r>
            <a:r>
              <a:rPr lang="es-CL" sz="1400" dirty="0">
                <a:latin typeface="+mn-lt"/>
              </a:rPr>
              <a:t>millones </a:t>
            </a:r>
            <a:r>
              <a:rPr lang="es-CL" sz="1400" dirty="0" smtClean="0">
                <a:latin typeface="+mn-lt"/>
              </a:rPr>
              <a:t>(20% </a:t>
            </a:r>
            <a:r>
              <a:rPr lang="es-CL" sz="1400" dirty="0">
                <a:latin typeface="+mn-lt"/>
              </a:rPr>
              <a:t>de avance presupuestario).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En la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Agencia de Cooperación Internacional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la transferencia al sector privado para “Cooperación Sur-Sur”, presentó una ejecución de recursos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52%,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con un total gastado de $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2.759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millones. </a:t>
            </a:r>
            <a:endParaRPr lang="es-CL" sz="1400" dirty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porcentajes de gasto, del presupuesto en miles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xmlns="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F4C2356-FB06-498A-B7E3-AF884CC3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47543"/>
            <a:ext cx="5832648" cy="37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millones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xmlns="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944195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90134AD-061A-401F-AF83-E7466CFA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51184"/>
            <a:ext cx="6264695" cy="36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4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porcentajes de gasto, del presupuesto en miles de dólares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xmlns="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1F21970-CB2E-4581-ADA5-84BDF10B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88839"/>
            <a:ext cx="5100606" cy="3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367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xmlns="" id="{CBBC771A-9A76-43BA-8515-F12F2BAA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580526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7"/>
            <a:ext cx="6048672" cy="363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15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861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xmlns="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5589240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04656" cy="35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xmlns="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572817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44687"/>
            <a:ext cx="6148298" cy="369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1364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849</Words>
  <Application>Microsoft Office PowerPoint</Application>
  <PresentationFormat>Presentación en pantalla (4:3)</PresentationFormat>
  <Paragraphs>90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ACUMULADA DE GASTOS PRESUPUESTARIOS AL MES DE JUNIO DE 2019 PARTIDA 06: MINISTERIO DE RELACIONES EXTERIORES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157</cp:revision>
  <cp:lastPrinted>2016-07-04T14:42:46Z</cp:lastPrinted>
  <dcterms:created xsi:type="dcterms:W3CDTF">2016-06-23T13:38:47Z</dcterms:created>
  <dcterms:modified xsi:type="dcterms:W3CDTF">2019-08-19T19:29:39Z</dcterms:modified>
</cp:coreProperties>
</file>