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1" autoAdjust="0"/>
  </p:normalViewPr>
  <p:slideViewPr>
    <p:cSldViewPr>
      <p:cViewPr varScale="1">
        <p:scale>
          <a:sx n="75" d="100"/>
          <a:sy n="75" d="100"/>
        </p:scale>
        <p:origin x="60" y="18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04'!$D$34:$O$34</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DC25-48AA-BEB8-C9E8B673972D}"/>
            </c:ext>
          </c:extLst>
        </c:ser>
        <c:ser>
          <c:idx val="1"/>
          <c:order val="1"/>
          <c:tx>
            <c:strRef>
              <c:f>'Partida 04'!$C$35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DC25-48AA-BEB8-C9E8B673972D}"/>
            </c:ext>
          </c:extLst>
        </c:ser>
        <c:ser>
          <c:idx val="2"/>
          <c:order val="2"/>
          <c:tx>
            <c:strRef>
              <c:f>'Partida 04'!$C$36</c:f>
              <c:strCache>
                <c:ptCount val="1"/>
                <c:pt idx="0">
                  <c:v>% Ejecución Ppto. Vigente 2019</c:v>
                </c:pt>
              </c:strCache>
            </c:strRef>
          </c:tx>
          <c:spPr>
            <a:solidFill>
              <a:srgbClr val="C0504D"/>
            </a:solidFill>
          </c:spPr>
          <c:invertIfNegative val="0"/>
          <c:dLbls>
            <c:dLbl>
              <c:idx val="5"/>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2-DC25-48AA-BEB8-C9E8B673972D}"/>
                </c:ext>
              </c:extLst>
            </c:dLbl>
            <c:dLbl>
              <c:idx val="6"/>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3-DC25-48AA-BEB8-C9E8B673972D}"/>
                </c:ext>
              </c:extLst>
            </c:dLbl>
            <c:dLbl>
              <c:idx val="8"/>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4-DC25-48AA-BEB8-C9E8B673972D}"/>
                </c:ext>
              </c:extLst>
            </c:dLbl>
            <c:dLbl>
              <c:idx val="9"/>
              <c:spPr>
                <a:noFill/>
                <a:ln>
                  <a:noFill/>
                </a:ln>
                <a:effectLst/>
              </c:spPr>
              <c:txPr>
                <a:bodyPr rot="-5400000" vert="horz"/>
                <a:lstStyle/>
                <a:p>
                  <a:pPr>
                    <a:defRPr sz="10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5-DC25-48AA-BEB8-C9E8B673972D}"/>
                </c:ext>
              </c:extLst>
            </c:dLbl>
            <c:spPr>
              <a:noFill/>
              <a:ln>
                <a:noFill/>
              </a:ln>
              <a:effectLst/>
            </c:spPr>
            <c:txPr>
              <a:bodyPr rot="-5400000" vert="horz"/>
              <a:lstStyle/>
              <a:p>
                <a:pPr>
                  <a:defRPr sz="700">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04'!$D$36:$I$36</c:f>
              <c:numCache>
                <c:formatCode>0.0%</c:formatCode>
                <c:ptCount val="6"/>
                <c:pt idx="0">
                  <c:v>9.8465307841019034E-2</c:v>
                </c:pt>
                <c:pt idx="1">
                  <c:v>6.6063434414056529E-2</c:v>
                </c:pt>
                <c:pt idx="2">
                  <c:v>8.3910710045843051E-2</c:v>
                </c:pt>
                <c:pt idx="3">
                  <c:v>0.10390455919652329</c:v>
                </c:pt>
                <c:pt idx="4">
                  <c:v>6.9628237819129385E-2</c:v>
                </c:pt>
                <c:pt idx="5">
                  <c:v>0.10762818776725075</c:v>
                </c:pt>
              </c:numCache>
            </c:numRef>
          </c:val>
          <c:extLst>
            <c:ext xmlns:c16="http://schemas.microsoft.com/office/drawing/2014/chart" uri="{C3380CC4-5D6E-409C-BE32-E72D297353CC}">
              <c16:uniqueId val="{00000006-DC25-48AA-BEB8-C9E8B673972D}"/>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04'!$C$30</c:f>
              <c:strCache>
                <c:ptCount val="1"/>
                <c:pt idx="0">
                  <c:v>% Ejecución Ppto. Vigente 2017</c:v>
                </c:pt>
              </c:strCache>
            </c:strRef>
          </c:tx>
          <c:spPr>
            <a:ln>
              <a:solidFill>
                <a:srgbClr val="9BBB59"/>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04'!$D$30:$O$30</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CAB2-44FA-A601-77CBEB3C5CD9}"/>
            </c:ext>
          </c:extLst>
        </c:ser>
        <c:ser>
          <c:idx val="1"/>
          <c:order val="1"/>
          <c:tx>
            <c:strRef>
              <c:f>'Partida 04'!$C$31</c:f>
              <c:strCache>
                <c:ptCount val="1"/>
                <c:pt idx="0">
                  <c:v>% Ejecución Ppto. Vigente 2018</c:v>
                </c:pt>
              </c:strCache>
            </c:strRef>
          </c:tx>
          <c:spPr>
            <a:ln>
              <a:solidFill>
                <a:srgbClr val="0070C0"/>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CAB2-44FA-A601-77CBEB3C5CD9}"/>
            </c:ext>
          </c:extLst>
        </c:ser>
        <c:ser>
          <c:idx val="2"/>
          <c:order val="2"/>
          <c:tx>
            <c:strRef>
              <c:f>'Partida 04'!$C$32</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AB2-44FA-A601-77CBEB3C5CD9}"/>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AB2-44FA-A601-77CBEB3C5CD9}"/>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AB2-44FA-A601-77CBEB3C5CD9}"/>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AB2-44FA-A601-77CBEB3C5CD9}"/>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AB2-44FA-A601-77CBEB3C5CD9}"/>
                </c:ext>
              </c:extLst>
            </c:dLbl>
            <c:dLbl>
              <c:idx val="5"/>
              <c:layout>
                <c:manualLayout>
                  <c:x val="-4.0175768989328314E-2"/>
                  <c:y val="5.4166666666666669E-2"/>
                </c:manualLayout>
              </c:layout>
              <c:spPr>
                <a:noFill/>
                <a:ln>
                  <a:noFill/>
                </a:ln>
                <a:effectLst/>
              </c:spPr>
              <c:txPr>
                <a:bodyPr/>
                <a:lstStyle/>
                <a:p>
                  <a:pPr>
                    <a:defRPr sz="900" b="1">
                      <a:solidFill>
                        <a:srgbClr val="FF0000"/>
                      </a:solidFill>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AB2-44FA-A601-77CBEB3C5CD9}"/>
                </c:ext>
              </c:extLst>
            </c:dLbl>
            <c:dLbl>
              <c:idx val="6"/>
              <c:layout>
                <c:manualLayout>
                  <c:x val="-4.519774011299435E-2"/>
                  <c:y val="3.7499999999999999E-2"/>
                </c:manualLayout>
              </c:layout>
              <c:spPr>
                <a:noFill/>
                <a:ln>
                  <a:noFill/>
                </a:ln>
                <a:effectLst/>
              </c:spPr>
              <c:txPr>
                <a:bodyPr/>
                <a:lstStyle/>
                <a:p>
                  <a:pPr>
                    <a:defRPr sz="900" b="1">
                      <a:solidFill>
                        <a:srgbClr val="FF0000"/>
                      </a:solidFill>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AB2-44FA-A601-77CBEB3C5CD9}"/>
                </c:ext>
              </c:extLst>
            </c:dLbl>
            <c:dLbl>
              <c:idx val="7"/>
              <c:layout>
                <c:manualLayout>
                  <c:x val="-4.519774011299435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AB2-44FA-A601-77CBEB3C5CD9}"/>
                </c:ext>
              </c:extLst>
            </c:dLbl>
            <c:dLbl>
              <c:idx val="8"/>
              <c:layout>
                <c:manualLayout>
                  <c:x val="-4.7708725674827368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AB2-44FA-A601-77CBEB3C5CD9}"/>
                </c:ext>
              </c:extLst>
            </c:dLbl>
            <c:dLbl>
              <c:idx val="9"/>
              <c:layout>
                <c:manualLayout>
                  <c:x val="-5.7752667922159537E-2"/>
                  <c:y val="3.3333333333333333E-2"/>
                </c:manualLayout>
              </c:layout>
              <c:spPr>
                <a:noFill/>
                <a:ln>
                  <a:noFill/>
                </a:ln>
                <a:effectLst/>
              </c:spPr>
              <c:txPr>
                <a:bodyPr/>
                <a:lstStyle/>
                <a:p>
                  <a:pPr>
                    <a:defRPr sz="900" b="1">
                      <a:solidFill>
                        <a:srgbClr val="FF0000"/>
                      </a:solidFill>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AB2-44FA-A601-77CBEB3C5CD9}"/>
                </c:ext>
              </c:extLst>
            </c:dLbl>
            <c:spPr>
              <a:noFill/>
              <a:ln>
                <a:noFill/>
              </a:ln>
              <a:effectLst/>
            </c:spPr>
            <c:txPr>
              <a:bodyPr/>
              <a:lstStyle/>
              <a:p>
                <a:pPr>
                  <a:defRPr sz="700" b="1">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04'!$D$32:$I$32</c:f>
              <c:numCache>
                <c:formatCode>0.0%</c:formatCode>
                <c:ptCount val="6"/>
                <c:pt idx="0">
                  <c:v>9.8465307841019034E-2</c:v>
                </c:pt>
                <c:pt idx="1">
                  <c:v>0.16452874225507555</c:v>
                </c:pt>
                <c:pt idx="2">
                  <c:v>0.24358350545267077</c:v>
                </c:pt>
                <c:pt idx="3">
                  <c:v>0.34748806464919407</c:v>
                </c:pt>
                <c:pt idx="4">
                  <c:v>0.41711630246832343</c:v>
                </c:pt>
                <c:pt idx="5">
                  <c:v>0.52259484433631354</c:v>
                </c:pt>
              </c:numCache>
            </c:numRef>
          </c:val>
          <c:smooth val="0"/>
          <c:extLst>
            <c:ext xmlns:c16="http://schemas.microsoft.com/office/drawing/2014/chart" uri="{C3380CC4-5D6E-409C-BE32-E72D297353CC}">
              <c16:uniqueId val="{0000000C-CAB2-44FA-A601-77CBEB3C5CD9}"/>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26-12-2019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26-12-2019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26-12-2019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26-12-2019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26-12-2019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26-12-2019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26-12-2019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26-12-2019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26-12-2019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26-12-2019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JUNIO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agosto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JUNIO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985159"/>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JUNIO, presenta modificaciones presupuestarias por $2.871 millones, $2.442 millones, destinados a deuda flotante, que corresponde a operaciones del año anterior. A su vez $428 millones destinados al subtítulo 35 saldo final de caja. </a:t>
            </a:r>
          </a:p>
          <a:p>
            <a:pPr marL="342900" indent="-342900" algn="just">
              <a:spcBef>
                <a:spcPts val="1200"/>
              </a:spcBef>
              <a:spcAft>
                <a:spcPts val="1200"/>
              </a:spcAft>
              <a:buFont typeface="+mj-lt"/>
              <a:buAutoNum type="arabicPeriod" startAt="4"/>
            </a:pPr>
            <a:r>
              <a:rPr lang="es-CL" sz="1200" dirty="0">
                <a:solidFill>
                  <a:prstClr val="black"/>
                </a:solidFill>
              </a:rPr>
              <a:t>En el mes de JUNIO, la ejecución de la Partida 04 Contraloría General de la República fue de </a:t>
            </a:r>
            <a:r>
              <a:rPr lang="es-CL" sz="1200" b="1" dirty="0">
                <a:solidFill>
                  <a:prstClr val="black"/>
                </a:solidFill>
              </a:rPr>
              <a:t>$8.953 millones</a:t>
            </a:r>
            <a:r>
              <a:rPr lang="es-CL" sz="1200" dirty="0">
                <a:solidFill>
                  <a:prstClr val="black"/>
                </a:solidFill>
              </a:rPr>
              <a:t>, </a:t>
            </a:r>
            <a:r>
              <a:rPr lang="es-CL" sz="1200" b="1" dirty="0">
                <a:solidFill>
                  <a:prstClr val="black"/>
                </a:solidFill>
              </a:rPr>
              <a:t>equivalente a un 10,8%</a:t>
            </a:r>
            <a:r>
              <a:rPr lang="es-CL" sz="1200" dirty="0">
                <a:solidFill>
                  <a:prstClr val="black"/>
                </a:solidFill>
              </a:rPr>
              <a:t> respecto del presupuesto vigente. Esta ejecución es similar a lo registrado en el mismo mes del año anterior y levemente superior al año 2017 (10,8% ; 10,7%) respectivamente.</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1930330262"/>
              </p:ext>
            </p:extLst>
          </p:nvPr>
        </p:nvGraphicFramePr>
        <p:xfrm>
          <a:off x="827584" y="3381319"/>
          <a:ext cx="7488832" cy="2968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323439"/>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JUNIO de la Partida asciende a </a:t>
            </a:r>
            <a:r>
              <a:rPr lang="es-CL" sz="1200" b="1" dirty="0">
                <a:solidFill>
                  <a:prstClr val="black"/>
                </a:solidFill>
              </a:rPr>
              <a:t>$ 43.471 millones, equivalente a un 52,3% </a:t>
            </a:r>
            <a:r>
              <a:rPr lang="es-CL" sz="1200" dirty="0">
                <a:solidFill>
                  <a:prstClr val="black"/>
                </a:solidFill>
              </a:rPr>
              <a:t>del presupuesto vigente. El comportamiento del gasto a la fecha muestra una ejecución inferior  en 0,8 puntos porcentuales a la misma fecha de  año anterior, y superior en 1.,9 puntos porcentuales respecto al año 2017. (53,1% y 50,4%, respectivamente.).</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778369536"/>
              </p:ext>
            </p:extLst>
          </p:nvPr>
        </p:nvGraphicFramePr>
        <p:xfrm>
          <a:off x="971600" y="3429000"/>
          <a:ext cx="6984776" cy="29633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JUNIO, de los $76.187 millones de la Gestión Administrativa, se han ejecutado $40.588 millones equivalente a un 53,3%.</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JUNIO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JUNIO,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JUNIO, se observa una variación del presupuesto vigente de $2.442 millones, con una ejecución que alcanza a $2.821 millones, equivalente a un 86%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JUNIO, la ejecución de las iniciativas de inversión totalizan $51 millones, equivalente a un 1,7%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JUNIO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4" name="Tabla 3">
            <a:extLst>
              <a:ext uri="{FF2B5EF4-FFF2-40B4-BE49-F238E27FC236}">
                <a16:creationId xmlns:a16="http://schemas.microsoft.com/office/drawing/2014/main" id="{7E01D820-F37C-4915-A81B-BB74EA1B2AE2}"/>
              </a:ext>
            </a:extLst>
          </p:cNvPr>
          <p:cNvGraphicFramePr>
            <a:graphicFrameLocks noGrp="1"/>
          </p:cNvGraphicFramePr>
          <p:nvPr>
            <p:extLst>
              <p:ext uri="{D42A27DB-BD31-4B8C-83A1-F6EECF244321}">
                <p14:modId xmlns:p14="http://schemas.microsoft.com/office/powerpoint/2010/main" val="382574861"/>
              </p:ext>
            </p:extLst>
          </p:nvPr>
        </p:nvGraphicFramePr>
        <p:xfrm>
          <a:off x="407244" y="2286816"/>
          <a:ext cx="8141036" cy="2417075"/>
        </p:xfrm>
        <a:graphic>
          <a:graphicData uri="http://schemas.openxmlformats.org/drawingml/2006/table">
            <a:tbl>
              <a:tblPr/>
              <a:tblGrid>
                <a:gridCol w="738091">
                  <a:extLst>
                    <a:ext uri="{9D8B030D-6E8A-4147-A177-3AD203B41FA5}">
                      <a16:colId xmlns:a16="http://schemas.microsoft.com/office/drawing/2014/main" val="967239317"/>
                    </a:ext>
                  </a:extLst>
                </a:gridCol>
                <a:gridCol w="3106593">
                  <a:extLst>
                    <a:ext uri="{9D8B030D-6E8A-4147-A177-3AD203B41FA5}">
                      <a16:colId xmlns:a16="http://schemas.microsoft.com/office/drawing/2014/main" val="1293342842"/>
                    </a:ext>
                  </a:extLst>
                </a:gridCol>
                <a:gridCol w="738091">
                  <a:extLst>
                    <a:ext uri="{9D8B030D-6E8A-4147-A177-3AD203B41FA5}">
                      <a16:colId xmlns:a16="http://schemas.microsoft.com/office/drawing/2014/main" val="3707893098"/>
                    </a:ext>
                  </a:extLst>
                </a:gridCol>
                <a:gridCol w="738091">
                  <a:extLst>
                    <a:ext uri="{9D8B030D-6E8A-4147-A177-3AD203B41FA5}">
                      <a16:colId xmlns:a16="http://schemas.microsoft.com/office/drawing/2014/main" val="3813192694"/>
                    </a:ext>
                  </a:extLst>
                </a:gridCol>
                <a:gridCol w="738091">
                  <a:extLst>
                    <a:ext uri="{9D8B030D-6E8A-4147-A177-3AD203B41FA5}">
                      <a16:colId xmlns:a16="http://schemas.microsoft.com/office/drawing/2014/main" val="2858251400"/>
                    </a:ext>
                  </a:extLst>
                </a:gridCol>
                <a:gridCol w="738091">
                  <a:extLst>
                    <a:ext uri="{9D8B030D-6E8A-4147-A177-3AD203B41FA5}">
                      <a16:colId xmlns:a16="http://schemas.microsoft.com/office/drawing/2014/main" val="3081143196"/>
                    </a:ext>
                  </a:extLst>
                </a:gridCol>
                <a:gridCol w="671994">
                  <a:extLst>
                    <a:ext uri="{9D8B030D-6E8A-4147-A177-3AD203B41FA5}">
                      <a16:colId xmlns:a16="http://schemas.microsoft.com/office/drawing/2014/main" val="1795122405"/>
                    </a:ext>
                  </a:extLst>
                </a:gridCol>
                <a:gridCol w="671994">
                  <a:extLst>
                    <a:ext uri="{9D8B030D-6E8A-4147-A177-3AD203B41FA5}">
                      <a16:colId xmlns:a16="http://schemas.microsoft.com/office/drawing/2014/main" val="2738256686"/>
                    </a:ext>
                  </a:extLst>
                </a:gridCol>
              </a:tblGrid>
              <a:tr h="157209">
                <a:tc rowSpan="2" gridSpan="2">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95961950"/>
                  </a:ext>
                </a:extLst>
              </a:tr>
              <a:tr h="481450">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619575146"/>
                  </a:ext>
                </a:extLst>
              </a:tr>
              <a:tr h="206336">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80.313.566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83.184.751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2.871.185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43.471.922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158773"/>
                  </a:ext>
                </a:extLst>
              </a:tr>
              <a:tr h="196510">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63.373.687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63.373.687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35.972.028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3478221"/>
                  </a:ext>
                </a:extLst>
              </a:tr>
              <a:tr h="196510">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9.858.126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9.858.126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4.294.004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7300468"/>
                  </a:ext>
                </a:extLst>
              </a:tr>
              <a:tr h="196510">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187.742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187.742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10.276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778153"/>
                  </a:ext>
                </a:extLst>
              </a:tr>
              <a:tr h="196510">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5.383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3.661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0857984"/>
                  </a:ext>
                </a:extLst>
              </a:tr>
              <a:tr h="196510">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2.950.700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2.950.700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318.675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75015581"/>
                  </a:ext>
                </a:extLst>
              </a:tr>
              <a:tr h="196510">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3.097.649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3.097.649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51.511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5773556"/>
                  </a:ext>
                </a:extLst>
              </a:tr>
              <a:tr h="196510">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840.279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3.282.764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2.821.767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335,8%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7361620"/>
                  </a:ext>
                </a:extLst>
              </a:tr>
              <a:tr h="196510">
                <a:tc>
                  <a:txBody>
                    <a:bodyPr/>
                    <a:lstStyle/>
                    <a:p>
                      <a:pPr algn="ctr" fontAlgn="ctr"/>
                      <a:r>
                        <a:rPr lang="es-CL" sz="800" b="0" i="0" u="none" strike="noStrike">
                          <a:solidFill>
                            <a:srgbClr val="000000"/>
                          </a:solidFill>
                          <a:effectLst/>
                          <a:latin typeface="Calibri" panose="020F0502020204030204" pitchFamily="34" charset="0"/>
                        </a:rPr>
                        <a:t>35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428.700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18066989"/>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JUNIO</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F8B2CA98-6F1C-4F0A-AF5D-A37926E617E0}"/>
              </a:ext>
            </a:extLst>
          </p:cNvPr>
          <p:cNvGraphicFramePr>
            <a:graphicFrameLocks noGrp="1"/>
          </p:cNvGraphicFramePr>
          <p:nvPr>
            <p:extLst>
              <p:ext uri="{D42A27DB-BD31-4B8C-83A1-F6EECF244321}">
                <p14:modId xmlns:p14="http://schemas.microsoft.com/office/powerpoint/2010/main" val="1884502722"/>
              </p:ext>
            </p:extLst>
          </p:nvPr>
        </p:nvGraphicFramePr>
        <p:xfrm>
          <a:off x="391216" y="1689865"/>
          <a:ext cx="8210796" cy="4202369"/>
        </p:xfrm>
        <a:graphic>
          <a:graphicData uri="http://schemas.openxmlformats.org/drawingml/2006/table">
            <a:tbl>
              <a:tblPr/>
              <a:tblGrid>
                <a:gridCol w="698569">
                  <a:extLst>
                    <a:ext uri="{9D8B030D-6E8A-4147-A177-3AD203B41FA5}">
                      <a16:colId xmlns:a16="http://schemas.microsoft.com/office/drawing/2014/main" val="4042184153"/>
                    </a:ext>
                  </a:extLst>
                </a:gridCol>
                <a:gridCol w="258054">
                  <a:extLst>
                    <a:ext uri="{9D8B030D-6E8A-4147-A177-3AD203B41FA5}">
                      <a16:colId xmlns:a16="http://schemas.microsoft.com/office/drawing/2014/main" val="40971040"/>
                    </a:ext>
                  </a:extLst>
                </a:gridCol>
                <a:gridCol w="258054">
                  <a:extLst>
                    <a:ext uri="{9D8B030D-6E8A-4147-A177-3AD203B41FA5}">
                      <a16:colId xmlns:a16="http://schemas.microsoft.com/office/drawing/2014/main" val="3106122936"/>
                    </a:ext>
                  </a:extLst>
                </a:gridCol>
                <a:gridCol w="2940247">
                  <a:extLst>
                    <a:ext uri="{9D8B030D-6E8A-4147-A177-3AD203B41FA5}">
                      <a16:colId xmlns:a16="http://schemas.microsoft.com/office/drawing/2014/main" val="383245974"/>
                    </a:ext>
                  </a:extLst>
                </a:gridCol>
                <a:gridCol w="698569">
                  <a:extLst>
                    <a:ext uri="{9D8B030D-6E8A-4147-A177-3AD203B41FA5}">
                      <a16:colId xmlns:a16="http://schemas.microsoft.com/office/drawing/2014/main" val="3141609676"/>
                    </a:ext>
                  </a:extLst>
                </a:gridCol>
                <a:gridCol w="698569">
                  <a:extLst>
                    <a:ext uri="{9D8B030D-6E8A-4147-A177-3AD203B41FA5}">
                      <a16:colId xmlns:a16="http://schemas.microsoft.com/office/drawing/2014/main" val="3476406320"/>
                    </a:ext>
                  </a:extLst>
                </a:gridCol>
                <a:gridCol w="698569">
                  <a:extLst>
                    <a:ext uri="{9D8B030D-6E8A-4147-A177-3AD203B41FA5}">
                      <a16:colId xmlns:a16="http://schemas.microsoft.com/office/drawing/2014/main" val="2925446525"/>
                    </a:ext>
                  </a:extLst>
                </a:gridCol>
                <a:gridCol w="698569">
                  <a:extLst>
                    <a:ext uri="{9D8B030D-6E8A-4147-A177-3AD203B41FA5}">
                      <a16:colId xmlns:a16="http://schemas.microsoft.com/office/drawing/2014/main" val="722235261"/>
                    </a:ext>
                  </a:extLst>
                </a:gridCol>
                <a:gridCol w="636011">
                  <a:extLst>
                    <a:ext uri="{9D8B030D-6E8A-4147-A177-3AD203B41FA5}">
                      <a16:colId xmlns:a16="http://schemas.microsoft.com/office/drawing/2014/main" val="2028135053"/>
                    </a:ext>
                  </a:extLst>
                </a:gridCol>
                <a:gridCol w="625585">
                  <a:extLst>
                    <a:ext uri="{9D8B030D-6E8A-4147-A177-3AD203B41FA5}">
                      <a16:colId xmlns:a16="http://schemas.microsoft.com/office/drawing/2014/main" val="1745481797"/>
                    </a:ext>
                  </a:extLst>
                </a:gridCol>
              </a:tblGrid>
              <a:tr h="158580">
                <a:tc rowSpan="2" gridSpan="4">
                  <a:txBody>
                    <a:bodyPr/>
                    <a:lstStyle/>
                    <a:p>
                      <a:pPr algn="ctr" fontAlgn="ctr"/>
                      <a:r>
                        <a:rPr lang="es-CL" sz="700" b="1" i="0" u="none" strike="noStrike" dirty="0">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834999611"/>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47636932"/>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80.313.566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83.184.751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2.871.185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43.471.922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54,1%</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5175193"/>
                  </a:ext>
                </a:extLst>
              </a:tr>
              <a:tr h="158580">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63.373.687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63.373.687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35.972.028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56,8%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56,8%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9404691"/>
                  </a:ext>
                </a:extLst>
              </a:tr>
              <a:tr h="158580">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9.858.126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9.858.126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4.294.004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7365030"/>
                  </a:ext>
                </a:extLst>
              </a:tr>
              <a:tr h="158580">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187.742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187.742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10.276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269776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69857554"/>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Otras Transferencias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1677255"/>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4479576"/>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3187718"/>
                  </a:ext>
                </a:extLst>
              </a:tr>
              <a:tr h="158580">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3.661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541808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3.661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5182876"/>
                  </a:ext>
                </a:extLst>
              </a:tr>
              <a:tr h="158580">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2.950.700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2.950.700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318.675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2968689"/>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7701089"/>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62.017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4882921"/>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18.895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63,3%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63,3%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086439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977.667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977.667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73.329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4841349"/>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1.871.647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164.434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6950281"/>
                  </a:ext>
                </a:extLst>
              </a:tr>
              <a:tr h="158580">
                <a:tc>
                  <a:txBody>
                    <a:bodyPr/>
                    <a:lstStyle/>
                    <a:p>
                      <a:pPr algn="ctr" fontAlgn="ctr"/>
                      <a:r>
                        <a:rPr lang="es-CL" sz="7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51.511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389335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42253070"/>
                  </a:ext>
                </a:extLst>
              </a:tr>
              <a:tr h="158580">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840.279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3.282.764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2.821.767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087226"/>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665.681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665.681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331.597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4411967"/>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174.598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174.598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51.682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4604320"/>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2.438.488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7772448"/>
                  </a:ext>
                </a:extLst>
              </a:tr>
              <a:tr h="158580">
                <a:tc>
                  <a:txBody>
                    <a:bodyPr/>
                    <a:lstStyle/>
                    <a:p>
                      <a:pPr algn="ctr" fontAlgn="ctr"/>
                      <a:r>
                        <a:rPr lang="es-CL" sz="700" b="1" i="0" u="none" strike="noStrike">
                          <a:solidFill>
                            <a:srgbClr val="000000"/>
                          </a:solidFill>
                          <a:effectLst/>
                          <a:latin typeface="Calibri" panose="020F0502020204030204" pitchFamily="34" charset="0"/>
                        </a:rPr>
                        <a:t>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50327823"/>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3882</TotalTime>
  <Words>1349</Words>
  <Application>Microsoft Office PowerPoint</Application>
  <PresentationFormat>Presentación en pantalla (4:3)</PresentationFormat>
  <Paragraphs>373</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JUNIO DE 2019 PARTIDA 04: CONTRALORÍA GENERAL DE LA REPÚBLICA</vt:lpstr>
      <vt:lpstr>EJECUCIÓN ACUMULADA DE GASTOS A JUNIO DE 2019  PARTIDA 04 CONTRALORÍA GENERAL DE LA REPÚBLICA</vt:lpstr>
      <vt:lpstr>EJECUCIÓN ACUMULADA DE GASTOS A JUNIO DE 2019  PARTIDA 04 CONTRALORÍA GENERAL DE LA REPÚBLICA</vt:lpstr>
      <vt:lpstr>EJECUCION ACUMULADA DE GASTOS A JUNIO DE 2019  PARTIDA 04 CONTRALORÍA GENERAL DE LA REPÚBLICA</vt:lpstr>
      <vt:lpstr>EJECUCIÓN ACUMULADA DE GASTOS A JUNIO DE 2019  PARTIDA 04 CONTRALORÍA GENERAL DE LA REPÚBLICA</vt:lpstr>
      <vt:lpstr>EJECUCIÓN ACUMULADA DE GASTOS A JUNIO DE 2019  PARTIDA 04 CONTRALORÍA GENERAL DE LA REPÚBLICA</vt:lpstr>
      <vt:lpstr>EJECUCIÓN ACUMULADA DE GASTOS A JUNIO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263</cp:revision>
  <cp:lastPrinted>2019-10-18T21:20:26Z</cp:lastPrinted>
  <dcterms:created xsi:type="dcterms:W3CDTF">2016-06-23T13:38:47Z</dcterms:created>
  <dcterms:modified xsi:type="dcterms:W3CDTF">2019-12-26T17:19:23Z</dcterms:modified>
</cp:coreProperties>
</file>