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6"/>
  </p:notesMasterIdLst>
  <p:handoutMasterIdLst>
    <p:handoutMasterId r:id="rId17"/>
  </p:handoutMasterIdLst>
  <p:sldIdLst>
    <p:sldId id="256" r:id="rId4"/>
    <p:sldId id="298" r:id="rId5"/>
    <p:sldId id="305" r:id="rId6"/>
    <p:sldId id="306" r:id="rId7"/>
    <p:sldId id="303" r:id="rId8"/>
    <p:sldId id="304" r:id="rId9"/>
    <p:sldId id="264" r:id="rId10"/>
    <p:sldId id="263" r:id="rId11"/>
    <p:sldId id="265" r:id="rId12"/>
    <p:sldId id="300" r:id="rId13"/>
    <p:sldId id="301" r:id="rId14"/>
    <p:sldId id="302" r:id="rId1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14" d="100"/>
          <a:sy n="114" d="100"/>
        </p:scale>
        <p:origin x="-1470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'Información de tendencia'!$AF$13:$AF$15</c:f>
              <c:numCache>
                <c:formatCode>#,##0_ ;[Red]\-#,##0\ </c:formatCode>
                <c:ptCount val="3"/>
                <c:pt idx="0">
                  <c:v>391676928000</c:v>
                </c:pt>
                <c:pt idx="1">
                  <c:v>197238255000</c:v>
                </c:pt>
                <c:pt idx="2">
                  <c:v>3733298000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02-4EBE-908A-E456F5C54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497344"/>
        <c:axId val="43420480"/>
      </c:barChart>
      <c:catAx>
        <c:axId val="37497344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420480"/>
        <c:crosses val="autoZero"/>
        <c:auto val="1"/>
        <c:lblAlgn val="ctr"/>
        <c:lblOffset val="100"/>
        <c:noMultiLvlLbl val="0"/>
      </c:catAx>
      <c:valAx>
        <c:axId val="434204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7497344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01-08-2019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01-08-2019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01-08-2019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01-08-2019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01-08-2019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01-08-2019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01-08-2019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01-08-2019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Hoja_de_c_lculo_de_Microsoft_Excel3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JUNIO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7809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311942"/>
              </p:ext>
            </p:extLst>
          </p:nvPr>
        </p:nvGraphicFramePr>
        <p:xfrm>
          <a:off x="414338" y="1772816"/>
          <a:ext cx="8210798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Hoja de cálculo" r:id="rId3" imgW="7086779" imgH="981167" progId="Excel.Sheet.12">
                  <p:embed/>
                </p:oleObj>
              </mc:Choice>
              <mc:Fallback>
                <p:oleObj name="Hoja de cálculo" r:id="rId3" imgW="7086779" imgH="9811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72816"/>
                        <a:ext cx="8210798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708026"/>
              </p:ext>
            </p:extLst>
          </p:nvPr>
        </p:nvGraphicFramePr>
        <p:xfrm>
          <a:off x="462533" y="1772369"/>
          <a:ext cx="8141915" cy="4627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Hoja de cálculo" r:id="rId3" imgW="8362995" imgH="4752949" progId="Excel.Sheet.12">
                  <p:embed/>
                </p:oleObj>
              </mc:Choice>
              <mc:Fallback>
                <p:oleObj name="Hoja de cálculo" r:id="rId3" imgW="8362995" imgH="475294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2533" y="1772369"/>
                        <a:ext cx="8141915" cy="46273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012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471934"/>
              </p:ext>
            </p:extLst>
          </p:nvPr>
        </p:nvGraphicFramePr>
        <p:xfrm>
          <a:off x="467544" y="1704950"/>
          <a:ext cx="8157592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Hoja de cálculo" r:id="rId3" imgW="8001179" imgH="3524184" progId="Excel.Sheet.12">
                  <p:embed/>
                </p:oleObj>
              </mc:Choice>
              <mc:Fallback>
                <p:oleObj name="Hoja de cálculo" r:id="rId3" imgW="8001179" imgH="352418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4950"/>
                        <a:ext cx="8157592" cy="352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400" b="1" dirty="0">
                <a:latin typeface="+mn-lt"/>
              </a:rPr>
              <a:t>El presupuesto vigente del Poder Judicial asciende a $598.465 millones, </a:t>
            </a:r>
            <a:r>
              <a:rPr lang="es-CL" sz="1400" dirty="0">
                <a:latin typeface="+mn-lt"/>
              </a:rPr>
              <a:t>que incluye $5.816 millones que se han agregado para el pago de la deuda flotante en la Corporación Administrativa del Poder Judicial y en la Academia Judicial. El gasto finalizó en $</a:t>
            </a:r>
            <a:r>
              <a:rPr lang="es-CL" sz="1400" dirty="0" smtClean="0">
                <a:latin typeface="+mn-lt"/>
              </a:rPr>
              <a:t>276.0785 </a:t>
            </a:r>
            <a:r>
              <a:rPr lang="es-CL" sz="1400" dirty="0">
                <a:latin typeface="+mn-lt"/>
              </a:rPr>
              <a:t>millones, equivalentes a un </a:t>
            </a:r>
            <a:r>
              <a:rPr lang="es-CL" sz="1400" dirty="0" smtClean="0">
                <a:latin typeface="+mn-lt"/>
              </a:rPr>
              <a:t>46% </a:t>
            </a:r>
            <a:r>
              <a:rPr lang="es-CL" sz="1400" dirty="0">
                <a:latin typeface="+mn-lt"/>
              </a:rPr>
              <a:t>de ejecución respecto al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>
                <a:latin typeface="+mn-lt"/>
              </a:rPr>
              <a:t>iniciativas de inversión</a:t>
            </a:r>
            <a:r>
              <a:rPr lang="es-CL" sz="1400" dirty="0">
                <a:latin typeface="+mn-lt"/>
              </a:rPr>
              <a:t>, con recursos </a:t>
            </a:r>
            <a:r>
              <a:rPr lang="es-CL" sz="1400" dirty="0" smtClean="0">
                <a:latin typeface="+mn-lt"/>
              </a:rPr>
              <a:t>vigentes </a:t>
            </a:r>
            <a:r>
              <a:rPr lang="es-CL" sz="1400" dirty="0">
                <a:latin typeface="+mn-lt"/>
              </a:rPr>
              <a:t>por </a:t>
            </a:r>
            <a:r>
              <a:rPr lang="es-CL" sz="1400" dirty="0" smtClean="0">
                <a:latin typeface="+mn-lt"/>
              </a:rPr>
              <a:t>$87.909 </a:t>
            </a:r>
            <a:r>
              <a:rPr lang="es-CL" sz="1400" dirty="0">
                <a:latin typeface="+mn-lt"/>
              </a:rPr>
              <a:t>millones, que corresponden a </a:t>
            </a:r>
            <a:r>
              <a:rPr lang="es-CL" sz="1400" dirty="0"/>
              <a:t>42 proyectos</a:t>
            </a:r>
            <a:r>
              <a:rPr lang="es-CL" sz="1400" dirty="0">
                <a:latin typeface="+mn-lt"/>
              </a:rPr>
              <a:t> de arrastre de iniciativas de inversión identificadas en el año 2018, a </a:t>
            </a:r>
            <a:r>
              <a:rPr lang="es-CL" sz="1400" dirty="0"/>
              <a:t>12 proyectos </a:t>
            </a:r>
            <a:r>
              <a:rPr lang="es-CL" sz="1400" dirty="0">
                <a:latin typeface="+mn-lt"/>
              </a:rPr>
              <a:t>asociados a la Ley N° 21.017 (110 jueces) y a la Ley N° 20.876 (creó 3 tribunales), y a la segunda etapa de implementación de la </a:t>
            </a:r>
            <a:r>
              <a:rPr lang="es-CL" sz="1400" dirty="0"/>
              <a:t>Ley N° 21.057 (Entrevista video grabada) </a:t>
            </a:r>
            <a:r>
              <a:rPr lang="es-CL" sz="1400" dirty="0">
                <a:latin typeface="+mn-lt"/>
              </a:rPr>
              <a:t>para la habilitación de salas especiales en los tribunales de las regiones III, IV, VIII, IX y XIV; evidenció una ejecución presupuestaria de un </a:t>
            </a:r>
            <a:r>
              <a:rPr lang="es-CL" sz="1400" dirty="0" smtClean="0">
                <a:latin typeface="+mn-lt"/>
              </a:rPr>
              <a:t>27%.</a:t>
            </a: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</a:t>
            </a:r>
            <a:r>
              <a:rPr lang="es-CL" sz="1400" b="1" dirty="0"/>
              <a:t>Becas de Postgrado</a:t>
            </a:r>
            <a:r>
              <a:rPr lang="es-CL" sz="1400" dirty="0"/>
              <a:t>, con $146 millones, que se destinan a financiar estudios para funcionarios con formación universitaria del Poder Judicial como de la Corporación Administrativa, a la fecha de este reporte, ejecutaron un </a:t>
            </a:r>
            <a:r>
              <a:rPr lang="es-CL" sz="1400" dirty="0" smtClean="0"/>
              <a:t>37% </a:t>
            </a:r>
            <a:r>
              <a:rPr lang="es-CL" sz="1400" dirty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los </a:t>
            </a:r>
            <a:r>
              <a:rPr lang="es-CL" sz="1400" b="1" dirty="0"/>
              <a:t>programas de capacitación</a:t>
            </a:r>
            <a:r>
              <a:rPr lang="es-CL" sz="1400" dirty="0"/>
              <a:t>, que contemplan recursos para la formación y perfeccionamiento de los funcionarios del Poder Judicial, alcanzó la siguientes ejecuciones: Programa de Formación, </a:t>
            </a:r>
            <a:r>
              <a:rPr lang="es-CL" sz="1400" dirty="0" smtClean="0"/>
              <a:t>47</a:t>
            </a:r>
            <a:r>
              <a:rPr lang="es-CL" sz="1400" dirty="0"/>
              <a:t>%; Programa de Perfeccionamiento, </a:t>
            </a:r>
            <a:r>
              <a:rPr lang="es-CL" sz="1400" dirty="0" smtClean="0"/>
              <a:t>38%; </a:t>
            </a:r>
            <a:r>
              <a:rPr lang="es-CL" sz="1400" dirty="0"/>
              <a:t>Programa de Habilitación, 2%; y Programa de Perfeccionamiento Extraordinario</a:t>
            </a:r>
            <a:r>
              <a:rPr lang="es-CL" sz="1400"/>
              <a:t>, </a:t>
            </a:r>
            <a:r>
              <a:rPr lang="es-CL" sz="1400" smtClean="0"/>
              <a:t>9%.</a:t>
            </a: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el Programa de Formación de la Academia Judicial, se observa un descuento en los recursos aprobados de $107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0326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02F3125B-3A08-4558-80D4-76F67DF8F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953068"/>
              </p:ext>
            </p:extLst>
          </p:nvPr>
        </p:nvGraphicFramePr>
        <p:xfrm>
          <a:off x="1089968" y="2191295"/>
          <a:ext cx="6696744" cy="34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598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55799"/>
            <a:ext cx="5760640" cy="315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01208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55799"/>
            <a:ext cx="5760640" cy="3203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770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22962"/>
              </p:ext>
            </p:extLst>
          </p:nvPr>
        </p:nvGraphicFramePr>
        <p:xfrm>
          <a:off x="467544" y="1844824"/>
          <a:ext cx="8176394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Hoja de cálculo" r:id="rId3" imgW="7410584" imgH="2124088" progId="Excel.Sheet.12">
                  <p:embed/>
                </p:oleObj>
              </mc:Choice>
              <mc:Fallback>
                <p:oleObj name="Hoja de cálculo" r:id="rId3" imgW="7410584" imgH="21240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76394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0789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492513"/>
              </p:ext>
            </p:extLst>
          </p:nvPr>
        </p:nvGraphicFramePr>
        <p:xfrm>
          <a:off x="414338" y="1916832"/>
          <a:ext cx="8210798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Hoja de cálculo" r:id="rId4" imgW="8039190" imgH="1228764" progId="Excel.Sheet.12">
                  <p:embed/>
                </p:oleObj>
              </mc:Choice>
              <mc:Fallback>
                <p:oleObj name="Hoja de cálculo" r:id="rId4" imgW="8039190" imgH="122876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8" y="1916832"/>
                        <a:ext cx="8210798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7089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718192"/>
              </p:ext>
            </p:extLst>
          </p:nvPr>
        </p:nvGraphicFramePr>
        <p:xfrm>
          <a:off x="467544" y="1765945"/>
          <a:ext cx="821925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Hoja de cálculo" r:id="rId3" imgW="7762718" imgH="942857" progId="Excel.Sheet.12">
                  <p:embed/>
                </p:oleObj>
              </mc:Choice>
              <mc:Fallback>
                <p:oleObj name="Hoja de cálculo" r:id="rId3" imgW="7762718" imgH="9428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65945"/>
                        <a:ext cx="8219255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2224</TotalTime>
  <Words>581</Words>
  <Application>Microsoft Office PowerPoint</Application>
  <PresentationFormat>Presentación en pantalla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1_Tema de Office</vt:lpstr>
      <vt:lpstr>Tema de Office</vt:lpstr>
      <vt:lpstr>2_Tema de Office</vt:lpstr>
      <vt:lpstr>Imagen de mapa de bits</vt:lpstr>
      <vt:lpstr>Hoja de cálculo de Microsoft Excel</vt:lpstr>
      <vt:lpstr>EJECUCIÓN ACUMULADA DE GASTOS PRESUPUESTARIOS AL MES DE JUNIO DE 2019 PARTIDA 03: PODER JUDICIAL</vt:lpstr>
      <vt:lpstr>EJECUCIÓN ACUMULADA DE GASTOS A JUNIO DE 2019  PARTIDA 03 PODER JUDICIAL</vt:lpstr>
      <vt:lpstr>EJECUCIÓN ACUMULADA DE GASTOS A JUNIO DE 2019  PARTIDA 03 PODER JUDICIAL</vt:lpstr>
      <vt:lpstr>EJECUCIÓN ACUMULADA DE GASTOS A JUNIO DE 2019  PARTIDA 03 PODER JUDICIAL</vt:lpstr>
      <vt:lpstr>COMPORTAMIENTO DE LA EJECUCIÓN ACUMULADA DE GASTOS A JUNIO DE 2019  PARTIDA 03 PODER JUDICIAL</vt:lpstr>
      <vt:lpstr>COMPORTAMIENTO DE LA EJECUCIÓN ACUMULADA DE GASTOS A JUNIO DE 2019  PARTIDA 03 PODER JUDICIAL</vt:lpstr>
      <vt:lpstr>EJECUCIÓN ACUMULADA DE GASTOS A JUNIO DE 2019  PARTIDA 03 PODER JUDICIAL</vt:lpstr>
      <vt:lpstr>Presentación de PowerPoint</vt:lpstr>
      <vt:lpstr>EJECUCIÓN ACUMULADA DE GASTOS A JUNIO DE 2019  PARTIDA 03. CAPÍTULO 01. PROGRAMA 01: PODER JUDICIAL</vt:lpstr>
      <vt:lpstr>EJECUCIÓN ACUMULADA DE GASTOS A JUNIO DE 2019  PARTIDA 03. CAPÍTULO 01. PROGRAMA 02: UNIDAD DE APOYO A TRIBUNALES</vt:lpstr>
      <vt:lpstr>EJECUCIÓN ACUMULADA DE GASTOS A JUNIO DE 2019  PARTIDA 03. CAPÍTULO 03. PROGRAMA 01: CORPORACIÓN ADMINISTRATIVA DEL PODER JUDICIAL</vt:lpstr>
      <vt:lpstr>EJECUCIÓN ACUMULADA DE GASTOS A JUNIO DE 2019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134</cp:revision>
  <cp:lastPrinted>2019-05-31T13:31:23Z</cp:lastPrinted>
  <dcterms:created xsi:type="dcterms:W3CDTF">2016-06-23T13:38:47Z</dcterms:created>
  <dcterms:modified xsi:type="dcterms:W3CDTF">2019-08-01T19:24:10Z</dcterms:modified>
</cp:coreProperties>
</file>