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0-477E-AE64-29CBECE71750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60-477E-AE64-29CBECE71750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60-477E-AE64-29CBECE71750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60-477E-AE64-29CBECE71750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60-477E-AE64-29CBECE71750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60-477E-AE64-29CBECE71750}"/>
                </c:ext>
              </c:extLst>
            </c:dLbl>
            <c:dLbl>
              <c:idx val="4"/>
              <c:layout>
                <c:manualLayout>
                  <c:x val="1.32232295565353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9181206339329E-2"/>
                      <c:h val="4.1886746205261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960-477E-AE64-29CBECE71750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60-477E-AE64-29CBECE7175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960-477E-AE64-29CBECE71750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60-477E-AE64-29CBECE7175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960-477E-AE64-29CBECE71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02'!$D$24:$I$24</c:f>
              <c:numCache>
                <c:formatCode>0.0%</c:formatCode>
                <c:ptCount val="6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960-477E-AE64-29CBECE717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A6-4899-A618-8421576EA3C1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A6-4899-A618-8421576EA3C1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A6-4899-A618-8421576EA3C1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A6-4899-A618-8421576EA3C1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A6-4899-A618-8421576EA3C1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A6-4899-A618-8421576EA3C1}"/>
                </c:ext>
              </c:extLst>
            </c:dLbl>
            <c:dLbl>
              <c:idx val="4"/>
              <c:layout>
                <c:manualLayout>
                  <c:x val="-4.2363426230317018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A6-4899-A618-8421576EA3C1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A6-4899-A618-8421576EA3C1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A6-4899-A618-8421576EA3C1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A6-4899-A618-8421576EA3C1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A6-4899-A618-8421576EA3C1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A6-4899-A618-8421576EA3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02'!$D$18:$I$18</c:f>
              <c:numCache>
                <c:formatCode>0.0%</c:formatCode>
                <c:ptCount val="6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BA6-4899-A618-8421576EA3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9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023B08-FDEB-481B-922F-24C9A6391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36929"/>
              </p:ext>
            </p:extLst>
          </p:nvPr>
        </p:nvGraphicFramePr>
        <p:xfrm>
          <a:off x="414336" y="1627808"/>
          <a:ext cx="8210799" cy="4211048"/>
        </p:xfrm>
        <a:graphic>
          <a:graphicData uri="http://schemas.openxmlformats.org/drawingml/2006/table">
            <a:tbl>
              <a:tblPr/>
              <a:tblGrid>
                <a:gridCol w="274333">
                  <a:extLst>
                    <a:ext uri="{9D8B030D-6E8A-4147-A177-3AD203B41FA5}">
                      <a16:colId xmlns:a16="http://schemas.microsoft.com/office/drawing/2014/main" val="1459519841"/>
                    </a:ext>
                  </a:extLst>
                </a:gridCol>
                <a:gridCol w="274333">
                  <a:extLst>
                    <a:ext uri="{9D8B030D-6E8A-4147-A177-3AD203B41FA5}">
                      <a16:colId xmlns:a16="http://schemas.microsoft.com/office/drawing/2014/main" val="1387644320"/>
                    </a:ext>
                  </a:extLst>
                </a:gridCol>
                <a:gridCol w="274333">
                  <a:extLst>
                    <a:ext uri="{9D8B030D-6E8A-4147-A177-3AD203B41FA5}">
                      <a16:colId xmlns:a16="http://schemas.microsoft.com/office/drawing/2014/main" val="1740972713"/>
                    </a:ext>
                  </a:extLst>
                </a:gridCol>
                <a:gridCol w="2460771">
                  <a:extLst>
                    <a:ext uri="{9D8B030D-6E8A-4147-A177-3AD203B41FA5}">
                      <a16:colId xmlns:a16="http://schemas.microsoft.com/office/drawing/2014/main" val="341042124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874666515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479585277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2627908268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2912578242"/>
                    </a:ext>
                  </a:extLst>
                </a:gridCol>
                <a:gridCol w="669373">
                  <a:extLst>
                    <a:ext uri="{9D8B030D-6E8A-4147-A177-3AD203B41FA5}">
                      <a16:colId xmlns:a16="http://schemas.microsoft.com/office/drawing/2014/main" val="2860032064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3850075808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47024697"/>
                    </a:ext>
                  </a:extLst>
                </a:gridCol>
              </a:tblGrid>
              <a:tr h="1484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04023"/>
                  </a:ext>
                </a:extLst>
              </a:tr>
              <a:tr h="454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046131"/>
                  </a:ext>
                </a:extLst>
              </a:tr>
              <a:tr h="194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70.591.416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387.944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36.963.989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37049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39.295.143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-1.136.704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20.346.496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10621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4.675.623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3.186.614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1287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198439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271007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78402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25.202.397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12.064.211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88277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25.118.185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11.995.627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32843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11.525.365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3.072.628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5.689.447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5812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1.915.800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-1.326.509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722.046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538995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9.207.810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1.002.083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4.231.742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202847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1.875.224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540.582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928.254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42963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262998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412.154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27607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00012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16929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272.436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82372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76670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77349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71225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200444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4365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3598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8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FAAB34-1BD1-4E1C-B962-5C9AB8779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34606"/>
              </p:ext>
            </p:extLst>
          </p:nvPr>
        </p:nvGraphicFramePr>
        <p:xfrm>
          <a:off x="368824" y="1695660"/>
          <a:ext cx="8229599" cy="3677650"/>
        </p:xfrm>
        <a:graphic>
          <a:graphicData uri="http://schemas.openxmlformats.org/drawingml/2006/table">
            <a:tbl>
              <a:tblPr/>
              <a:tblGrid>
                <a:gridCol w="274962">
                  <a:extLst>
                    <a:ext uri="{9D8B030D-6E8A-4147-A177-3AD203B41FA5}">
                      <a16:colId xmlns:a16="http://schemas.microsoft.com/office/drawing/2014/main" val="3820281087"/>
                    </a:ext>
                  </a:extLst>
                </a:gridCol>
                <a:gridCol w="274962">
                  <a:extLst>
                    <a:ext uri="{9D8B030D-6E8A-4147-A177-3AD203B41FA5}">
                      <a16:colId xmlns:a16="http://schemas.microsoft.com/office/drawing/2014/main" val="154068408"/>
                    </a:ext>
                  </a:extLst>
                </a:gridCol>
                <a:gridCol w="274962">
                  <a:extLst>
                    <a:ext uri="{9D8B030D-6E8A-4147-A177-3AD203B41FA5}">
                      <a16:colId xmlns:a16="http://schemas.microsoft.com/office/drawing/2014/main" val="3135355063"/>
                    </a:ext>
                  </a:extLst>
                </a:gridCol>
                <a:gridCol w="2466405">
                  <a:extLst>
                    <a:ext uri="{9D8B030D-6E8A-4147-A177-3AD203B41FA5}">
                      <a16:colId xmlns:a16="http://schemas.microsoft.com/office/drawing/2014/main" val="1615814957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1331878152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713197085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4027031343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1643148871"/>
                    </a:ext>
                  </a:extLst>
                </a:gridCol>
                <a:gridCol w="670906">
                  <a:extLst>
                    <a:ext uri="{9D8B030D-6E8A-4147-A177-3AD203B41FA5}">
                      <a16:colId xmlns:a16="http://schemas.microsoft.com/office/drawing/2014/main" val="1694472873"/>
                    </a:ext>
                  </a:extLst>
                </a:gridCol>
                <a:gridCol w="659907">
                  <a:extLst>
                    <a:ext uri="{9D8B030D-6E8A-4147-A177-3AD203B41FA5}">
                      <a16:colId xmlns:a16="http://schemas.microsoft.com/office/drawing/2014/main" val="2429386700"/>
                    </a:ext>
                  </a:extLst>
                </a:gridCol>
                <a:gridCol w="659907">
                  <a:extLst>
                    <a:ext uri="{9D8B030D-6E8A-4147-A177-3AD203B41FA5}">
                      <a16:colId xmlns:a16="http://schemas.microsoft.com/office/drawing/2014/main" val="3442502906"/>
                    </a:ext>
                  </a:extLst>
                </a:gridCol>
              </a:tblGrid>
              <a:tr h="150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44952"/>
                  </a:ext>
                </a:extLst>
              </a:tr>
              <a:tr h="462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031855"/>
                  </a:ext>
                </a:extLst>
              </a:tr>
              <a:tr h="198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12.594.162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6.080.897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74642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5.086.345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63893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622.753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694327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139505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44330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71222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49741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591210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17493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06924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82670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120930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71051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0284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69624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426298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320.282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57707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34457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63784"/>
                  </a:ext>
                </a:extLst>
              </a:tr>
              <a:tr h="150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8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D48FB4-30E1-4CF9-8308-B94CAF50B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44324"/>
              </p:ext>
            </p:extLst>
          </p:nvPr>
        </p:nvGraphicFramePr>
        <p:xfrm>
          <a:off x="452388" y="1909969"/>
          <a:ext cx="8187437" cy="1688390"/>
        </p:xfrm>
        <a:graphic>
          <a:graphicData uri="http://schemas.openxmlformats.org/drawingml/2006/table">
            <a:tbl>
              <a:tblPr/>
              <a:tblGrid>
                <a:gridCol w="273553">
                  <a:extLst>
                    <a:ext uri="{9D8B030D-6E8A-4147-A177-3AD203B41FA5}">
                      <a16:colId xmlns:a16="http://schemas.microsoft.com/office/drawing/2014/main" val="2408605655"/>
                    </a:ext>
                  </a:extLst>
                </a:gridCol>
                <a:gridCol w="273553">
                  <a:extLst>
                    <a:ext uri="{9D8B030D-6E8A-4147-A177-3AD203B41FA5}">
                      <a16:colId xmlns:a16="http://schemas.microsoft.com/office/drawing/2014/main" val="832991791"/>
                    </a:ext>
                  </a:extLst>
                </a:gridCol>
                <a:gridCol w="273553">
                  <a:extLst>
                    <a:ext uri="{9D8B030D-6E8A-4147-A177-3AD203B41FA5}">
                      <a16:colId xmlns:a16="http://schemas.microsoft.com/office/drawing/2014/main" val="2964745790"/>
                    </a:ext>
                  </a:extLst>
                </a:gridCol>
                <a:gridCol w="2453768">
                  <a:extLst>
                    <a:ext uri="{9D8B030D-6E8A-4147-A177-3AD203B41FA5}">
                      <a16:colId xmlns:a16="http://schemas.microsoft.com/office/drawing/2014/main" val="3587243239"/>
                    </a:ext>
                  </a:extLst>
                </a:gridCol>
                <a:gridCol w="733122">
                  <a:extLst>
                    <a:ext uri="{9D8B030D-6E8A-4147-A177-3AD203B41FA5}">
                      <a16:colId xmlns:a16="http://schemas.microsoft.com/office/drawing/2014/main" val="2259597352"/>
                    </a:ext>
                  </a:extLst>
                </a:gridCol>
                <a:gridCol w="733122">
                  <a:extLst>
                    <a:ext uri="{9D8B030D-6E8A-4147-A177-3AD203B41FA5}">
                      <a16:colId xmlns:a16="http://schemas.microsoft.com/office/drawing/2014/main" val="2965064616"/>
                    </a:ext>
                  </a:extLst>
                </a:gridCol>
                <a:gridCol w="733122">
                  <a:extLst>
                    <a:ext uri="{9D8B030D-6E8A-4147-A177-3AD203B41FA5}">
                      <a16:colId xmlns:a16="http://schemas.microsoft.com/office/drawing/2014/main" val="559222970"/>
                    </a:ext>
                  </a:extLst>
                </a:gridCol>
                <a:gridCol w="733122">
                  <a:extLst>
                    <a:ext uri="{9D8B030D-6E8A-4147-A177-3AD203B41FA5}">
                      <a16:colId xmlns:a16="http://schemas.microsoft.com/office/drawing/2014/main" val="418357462"/>
                    </a:ext>
                  </a:extLst>
                </a:gridCol>
                <a:gridCol w="667470">
                  <a:extLst>
                    <a:ext uri="{9D8B030D-6E8A-4147-A177-3AD203B41FA5}">
                      <a16:colId xmlns:a16="http://schemas.microsoft.com/office/drawing/2014/main" val="1475566662"/>
                    </a:ext>
                  </a:extLst>
                </a:gridCol>
                <a:gridCol w="656526">
                  <a:extLst>
                    <a:ext uri="{9D8B030D-6E8A-4147-A177-3AD203B41FA5}">
                      <a16:colId xmlns:a16="http://schemas.microsoft.com/office/drawing/2014/main" val="349402019"/>
                    </a:ext>
                  </a:extLst>
                </a:gridCol>
                <a:gridCol w="656526">
                  <a:extLst>
                    <a:ext uri="{9D8B030D-6E8A-4147-A177-3AD203B41FA5}">
                      <a16:colId xmlns:a16="http://schemas.microsoft.com/office/drawing/2014/main" val="1827841805"/>
                    </a:ext>
                  </a:extLst>
                </a:gridCol>
              </a:tblGrid>
              <a:tr h="148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999198"/>
                  </a:ext>
                </a:extLst>
              </a:tr>
              <a:tr h="454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788038"/>
                  </a:ext>
                </a:extLst>
              </a:tr>
              <a:tr h="194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1.319.692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590.684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940722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1.235.887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566.858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40625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261640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621378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08568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2641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2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total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JUNIO ascendió a $12.626 millones, es decir, un 9,9% respecto del presupuesto vigente, gasto superior al registrado a igual mes del año 2017 (9,3%) y 2018 (9,2%).  Por su parte el gasto acumulado alcanzó los $64.837 millones, lo que representa una ejecución de 50,6%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JUNIO un incremento consolidado de $2.675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disminución en el Senado por $570 millones, $1.136 millones en la Cámara de Diputados, y un incremento en Consejo Resolutivo en $33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sin variaciones en el Senado, Biblioteca y CRAP; mientras que en la Cámara de Diputados se redujo en $ 2.288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$1.734 millones, en la Cámara de Diputados $ 3.288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no registra variación respecto a su presupuesto vigente en el Senado, Cámara, Biblioteca y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$634 millones, ejecución en el Senado por $275 millones, en la Cámara de Diputados por $ 114 millones y  $244 millones en la Biblioteca Congreso Nacional. corresponden al pago de los compromisos devengados al 31 de diciembre de 2018 (deuda flotante).</a:t>
            </a: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69,7% para el caso del Senado, 76,8% en la Cámara de Diputados, 69,6% para la Biblioteca del Congreso y 66,1%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974242"/>
              </p:ext>
            </p:extLst>
          </p:nvPr>
        </p:nvGraphicFramePr>
        <p:xfrm>
          <a:off x="683568" y="2009162"/>
          <a:ext cx="770485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625937"/>
              </p:ext>
            </p:extLst>
          </p:nvPr>
        </p:nvGraphicFramePr>
        <p:xfrm>
          <a:off x="539552" y="2204864"/>
          <a:ext cx="756084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50CFF3-8F74-49D9-A29A-5942D7743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38524"/>
              </p:ext>
            </p:extLst>
          </p:nvPr>
        </p:nvGraphicFramePr>
        <p:xfrm>
          <a:off x="392705" y="1673061"/>
          <a:ext cx="8157792" cy="1620357"/>
        </p:xfrm>
        <a:graphic>
          <a:graphicData uri="http://schemas.openxmlformats.org/drawingml/2006/table">
            <a:tbl>
              <a:tblPr/>
              <a:tblGrid>
                <a:gridCol w="785305">
                  <a:extLst>
                    <a:ext uri="{9D8B030D-6E8A-4147-A177-3AD203B41FA5}">
                      <a16:colId xmlns:a16="http://schemas.microsoft.com/office/drawing/2014/main" val="617514296"/>
                    </a:ext>
                  </a:extLst>
                </a:gridCol>
                <a:gridCol w="2098053">
                  <a:extLst>
                    <a:ext uri="{9D8B030D-6E8A-4147-A177-3AD203B41FA5}">
                      <a16:colId xmlns:a16="http://schemas.microsoft.com/office/drawing/2014/main" val="2112680106"/>
                    </a:ext>
                  </a:extLst>
                </a:gridCol>
                <a:gridCol w="785305">
                  <a:extLst>
                    <a:ext uri="{9D8B030D-6E8A-4147-A177-3AD203B41FA5}">
                      <a16:colId xmlns:a16="http://schemas.microsoft.com/office/drawing/2014/main" val="2823051075"/>
                    </a:ext>
                  </a:extLst>
                </a:gridCol>
                <a:gridCol w="785305">
                  <a:extLst>
                    <a:ext uri="{9D8B030D-6E8A-4147-A177-3AD203B41FA5}">
                      <a16:colId xmlns:a16="http://schemas.microsoft.com/office/drawing/2014/main" val="2824783088"/>
                    </a:ext>
                  </a:extLst>
                </a:gridCol>
                <a:gridCol w="785305">
                  <a:extLst>
                    <a:ext uri="{9D8B030D-6E8A-4147-A177-3AD203B41FA5}">
                      <a16:colId xmlns:a16="http://schemas.microsoft.com/office/drawing/2014/main" val="2090022948"/>
                    </a:ext>
                  </a:extLst>
                </a:gridCol>
                <a:gridCol w="785305">
                  <a:extLst>
                    <a:ext uri="{9D8B030D-6E8A-4147-A177-3AD203B41FA5}">
                      <a16:colId xmlns:a16="http://schemas.microsoft.com/office/drawing/2014/main" val="476949525"/>
                    </a:ext>
                  </a:extLst>
                </a:gridCol>
                <a:gridCol w="714978">
                  <a:extLst>
                    <a:ext uri="{9D8B030D-6E8A-4147-A177-3AD203B41FA5}">
                      <a16:colId xmlns:a16="http://schemas.microsoft.com/office/drawing/2014/main" val="3467634830"/>
                    </a:ext>
                  </a:extLst>
                </a:gridCol>
                <a:gridCol w="714978">
                  <a:extLst>
                    <a:ext uri="{9D8B030D-6E8A-4147-A177-3AD203B41FA5}">
                      <a16:colId xmlns:a16="http://schemas.microsoft.com/office/drawing/2014/main" val="4051430476"/>
                    </a:ext>
                  </a:extLst>
                </a:gridCol>
                <a:gridCol w="703258">
                  <a:extLst>
                    <a:ext uri="{9D8B030D-6E8A-4147-A177-3AD203B41FA5}">
                      <a16:colId xmlns:a16="http://schemas.microsoft.com/office/drawing/2014/main" val="3858745594"/>
                    </a:ext>
                  </a:extLst>
                </a:gridCol>
              </a:tblGrid>
              <a:tr h="1447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12408"/>
                  </a:ext>
                </a:extLst>
              </a:tr>
              <a:tr h="4431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85304"/>
                  </a:ext>
                </a:extLst>
              </a:tr>
              <a:tr h="15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128.103.984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2.675.910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64.837.765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69935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73.012.804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-1.674.360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36.773.473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5530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11.578.448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6.696.748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3914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2.122.286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1.470.950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1.992.109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305,8%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73493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39.780.091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5.023.127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18.054.728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1217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686.634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207449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320.282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672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7AA9C2-624A-438B-879B-DD4FF57F5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22175"/>
              </p:ext>
            </p:extLst>
          </p:nvPr>
        </p:nvGraphicFramePr>
        <p:xfrm>
          <a:off x="414336" y="1958641"/>
          <a:ext cx="8229600" cy="1571615"/>
        </p:xfrm>
        <a:graphic>
          <a:graphicData uri="http://schemas.openxmlformats.org/drawingml/2006/table">
            <a:tbl>
              <a:tblPr/>
              <a:tblGrid>
                <a:gridCol w="284466">
                  <a:extLst>
                    <a:ext uri="{9D8B030D-6E8A-4147-A177-3AD203B41FA5}">
                      <a16:colId xmlns:a16="http://schemas.microsoft.com/office/drawing/2014/main" val="1653242610"/>
                    </a:ext>
                  </a:extLst>
                </a:gridCol>
                <a:gridCol w="284466">
                  <a:extLst>
                    <a:ext uri="{9D8B030D-6E8A-4147-A177-3AD203B41FA5}">
                      <a16:colId xmlns:a16="http://schemas.microsoft.com/office/drawing/2014/main" val="2275990357"/>
                    </a:ext>
                  </a:extLst>
                </a:gridCol>
                <a:gridCol w="2551661">
                  <a:extLst>
                    <a:ext uri="{9D8B030D-6E8A-4147-A177-3AD203B41FA5}">
                      <a16:colId xmlns:a16="http://schemas.microsoft.com/office/drawing/2014/main" val="3396325448"/>
                    </a:ext>
                  </a:extLst>
                </a:gridCol>
                <a:gridCol w="762368">
                  <a:extLst>
                    <a:ext uri="{9D8B030D-6E8A-4147-A177-3AD203B41FA5}">
                      <a16:colId xmlns:a16="http://schemas.microsoft.com/office/drawing/2014/main" val="2437720304"/>
                    </a:ext>
                  </a:extLst>
                </a:gridCol>
                <a:gridCol w="762368">
                  <a:extLst>
                    <a:ext uri="{9D8B030D-6E8A-4147-A177-3AD203B41FA5}">
                      <a16:colId xmlns:a16="http://schemas.microsoft.com/office/drawing/2014/main" val="3612405854"/>
                    </a:ext>
                  </a:extLst>
                </a:gridCol>
                <a:gridCol w="762368">
                  <a:extLst>
                    <a:ext uri="{9D8B030D-6E8A-4147-A177-3AD203B41FA5}">
                      <a16:colId xmlns:a16="http://schemas.microsoft.com/office/drawing/2014/main" val="1071194431"/>
                    </a:ext>
                  </a:extLst>
                </a:gridCol>
                <a:gridCol w="762368">
                  <a:extLst>
                    <a:ext uri="{9D8B030D-6E8A-4147-A177-3AD203B41FA5}">
                      <a16:colId xmlns:a16="http://schemas.microsoft.com/office/drawing/2014/main" val="2293881730"/>
                    </a:ext>
                  </a:extLst>
                </a:gridCol>
                <a:gridCol w="694097">
                  <a:extLst>
                    <a:ext uri="{9D8B030D-6E8A-4147-A177-3AD203B41FA5}">
                      <a16:colId xmlns:a16="http://schemas.microsoft.com/office/drawing/2014/main" val="3358696998"/>
                    </a:ext>
                  </a:extLst>
                </a:gridCol>
                <a:gridCol w="682719">
                  <a:extLst>
                    <a:ext uri="{9D8B030D-6E8A-4147-A177-3AD203B41FA5}">
                      <a16:colId xmlns:a16="http://schemas.microsoft.com/office/drawing/2014/main" val="1084313216"/>
                    </a:ext>
                  </a:extLst>
                </a:gridCol>
                <a:gridCol w="682719">
                  <a:extLst>
                    <a:ext uri="{9D8B030D-6E8A-4147-A177-3AD203B41FA5}">
                      <a16:colId xmlns:a16="http://schemas.microsoft.com/office/drawing/2014/main" val="2868965871"/>
                    </a:ext>
                  </a:extLst>
                </a:gridCol>
              </a:tblGrid>
              <a:tr h="157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87816"/>
                  </a:ext>
                </a:extLst>
              </a:tr>
              <a:tr h="481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0185"/>
                  </a:ext>
                </a:extLst>
              </a:tr>
              <a:tr h="20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128.103.984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2.675.910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64.837.765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3221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43.598.714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21.202.195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22382"/>
                  </a:ext>
                </a:extLst>
              </a:tr>
              <a:tr h="176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70.591.416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387.944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36.963.989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691113"/>
                  </a:ext>
                </a:extLst>
              </a:tr>
              <a:tr h="19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12.594.162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6.080.897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058943"/>
                  </a:ext>
                </a:extLst>
              </a:tr>
              <a:tr h="19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1.319.692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590.684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96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F88B7E-0B26-4FA2-BEEE-6A86E4C11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65508"/>
              </p:ext>
            </p:extLst>
          </p:nvPr>
        </p:nvGraphicFramePr>
        <p:xfrm>
          <a:off x="414336" y="1748022"/>
          <a:ext cx="8134695" cy="4442534"/>
        </p:xfrm>
        <a:graphic>
          <a:graphicData uri="http://schemas.openxmlformats.org/drawingml/2006/table">
            <a:tbl>
              <a:tblPr/>
              <a:tblGrid>
                <a:gridCol w="271791">
                  <a:extLst>
                    <a:ext uri="{9D8B030D-6E8A-4147-A177-3AD203B41FA5}">
                      <a16:colId xmlns:a16="http://schemas.microsoft.com/office/drawing/2014/main" val="3159199144"/>
                    </a:ext>
                  </a:extLst>
                </a:gridCol>
                <a:gridCol w="271791">
                  <a:extLst>
                    <a:ext uri="{9D8B030D-6E8A-4147-A177-3AD203B41FA5}">
                      <a16:colId xmlns:a16="http://schemas.microsoft.com/office/drawing/2014/main" val="568645082"/>
                    </a:ext>
                  </a:extLst>
                </a:gridCol>
                <a:gridCol w="271791">
                  <a:extLst>
                    <a:ext uri="{9D8B030D-6E8A-4147-A177-3AD203B41FA5}">
                      <a16:colId xmlns:a16="http://schemas.microsoft.com/office/drawing/2014/main" val="2364175413"/>
                    </a:ext>
                  </a:extLst>
                </a:gridCol>
                <a:gridCol w="2437962">
                  <a:extLst>
                    <a:ext uri="{9D8B030D-6E8A-4147-A177-3AD203B41FA5}">
                      <a16:colId xmlns:a16="http://schemas.microsoft.com/office/drawing/2014/main" val="2792979863"/>
                    </a:ext>
                  </a:extLst>
                </a:gridCol>
                <a:gridCol w="728399">
                  <a:extLst>
                    <a:ext uri="{9D8B030D-6E8A-4147-A177-3AD203B41FA5}">
                      <a16:colId xmlns:a16="http://schemas.microsoft.com/office/drawing/2014/main" val="4017056493"/>
                    </a:ext>
                  </a:extLst>
                </a:gridCol>
                <a:gridCol w="728399">
                  <a:extLst>
                    <a:ext uri="{9D8B030D-6E8A-4147-A177-3AD203B41FA5}">
                      <a16:colId xmlns:a16="http://schemas.microsoft.com/office/drawing/2014/main" val="3352729205"/>
                    </a:ext>
                  </a:extLst>
                </a:gridCol>
                <a:gridCol w="728399">
                  <a:extLst>
                    <a:ext uri="{9D8B030D-6E8A-4147-A177-3AD203B41FA5}">
                      <a16:colId xmlns:a16="http://schemas.microsoft.com/office/drawing/2014/main" val="1377769416"/>
                    </a:ext>
                  </a:extLst>
                </a:gridCol>
                <a:gridCol w="728399">
                  <a:extLst>
                    <a:ext uri="{9D8B030D-6E8A-4147-A177-3AD203B41FA5}">
                      <a16:colId xmlns:a16="http://schemas.microsoft.com/office/drawing/2014/main" val="2995555732"/>
                    </a:ext>
                  </a:extLst>
                </a:gridCol>
                <a:gridCol w="663170">
                  <a:extLst>
                    <a:ext uri="{9D8B030D-6E8A-4147-A177-3AD203B41FA5}">
                      <a16:colId xmlns:a16="http://schemas.microsoft.com/office/drawing/2014/main" val="172882768"/>
                    </a:ext>
                  </a:extLst>
                </a:gridCol>
                <a:gridCol w="652297">
                  <a:extLst>
                    <a:ext uri="{9D8B030D-6E8A-4147-A177-3AD203B41FA5}">
                      <a16:colId xmlns:a16="http://schemas.microsoft.com/office/drawing/2014/main" val="2310717839"/>
                    </a:ext>
                  </a:extLst>
                </a:gridCol>
                <a:gridCol w="652297">
                  <a:extLst>
                    <a:ext uri="{9D8B030D-6E8A-4147-A177-3AD203B41FA5}">
                      <a16:colId xmlns:a16="http://schemas.microsoft.com/office/drawing/2014/main" val="1018140674"/>
                    </a:ext>
                  </a:extLst>
                </a:gridCol>
              </a:tblGrid>
              <a:tr h="145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6020"/>
                  </a:ext>
                </a:extLst>
              </a:tr>
              <a:tr h="446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751569"/>
                  </a:ext>
                </a:extLst>
              </a:tr>
              <a:tr h="191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43.598.714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21.202.195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5105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22.163.916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-570.735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10.773.774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953236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2.863.555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16124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946.302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1.011.930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641591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545.476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506.218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549368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505.712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296560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14.472.224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5.947.448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504080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07671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838354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13.698.307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5.574.637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053490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4.383.465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432.541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2.634.378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4462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503.625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521393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1.323.251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3447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738.116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266.788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313.702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656671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240.908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18516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54213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544.633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489306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86328"/>
                  </a:ext>
                </a:extLst>
              </a:tr>
              <a:tr h="15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11664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330.417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410032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232149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238.153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27375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47.174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528235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13562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48053"/>
                  </a:ext>
                </a:extLst>
              </a:tr>
              <a:tr h="14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51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2633</Words>
  <Application>Microsoft Office PowerPoint</Application>
  <PresentationFormat>Presentación en pantalla (4:3)</PresentationFormat>
  <Paragraphs>1132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JUNIO DE 2019 PARTIDA 02: CONGRESO NACIONAL</vt:lpstr>
      <vt:lpstr>EJECUCIÓN ACUMULADA DE GASTOS A JUNIO DE 2019 PARTIDA 02 CONGRESO NACIONAL</vt:lpstr>
      <vt:lpstr>EJECUCIÓN ACUMULADA DE GASTOS A JUNIO DE 2019 PARTIDA 02 CONGRESO NACIONAL</vt:lpstr>
      <vt:lpstr>DISTRIBUCIÓN POR SUBTÍTULO DE GASTO Y CÁPITULO  PARTIDA 02 CONGRESO NACIONAL</vt:lpstr>
      <vt:lpstr>COMPORTAMIENTO DE LA EJECUCIÓN ACUMULADA DE GASTOS A JUNIO DE 2019 PARTIDA 02 CONGRESO NACIONAL</vt:lpstr>
      <vt:lpstr>COMPORTAMIENTO DE LA EJECUCIÓN ACUMULADA DE GASTOS A JUNIO DE 2019 PARTIDA 02 CONGRESO NACIONAL</vt:lpstr>
      <vt:lpstr>EJECUCIÓN ACUMULADA DE GASTOS A JUNIO DE 2019 PARTIDA 02 CONGRESO NACIONAL</vt:lpstr>
      <vt:lpstr>EJECUCIÓN ACUMULADA DE GASTOS A JUNIO DE 2019 PARTIDA 02 RESUMEN POR CAPÍTULOS</vt:lpstr>
      <vt:lpstr>EJECUCIÓN ACUMULADA DE GASTOS A JUNIO DE 2019 PARTIDA 02. CAPÍTULO 01. PROGRAMA 01: SENADO</vt:lpstr>
      <vt:lpstr>EJECUCIÓN ACUMULADA DE GASTOS A JUNIO DE 2019 PARTIDA 02. CAPÍTULO 02. PROGRAMA 01: CAMARA DE DIPUTADOS</vt:lpstr>
      <vt:lpstr>EJECUCIÓN ACUMULADA DE GASTOS A JUNIO DE 2019 PARTIDA 02. CAPÍTULO 03. PROGRAMA 01: BIBLIOTECA DEL CONGRESO NACIONAL</vt:lpstr>
      <vt:lpstr>EJECUCIÓN ACUMULADA DE GASTOS A JUNIO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265</cp:revision>
  <cp:lastPrinted>2019-11-05T12:34:56Z</cp:lastPrinted>
  <dcterms:created xsi:type="dcterms:W3CDTF">2016-06-23T13:38:47Z</dcterms:created>
  <dcterms:modified xsi:type="dcterms:W3CDTF">2019-12-26T14:18:57Z</dcterms:modified>
</cp:coreProperties>
</file>