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2" r:id="rId5"/>
    <p:sldId id="303" r:id="rId6"/>
    <p:sldId id="299" r:id="rId7"/>
    <p:sldId id="304" r:id="rId8"/>
    <p:sldId id="264" r:id="rId9"/>
    <p:sldId id="265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20" autoAdjust="0"/>
  </p:normalViewPr>
  <p:slideViewPr>
    <p:cSldViewPr>
      <p:cViewPr varScale="1">
        <p:scale>
          <a:sx n="82" d="100"/>
          <a:sy n="82" d="100"/>
        </p:scale>
        <p:origin x="49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01'!$C$34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01'!$D$34:$O$34</c:f>
              <c:numCache>
                <c:formatCode>0.0%</c:formatCode>
                <c:ptCount val="12"/>
                <c:pt idx="0">
                  <c:v>0.114</c:v>
                </c:pt>
                <c:pt idx="1">
                  <c:v>5.6000000000000001E-2</c:v>
                </c:pt>
                <c:pt idx="2">
                  <c:v>8.2000000000000003E-2</c:v>
                </c:pt>
                <c:pt idx="3">
                  <c:v>6.9000000000000006E-2</c:v>
                </c:pt>
                <c:pt idx="4">
                  <c:v>6.8000000000000005E-2</c:v>
                </c:pt>
                <c:pt idx="5">
                  <c:v>8.3000000000000004E-2</c:v>
                </c:pt>
                <c:pt idx="6">
                  <c:v>7.2999999999999995E-2</c:v>
                </c:pt>
                <c:pt idx="7">
                  <c:v>9.2999999999999999E-2</c:v>
                </c:pt>
                <c:pt idx="8">
                  <c:v>8.5000000000000006E-2</c:v>
                </c:pt>
                <c:pt idx="9">
                  <c:v>7.2999999999999995E-2</c:v>
                </c:pt>
                <c:pt idx="10">
                  <c:v>6.9000000000000006E-2</c:v>
                </c:pt>
                <c:pt idx="11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4-4D02-91DF-29EF5956421B}"/>
            </c:ext>
          </c:extLst>
        </c:ser>
        <c:ser>
          <c:idx val="1"/>
          <c:order val="1"/>
          <c:tx>
            <c:strRef>
              <c:f>'Partida 01'!$C$35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01'!$D$35:$O$35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8.3000000000000004E-2</c:v>
                </c:pt>
                <c:pt idx="2">
                  <c:v>0.11899999999999999</c:v>
                </c:pt>
                <c:pt idx="3">
                  <c:v>7.6999999999999999E-2</c:v>
                </c:pt>
                <c:pt idx="4">
                  <c:v>5.7000000000000002E-2</c:v>
                </c:pt>
                <c:pt idx="5">
                  <c:v>9.4E-2</c:v>
                </c:pt>
                <c:pt idx="6">
                  <c:v>5.8999999999999997E-2</c:v>
                </c:pt>
                <c:pt idx="7">
                  <c:v>5.7000000000000002E-2</c:v>
                </c:pt>
                <c:pt idx="8">
                  <c:v>7.2999999999999995E-2</c:v>
                </c:pt>
                <c:pt idx="9">
                  <c:v>8.1000000000000003E-2</c:v>
                </c:pt>
                <c:pt idx="10">
                  <c:v>6.5000000000000002E-2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14-4D02-91DF-29EF5956421B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B14-4D02-91DF-29EF5956421B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B14-4D02-91DF-29EF5956421B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B14-4D02-91DF-29EF595642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01'!$D$36:$I$36</c:f>
              <c:numCache>
                <c:formatCode>0.0%</c:formatCode>
                <c:ptCount val="6"/>
                <c:pt idx="0">
                  <c:v>9.0263802732251541E-2</c:v>
                </c:pt>
                <c:pt idx="1">
                  <c:v>5.5469691124029365E-2</c:v>
                </c:pt>
                <c:pt idx="2">
                  <c:v>7.3285999839317606E-2</c:v>
                </c:pt>
                <c:pt idx="3">
                  <c:v>7.2613085869830354E-2</c:v>
                </c:pt>
                <c:pt idx="4">
                  <c:v>6.4521277132918095E-2</c:v>
                </c:pt>
                <c:pt idx="5">
                  <c:v>7.2929694843522047E-2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14-4D02-91DF-29EF59564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67952384"/>
        <c:axId val="167953920"/>
      </c:barChart>
      <c:catAx>
        <c:axId val="16795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7953920"/>
        <c:crosses val="autoZero"/>
        <c:auto val="0"/>
        <c:lblAlgn val="ctr"/>
        <c:lblOffset val="100"/>
        <c:noMultiLvlLbl val="0"/>
      </c:catAx>
      <c:valAx>
        <c:axId val="1679539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7952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01'!$C$30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01'!$D$30:$O$30</c:f>
              <c:numCache>
                <c:formatCode>0.0%</c:formatCode>
                <c:ptCount val="12"/>
                <c:pt idx="0">
                  <c:v>0.114</c:v>
                </c:pt>
                <c:pt idx="1">
                  <c:v>0.16500000000000001</c:v>
                </c:pt>
                <c:pt idx="2">
                  <c:v>0.248</c:v>
                </c:pt>
                <c:pt idx="3">
                  <c:v>0.316</c:v>
                </c:pt>
                <c:pt idx="4">
                  <c:v>0.38400000000000001</c:v>
                </c:pt>
                <c:pt idx="5">
                  <c:v>0.46100000000000002</c:v>
                </c:pt>
                <c:pt idx="6">
                  <c:v>0.52800000000000002</c:v>
                </c:pt>
                <c:pt idx="7">
                  <c:v>0.621</c:v>
                </c:pt>
                <c:pt idx="8">
                  <c:v>0.70599999999999996</c:v>
                </c:pt>
                <c:pt idx="9">
                  <c:v>0.77900000000000003</c:v>
                </c:pt>
                <c:pt idx="10">
                  <c:v>0.84599999999999997</c:v>
                </c:pt>
                <c:pt idx="11">
                  <c:v>0.99199999999999999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C2-4F45-89EB-772E860052DC}"/>
            </c:ext>
          </c:extLst>
        </c:ser>
        <c:ser>
          <c:idx val="1"/>
          <c:order val="1"/>
          <c:tx>
            <c:strRef>
              <c:f>'Partida 01'!$C$31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01'!$D$31:$O$31</c:f>
              <c:numCache>
                <c:formatCode>0.0%</c:formatCode>
                <c:ptCount val="12"/>
                <c:pt idx="0">
                  <c:v>9.2999999999999999E-2</c:v>
                </c:pt>
                <c:pt idx="1">
                  <c:v>0.17199999999999999</c:v>
                </c:pt>
                <c:pt idx="2">
                  <c:v>0.29099999999999998</c:v>
                </c:pt>
                <c:pt idx="3">
                  <c:v>0.36799999999999999</c:v>
                </c:pt>
                <c:pt idx="4">
                  <c:v>0.42599999999999999</c:v>
                </c:pt>
                <c:pt idx="5">
                  <c:v>0.51400000000000001</c:v>
                </c:pt>
                <c:pt idx="6">
                  <c:v>0.59499999999999997</c:v>
                </c:pt>
                <c:pt idx="7">
                  <c:v>0.65200000000000002</c:v>
                </c:pt>
                <c:pt idx="8">
                  <c:v>0.72499999999999998</c:v>
                </c:pt>
                <c:pt idx="9">
                  <c:v>0.80200000000000005</c:v>
                </c:pt>
                <c:pt idx="10">
                  <c:v>0.86699999999999999</c:v>
                </c:pt>
                <c:pt idx="11">
                  <c:v>0.97099999999999997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C2-4F45-89EB-772E860052DC}"/>
            </c:ext>
          </c:extLst>
        </c:ser>
        <c:ser>
          <c:idx val="2"/>
          <c:order val="2"/>
          <c:tx>
            <c:strRef>
              <c:f>'Partida 01'!$C$36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519774011299435E-2"/>
                  <c:y val="2.916666666666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C2-4F45-89EB-772E860052DC}"/>
                </c:ext>
              </c:extLst>
            </c:dLbl>
            <c:dLbl>
              <c:idx val="1"/>
              <c:layout>
                <c:manualLayout>
                  <c:x val="-4.7708725674827368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C2-4F45-89EB-772E860052DC}"/>
                </c:ext>
              </c:extLst>
            </c:dLbl>
            <c:dLbl>
              <c:idx val="2"/>
              <c:layout>
                <c:manualLayout>
                  <c:x val="-4.5197740112994399E-2"/>
                  <c:y val="2.9166666666666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C2-4F45-89EB-772E860052DC}"/>
                </c:ext>
              </c:extLst>
            </c:dLbl>
            <c:dLbl>
              <c:idx val="3"/>
              <c:layout>
                <c:manualLayout>
                  <c:x val="-3.7664783427495289E-2"/>
                  <c:y val="3.3333333333333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C2-4F45-89EB-772E860052DC}"/>
                </c:ext>
              </c:extLst>
            </c:dLbl>
            <c:dLbl>
              <c:idx val="4"/>
              <c:layout>
                <c:manualLayout>
                  <c:x val="-3.515379786566232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C2-4F45-89EB-772E860052DC}"/>
                </c:ext>
              </c:extLst>
            </c:dLbl>
            <c:dLbl>
              <c:idx val="5"/>
              <c:layout>
                <c:manualLayout>
                  <c:x val="-5.0219711236660483E-2"/>
                  <c:y val="5.83333333333333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C2-4F45-89EB-772E860052DC}"/>
                </c:ext>
              </c:extLst>
            </c:dLbl>
            <c:dLbl>
              <c:idx val="6"/>
              <c:layout>
                <c:manualLayout>
                  <c:x val="-4.7708725674827368E-2"/>
                  <c:y val="0.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C2-4F45-89EB-772E860052DC}"/>
                </c:ext>
              </c:extLst>
            </c:dLbl>
            <c:dLbl>
              <c:idx val="7"/>
              <c:layout>
                <c:manualLayout>
                  <c:x val="-5.2730696798493411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C2-4F45-89EB-772E860052DC}"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C2-4F45-89EB-772E860052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01'!$D$29:$O$29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01'!$D$32:$I$32</c:f>
              <c:numCache>
                <c:formatCode>0.0%</c:formatCode>
                <c:ptCount val="6"/>
                <c:pt idx="0">
                  <c:v>9.0263802732251541E-2</c:v>
                </c:pt>
                <c:pt idx="1">
                  <c:v>0.1457334938562809</c:v>
                </c:pt>
                <c:pt idx="2">
                  <c:v>0.21352350733713163</c:v>
                </c:pt>
                <c:pt idx="3">
                  <c:v>0.28307347542170508</c:v>
                </c:pt>
                <c:pt idx="4">
                  <c:v>0.34759475255462319</c:v>
                </c:pt>
                <c:pt idx="5">
                  <c:v>0.42052444739814521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3C2-4F45-89EB-772E86005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030976"/>
        <c:axId val="168032512"/>
      </c:lineChart>
      <c:catAx>
        <c:axId val="16803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032512"/>
        <c:crosses val="autoZero"/>
        <c:auto val="1"/>
        <c:lblAlgn val="ctr"/>
        <c:lblOffset val="100"/>
        <c:tickLblSkip val="1"/>
        <c:noMultiLvlLbl val="0"/>
      </c:catAx>
      <c:valAx>
        <c:axId val="16803251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680309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de esta Partida asciende a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$19.535 millones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y está compuesto sólo por el 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Programa 01 Presidencia de la República.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Para 2019, el presupuesto de la Presidencia presenta una variación real de -2,4% respecto del año 2018 (Inicial + reajustes + leyes especiales + ajuste fiscal)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El Presupuesto 2019 se distribuye en: 40% a Gastos en Personal, 37% para Bienes y Servicios de Consumo, y 20% a Transferencias Corrientes destinadas a “Apoyo Actividades Presidenciales”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/>
          </a:p>
        </p:txBody>
      </p:sp>
      <p:pic>
        <p:nvPicPr>
          <p:cNvPr id="7" name="Marcador de contenido 5">
            <a:extLst>
              <a:ext uri="{FF2B5EF4-FFF2-40B4-BE49-F238E27FC236}">
                <a16:creationId xmlns:a16="http://schemas.microsoft.com/office/drawing/2014/main" id="{C5099AAE-6349-4F2B-BD97-D2489BE0A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4834" y="3140968"/>
            <a:ext cx="4954332" cy="294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56FAD5-8038-4305-8AE2-D85751F40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$19.535 millones,</a:t>
            </a:r>
            <a:r>
              <a:rPr lang="es-CL" sz="1200" dirty="0">
                <a:solidFill>
                  <a:prstClr val="black"/>
                </a:solidFill>
              </a:rPr>
              <a:t> al mes de JUNIO, presenta modificaciones presupuestarias que incrementan la autorización de gastos en $1.384 millones, destinados a: deuda flotante, que corresponde a operaciones del año anterior, por $765 millones; Prestaciones de Seguridad Social por $359 millones y  una disminución en Personal por $71 millones.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En el mes de JUNIO, la ejecución de la Partida 01 Presidencia de la República fue de </a:t>
            </a:r>
            <a:r>
              <a:rPr lang="es-CL" sz="1200" b="1" dirty="0">
                <a:solidFill>
                  <a:prstClr val="black"/>
                </a:solidFill>
              </a:rPr>
              <a:t>$1.502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7,3%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inferior en 2,1 puntos porcentuales a la registrada en el mismo mes del año anterior.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147873"/>
              </p:ext>
            </p:extLst>
          </p:nvPr>
        </p:nvGraphicFramePr>
        <p:xfrm>
          <a:off x="899592" y="3575579"/>
          <a:ext cx="7344816" cy="2780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C35C5-7A29-4C1B-B375-BEEA4D7D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200" dirty="0">
                <a:solidFill>
                  <a:prstClr val="black"/>
                </a:solidFill>
              </a:rPr>
              <a:t>El gasto acumulado a JUNIO de la Partida asciende a </a:t>
            </a:r>
            <a:r>
              <a:rPr lang="es-CL" sz="1200" b="1">
                <a:solidFill>
                  <a:prstClr val="black"/>
                </a:solidFill>
              </a:rPr>
              <a:t>$ 8.661 </a:t>
            </a:r>
            <a:r>
              <a:rPr lang="es-CL" sz="1200" b="1" dirty="0">
                <a:solidFill>
                  <a:prstClr val="black"/>
                </a:solidFill>
              </a:rPr>
              <a:t>millones, equivalente a </a:t>
            </a:r>
            <a:r>
              <a:rPr lang="es-CL" sz="1200" b="1">
                <a:solidFill>
                  <a:prstClr val="black"/>
                </a:solidFill>
              </a:rPr>
              <a:t>un 42,1%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inferior al obtenido en la misma fecha de los años 2017 y 2018. (46,1% y 51,4%, respectivamente.).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992051"/>
              </p:ext>
            </p:extLst>
          </p:nvPr>
        </p:nvGraphicFramePr>
        <p:xfrm>
          <a:off x="899592" y="2996952"/>
          <a:ext cx="7200800" cy="2963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DDC9AF9-20A7-4E01-867F-0AAD009D950E}"/>
              </a:ext>
            </a:extLst>
          </p:cNvPr>
          <p:cNvSpPr/>
          <p:nvPr/>
        </p:nvSpPr>
        <p:spPr>
          <a:xfrm>
            <a:off x="414336" y="1556792"/>
            <a:ext cx="82107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200" b="1" u="sng" dirty="0">
                <a:solidFill>
                  <a:prstClr val="black"/>
                </a:solidFill>
              </a:rPr>
              <a:t>Gastos de Soporte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$15.591 millones. Corresponde al 80% del total de presupuesto anual de la Partida y está conformado por: Gastos en Personal, Bienes y Servicios de Consumo, y Adquisición de Activos No Financieros</a:t>
            </a:r>
            <a:r>
              <a:rPr lang="es-CL" sz="1200" b="1" dirty="0">
                <a:solidFill>
                  <a:prstClr val="black"/>
                </a:solidFill>
              </a:rPr>
              <a:t>.  </a:t>
            </a:r>
          </a:p>
          <a:p>
            <a:pPr marL="266700" lvl="0" indent="-266700" algn="just">
              <a:buFont typeface="+mj-lt"/>
              <a:buAutoNum type="arabicPeriod"/>
            </a:pPr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dirty="0">
                <a:solidFill>
                  <a:prstClr val="black"/>
                </a:solidFill>
              </a:rPr>
              <a:t>Estos gastos están destinados a la operación y mantención de los Palacios de la Moneda, Presidencial Cerro Castillo y Edificio Bicentenario, más lo requerimientos protocolares y de desplazamiento del Presidente de la República. Los gastos en bienes y servicios de consumo financian JUNIO gasto corriente en el Palacio de La Moneda y Cerro Castillo y el cambio de carpa de Patio Los Naranjos en Santiago y arriendo de equipos informáticos. </a:t>
            </a:r>
          </a:p>
          <a:p>
            <a:pPr marL="266700" algn="just"/>
            <a:endParaRPr lang="es-CL" sz="1200" dirty="0">
              <a:solidFill>
                <a:prstClr val="black"/>
              </a:solidFill>
            </a:endParaRPr>
          </a:p>
          <a:p>
            <a:pPr marL="266700" algn="just"/>
            <a:r>
              <a:rPr lang="es-CL" sz="1200" b="1" dirty="0">
                <a:solidFill>
                  <a:prstClr val="black"/>
                </a:solidFill>
              </a:rPr>
              <a:t>Al mes de JUNIO presenta un avance en su ejecución de $6.186 millones, equivalente a un 39,9% sobre el presupuesto vigente.</a:t>
            </a:r>
          </a:p>
          <a:p>
            <a:pPr marL="266700" lvl="0" algn="just"/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E24BF6E1-9E25-4336-8ED0-A10D81BD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01041-D16D-49C6-9C0E-D2F8B11A5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 de la Presidencia). 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b="1" u="sng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Gastos Reservados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Presidencia considera Gastos Reservados Ley 19.863, por $</a:t>
            </a:r>
            <a:r>
              <a:rPr lang="es-CL" sz="1200" b="1" dirty="0">
                <a:solidFill>
                  <a:prstClr val="black"/>
                </a:solidFill>
              </a:rPr>
              <a:t>1.726 millones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CL" sz="1200" b="1" u="sng" dirty="0">
                <a:solidFill>
                  <a:prstClr val="black"/>
                </a:solidFill>
              </a:rPr>
              <a:t>Apoyo a la Gestión Presidencial</a:t>
            </a:r>
            <a:r>
              <a:rPr lang="es-CL" sz="1200" b="1" dirty="0">
                <a:solidFill>
                  <a:prstClr val="black"/>
                </a:solidFill>
              </a:rPr>
              <a:t>: </a:t>
            </a:r>
            <a:r>
              <a:rPr lang="es-CL" sz="1200" dirty="0">
                <a:solidFill>
                  <a:prstClr val="black"/>
                </a:solidFill>
              </a:rPr>
              <a:t>$3.943 millones. Esta Transferencia Corriente financia a 100 profesionales contratados a honorarios que desarrollan labores de apoyo a las actividades presidenciales (programación, coordinación, etc.). </a:t>
            </a:r>
          </a:p>
          <a:p>
            <a:pPr marL="26670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Al mes de JUNIO presenta una ejecución de $ 1.710 millones, equivalentes a un 43,4%  de avance.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45F658-6AE5-4785-9B74-91239251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9A8CAF34-B938-494A-BAFA-C17DEA171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</p:spTree>
    <p:extLst>
      <p:ext uri="{BB962C8B-B14F-4D97-AF65-F5344CB8AC3E}">
        <p14:creationId xmlns:p14="http://schemas.microsoft.com/office/powerpoint/2010/main" val="70716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08518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C0A52D8-33D7-45FA-9738-315227163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818855"/>
              </p:ext>
            </p:extLst>
          </p:nvPr>
        </p:nvGraphicFramePr>
        <p:xfrm>
          <a:off x="438598" y="2435265"/>
          <a:ext cx="7975799" cy="2360260"/>
        </p:xfrm>
        <a:graphic>
          <a:graphicData uri="http://schemas.openxmlformats.org/drawingml/2006/table">
            <a:tbl>
              <a:tblPr/>
              <a:tblGrid>
                <a:gridCol w="723110">
                  <a:extLst>
                    <a:ext uri="{9D8B030D-6E8A-4147-A177-3AD203B41FA5}">
                      <a16:colId xmlns:a16="http://schemas.microsoft.com/office/drawing/2014/main" val="487175805"/>
                    </a:ext>
                  </a:extLst>
                </a:gridCol>
                <a:gridCol w="3043539">
                  <a:extLst>
                    <a:ext uri="{9D8B030D-6E8A-4147-A177-3AD203B41FA5}">
                      <a16:colId xmlns:a16="http://schemas.microsoft.com/office/drawing/2014/main" val="176201130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4040289682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4099417115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1367426676"/>
                    </a:ext>
                  </a:extLst>
                </a:gridCol>
                <a:gridCol w="723110">
                  <a:extLst>
                    <a:ext uri="{9D8B030D-6E8A-4147-A177-3AD203B41FA5}">
                      <a16:colId xmlns:a16="http://schemas.microsoft.com/office/drawing/2014/main" val="2256087245"/>
                    </a:ext>
                  </a:extLst>
                </a:gridCol>
                <a:gridCol w="658355">
                  <a:extLst>
                    <a:ext uri="{9D8B030D-6E8A-4147-A177-3AD203B41FA5}">
                      <a16:colId xmlns:a16="http://schemas.microsoft.com/office/drawing/2014/main" val="2988968514"/>
                    </a:ext>
                  </a:extLst>
                </a:gridCol>
                <a:gridCol w="658355">
                  <a:extLst>
                    <a:ext uri="{9D8B030D-6E8A-4147-A177-3AD203B41FA5}">
                      <a16:colId xmlns:a16="http://schemas.microsoft.com/office/drawing/2014/main" val="4172854620"/>
                    </a:ext>
                  </a:extLst>
                </a:gridCol>
              </a:tblGrid>
              <a:tr h="15351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981464"/>
                  </a:ext>
                </a:extLst>
              </a:tr>
              <a:tr h="47013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710573"/>
                  </a:ext>
                </a:extLst>
              </a:tr>
              <a:tr h="201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20.596.384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8.661.283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816989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3.919.667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155156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35848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462789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1.710.555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555117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68072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374810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79593"/>
                  </a:ext>
                </a:extLst>
              </a:tr>
              <a:tr h="191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359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9D0CD3-7AF6-40BB-9495-9EDAEE78A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011669"/>
              </p:ext>
            </p:extLst>
          </p:nvPr>
        </p:nvGraphicFramePr>
        <p:xfrm>
          <a:off x="418832" y="2062818"/>
          <a:ext cx="8206304" cy="3282605"/>
        </p:xfrm>
        <a:graphic>
          <a:graphicData uri="http://schemas.openxmlformats.org/drawingml/2006/table">
            <a:tbl>
              <a:tblPr/>
              <a:tblGrid>
                <a:gridCol w="698187">
                  <a:extLst>
                    <a:ext uri="{9D8B030D-6E8A-4147-A177-3AD203B41FA5}">
                      <a16:colId xmlns:a16="http://schemas.microsoft.com/office/drawing/2014/main" val="1507159410"/>
                    </a:ext>
                  </a:extLst>
                </a:gridCol>
                <a:gridCol w="257913">
                  <a:extLst>
                    <a:ext uri="{9D8B030D-6E8A-4147-A177-3AD203B41FA5}">
                      <a16:colId xmlns:a16="http://schemas.microsoft.com/office/drawing/2014/main" val="3624973377"/>
                    </a:ext>
                  </a:extLst>
                </a:gridCol>
                <a:gridCol w="257913">
                  <a:extLst>
                    <a:ext uri="{9D8B030D-6E8A-4147-A177-3AD203B41FA5}">
                      <a16:colId xmlns:a16="http://schemas.microsoft.com/office/drawing/2014/main" val="430995451"/>
                    </a:ext>
                  </a:extLst>
                </a:gridCol>
                <a:gridCol w="2938637">
                  <a:extLst>
                    <a:ext uri="{9D8B030D-6E8A-4147-A177-3AD203B41FA5}">
                      <a16:colId xmlns:a16="http://schemas.microsoft.com/office/drawing/2014/main" val="3687123680"/>
                    </a:ext>
                  </a:extLst>
                </a:gridCol>
                <a:gridCol w="698187">
                  <a:extLst>
                    <a:ext uri="{9D8B030D-6E8A-4147-A177-3AD203B41FA5}">
                      <a16:colId xmlns:a16="http://schemas.microsoft.com/office/drawing/2014/main" val="804847574"/>
                    </a:ext>
                  </a:extLst>
                </a:gridCol>
                <a:gridCol w="698187">
                  <a:extLst>
                    <a:ext uri="{9D8B030D-6E8A-4147-A177-3AD203B41FA5}">
                      <a16:colId xmlns:a16="http://schemas.microsoft.com/office/drawing/2014/main" val="1520492612"/>
                    </a:ext>
                  </a:extLst>
                </a:gridCol>
                <a:gridCol w="698187">
                  <a:extLst>
                    <a:ext uri="{9D8B030D-6E8A-4147-A177-3AD203B41FA5}">
                      <a16:colId xmlns:a16="http://schemas.microsoft.com/office/drawing/2014/main" val="337174400"/>
                    </a:ext>
                  </a:extLst>
                </a:gridCol>
                <a:gridCol w="698187">
                  <a:extLst>
                    <a:ext uri="{9D8B030D-6E8A-4147-A177-3AD203B41FA5}">
                      <a16:colId xmlns:a16="http://schemas.microsoft.com/office/drawing/2014/main" val="897309602"/>
                    </a:ext>
                  </a:extLst>
                </a:gridCol>
                <a:gridCol w="635664">
                  <a:extLst>
                    <a:ext uri="{9D8B030D-6E8A-4147-A177-3AD203B41FA5}">
                      <a16:colId xmlns:a16="http://schemas.microsoft.com/office/drawing/2014/main" val="373054719"/>
                    </a:ext>
                  </a:extLst>
                </a:gridCol>
                <a:gridCol w="625242">
                  <a:extLst>
                    <a:ext uri="{9D8B030D-6E8A-4147-A177-3AD203B41FA5}">
                      <a16:colId xmlns:a16="http://schemas.microsoft.com/office/drawing/2014/main" val="1310613098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426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3948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19.535.317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20.596.384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8.661.283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4755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7.913.780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3.919.667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812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732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60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19372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39973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73926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3.943.187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836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1550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07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5800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5001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66816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09255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310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04325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764.213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4193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81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4470</TotalTime>
  <Words>1124</Words>
  <Application>Microsoft Office PowerPoint</Application>
  <PresentationFormat>Presentación en pantalla (4:3)</PresentationFormat>
  <Paragraphs>323</Paragraphs>
  <Slides>8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JUNIO DE 2019 PARTIDA 01: PRESIDENCIA DE LA REPÚBLICA</vt:lpstr>
      <vt:lpstr>EJECUCIÓN DE GASTOS A JUNIO DE 2019  PARTIDA 01 PRESIDENCIA DE LA REPÚBLICA</vt:lpstr>
      <vt:lpstr>EJECUCIÓN DE GASTOS A JUNIO DE 2019  PARTIDA 01 PRESIDENCIA DE LA REPÚBLICA</vt:lpstr>
      <vt:lpstr>EJECUCIÓN DE GASTOS A JUNIO DE 2019  PARTIDA 01 PRESIDENCIA DE LA REPÚBLICA</vt:lpstr>
      <vt:lpstr>EJECUCIÓN DE GASTOS A JUNIO DE 2019  PARTIDA 01 PRESIDENCIA DE LA REPÚBLICA</vt:lpstr>
      <vt:lpstr>EJECUCIÓN DE GASTOS A JUNIO DE 2019  PARTIDA 01 PRESIDENCIA DE LA REPÚBLICA</vt:lpstr>
      <vt:lpstr>EJECUCIÓN ACUMULADA DE GASTOS A JUNIO DE 2019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258</cp:revision>
  <cp:lastPrinted>2017-05-05T14:22:30Z</cp:lastPrinted>
  <dcterms:created xsi:type="dcterms:W3CDTF">2016-06-23T13:38:47Z</dcterms:created>
  <dcterms:modified xsi:type="dcterms:W3CDTF">2019-12-24T13:46:46Z</dcterms:modified>
</cp:coreProperties>
</file>