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6"/>
  </p:notesMasterIdLst>
  <p:sldIdLst>
    <p:sldId id="257" r:id="rId8"/>
    <p:sldId id="258" r:id="rId9"/>
    <p:sldId id="272" r:id="rId10"/>
    <p:sldId id="273" r:id="rId11"/>
    <p:sldId id="274" r:id="rId12"/>
    <p:sldId id="270" r:id="rId13"/>
    <p:sldId id="271" r:id="rId14"/>
    <p:sldId id="269" r:id="rId15"/>
    <p:sldId id="26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Subtítulos de Gasto</a:t>
            </a:r>
            <a:endParaRPr lang="es-CL" sz="11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017413717992161"/>
          <c:w val="1"/>
          <c:h val="0.45123426163469244"/>
        </c:manualLayout>
      </c:layout>
      <c:pie3DChart>
        <c:varyColors val="1"/>
        <c:ser>
          <c:idx val="0"/>
          <c:order val="0"/>
          <c:tx>
            <c:strRef>
              <c:f>'Partida 24'!$D$62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11-4004-9D0B-6E1C737339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11-4004-9D0B-6E1C737339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11-4004-9D0B-6E1C737339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511-4004-9D0B-6E1C737339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511-4004-9D0B-6E1C7373397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'Partida 24'!$C$63:$C$67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24'!$D$63:$D$67</c:f>
              <c:numCache>
                <c:formatCode>#,##0</c:formatCode>
                <c:ptCount val="5"/>
                <c:pt idx="0">
                  <c:v>38222770</c:v>
                </c:pt>
                <c:pt idx="1">
                  <c:v>12954548</c:v>
                </c:pt>
                <c:pt idx="2">
                  <c:v>66108843</c:v>
                </c:pt>
                <c:pt idx="3">
                  <c:v>8356598</c:v>
                </c:pt>
                <c:pt idx="4">
                  <c:v>2940129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511-4004-9D0B-6E1C737339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5499744245849"/>
          <c:y val="0.73746107426948704"/>
          <c:w val="0.27358763783940671"/>
          <c:h val="0.21933973190141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Capítulo</a:t>
            </a:r>
            <a:endParaRPr lang="es-CL" sz="1400">
              <a:effectLst/>
            </a:endParaRPr>
          </a:p>
        </c:rich>
      </c:tx>
      <c:layout>
        <c:manualLayout>
          <c:xMode val="edge"/>
          <c:yMode val="edge"/>
          <c:x val="0.21501558398950132"/>
          <c:y val="4.927836132484999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24'!$L$62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24'!$K$63:$K$66</c:f>
              <c:strCache>
                <c:ptCount val="4"/>
                <c:pt idx="0">
                  <c:v>SUB.DE ENERGÍA</c:v>
                </c:pt>
                <c:pt idx="1">
                  <c:v>CNE</c:v>
                </c:pt>
                <c:pt idx="2">
                  <c:v>CCHEN</c:v>
                </c:pt>
                <c:pt idx="3">
                  <c:v>SEC</c:v>
                </c:pt>
              </c:strCache>
            </c:strRef>
          </c:cat>
          <c:val>
            <c:numRef>
              <c:f>'Partida 24'!$L$63:$L$66</c:f>
              <c:numCache>
                <c:formatCode>#,##0</c:formatCode>
                <c:ptCount val="4"/>
                <c:pt idx="0">
                  <c:v>96249358</c:v>
                </c:pt>
                <c:pt idx="1">
                  <c:v>6721524</c:v>
                </c:pt>
                <c:pt idx="2">
                  <c:v>11797484</c:v>
                </c:pt>
                <c:pt idx="3">
                  <c:v>13814522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A6-488F-BD05-86CAC2339EE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8525056"/>
        <c:axId val="37133632"/>
      </c:barChart>
      <c:catAx>
        <c:axId val="685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133632"/>
        <c:crosses val="autoZero"/>
        <c:auto val="1"/>
        <c:lblAlgn val="ctr"/>
        <c:lblOffset val="100"/>
        <c:noMultiLvlLbl val="0"/>
      </c:catAx>
      <c:valAx>
        <c:axId val="371336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85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DB1C80A-FE64-4415-A6CD-F4B50FFAC98C}" type="datetimeFigureOut">
              <a:rPr lang="es-CL" smtClean="0"/>
              <a:t>16-09-2019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7193961-CA54-41C9-9D99-9FB3EC370F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098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5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7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06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98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36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66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66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60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25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75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87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31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38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18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8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18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55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35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65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99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85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13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24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93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0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262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98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42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83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0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795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84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50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88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81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96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2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550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867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00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1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64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00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680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80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08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75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240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50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25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5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24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466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27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421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958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10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73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16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291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782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4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206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262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738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030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285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065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496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51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4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1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54" name="Picture 3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77" y="1071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28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206" name="Picture 3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78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82" name="Picture 3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3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58" name="Picture 3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73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67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34" name="Picture 3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95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10" name="Picture 3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64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03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86" name="Picture 3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233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27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Hoja_de_c_lculo_de_Microsoft_Excel4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JULIO </a:t>
            </a:r>
            <a:r>
              <a:rPr lang="es-CL" sz="2000" b="1" dirty="0">
                <a:solidFill>
                  <a:prstClr val="black"/>
                </a:solidFill>
              </a:rPr>
              <a:t>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24:</a:t>
            </a:r>
            <a:r>
              <a:rPr lang="es-CL" sz="2400" b="1" dirty="0">
                <a:latin typeface="+mn-lt"/>
              </a:rPr>
              <a:t/>
            </a:r>
            <a:br>
              <a:rPr lang="es-CL" sz="24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ENERGÍA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prstClr val="black"/>
                </a:solidFill>
              </a:rPr>
              <a:t>Valparaíso, </a:t>
            </a:r>
            <a:r>
              <a:rPr lang="es-CL" sz="1200" dirty="0" smtClean="0">
                <a:solidFill>
                  <a:prstClr val="black"/>
                </a:solidFill>
              </a:rPr>
              <a:t>septiembre </a:t>
            </a:r>
            <a:r>
              <a:rPr lang="es-CL" sz="1200" dirty="0">
                <a:solidFill>
                  <a:prstClr val="black"/>
                </a:solidFill>
              </a:rPr>
              <a:t>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pic>
        <p:nvPicPr>
          <p:cNvPr id="8230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43" y="548680"/>
            <a:ext cx="589337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62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6921" y="3820053"/>
            <a:ext cx="70112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340768"/>
            <a:ext cx="6989463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MINISTERIO DE ENERGÍA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745926"/>
              </p:ext>
            </p:extLst>
          </p:nvPr>
        </p:nvGraphicFramePr>
        <p:xfrm>
          <a:off x="467544" y="1628800"/>
          <a:ext cx="8136904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Hoja de cálculo" r:id="rId3" imgW="7524616" imgH="2162044" progId="Excel.Sheet.12">
                  <p:embed/>
                </p:oleObj>
              </mc:Choice>
              <mc:Fallback>
                <p:oleObj name="Hoja de cálculo" r:id="rId3" imgW="7524616" imgH="21620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36904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62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80058" y="4024831"/>
            <a:ext cx="6790121" cy="26826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0058" y="1484784"/>
            <a:ext cx="6856238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RESUMEN POR CAPÍTULOS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649289"/>
              </p:ext>
            </p:extLst>
          </p:nvPr>
        </p:nvGraphicFramePr>
        <p:xfrm>
          <a:off x="467545" y="1772816"/>
          <a:ext cx="8208912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Hoja de cálculo" r:id="rId4" imgW="9039292" imgH="2162044" progId="Excel.Sheet.12">
                  <p:embed/>
                </p:oleObj>
              </mc:Choice>
              <mc:Fallback>
                <p:oleObj name="Hoja de cálculo" r:id="rId4" imgW="9039292" imgH="21620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772816"/>
                        <a:ext cx="8208912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17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216690"/>
            <a:ext cx="7641642" cy="30054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13441"/>
            <a:ext cx="7328935" cy="1916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ENERGÍA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077860"/>
              </p:ext>
            </p:extLst>
          </p:nvPr>
        </p:nvGraphicFramePr>
        <p:xfrm>
          <a:off x="467544" y="1714500"/>
          <a:ext cx="8208912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Hoja de cálculo" r:id="rId3" imgW="8981918" imgH="3429118" progId="Excel.Sheet.12">
                  <p:embed/>
                </p:oleObj>
              </mc:Choice>
              <mc:Fallback>
                <p:oleObj name="Hoja de cálculo" r:id="rId3" imgW="8981918" imgH="34291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14500"/>
                        <a:ext cx="8208912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51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4317309"/>
            <a:ext cx="6696426" cy="26381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570044"/>
            <a:ext cx="703403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456346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24. CAPÍTULO 01. PROGRAMA 03: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APOYO AL DESARROLLO DE ENERGÍAS RENOVABLES NO CONVENCIONALES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603668"/>
              </p:ext>
            </p:extLst>
          </p:nvPr>
        </p:nvGraphicFramePr>
        <p:xfrm>
          <a:off x="395536" y="1916832"/>
          <a:ext cx="828092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Hoja de cálculo" r:id="rId3" imgW="8877210" imgH="2352530" progId="Excel.Sheet.12">
                  <p:embed/>
                </p:oleObj>
              </mc:Choice>
              <mc:Fallback>
                <p:oleObj name="Hoja de cálculo" r:id="rId3" imgW="8877210" imgH="23525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916832"/>
                        <a:ext cx="8280920" cy="235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68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3933056"/>
            <a:ext cx="7155518" cy="30572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1555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24. CAPÍTULO 01.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ENERGIZACIÓN RURAL Y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478409"/>
              </p:ext>
            </p:extLst>
          </p:nvPr>
        </p:nvGraphicFramePr>
        <p:xfrm>
          <a:off x="395536" y="1660773"/>
          <a:ext cx="8280920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Hoja de cálculo" r:id="rId3" imgW="8648790" imgH="2200354" progId="Excel.Sheet.12">
                  <p:embed/>
                </p:oleObj>
              </mc:Choice>
              <mc:Fallback>
                <p:oleObj name="Hoja de cálculo" r:id="rId3" imgW="8648790" imgH="22003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60773"/>
                        <a:ext cx="8280920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946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147188"/>
            <a:ext cx="7174429" cy="289924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65963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24. CAPÍTULO 01.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PLAN DE ACCIÓN DE EFICIENCIA ENERGÉTICA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09845"/>
              </p:ext>
            </p:extLst>
          </p:nvPr>
        </p:nvGraphicFramePr>
        <p:xfrm>
          <a:off x="447675" y="1571997"/>
          <a:ext cx="8248650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Hoja de cálculo" r:id="rId3" imgW="8248605" imgH="2505062" progId="Excel.Sheet.12">
                  <p:embed/>
                </p:oleObj>
              </mc:Choice>
              <mc:Fallback>
                <p:oleObj name="Hoja de cálculo" r:id="rId3" imgW="8248605" imgH="25050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675" y="1571997"/>
                        <a:ext cx="8248650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5745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8230" y="4149080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12776"/>
            <a:ext cx="791040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24. CAPÍTULO 02.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NACIONAL DE ENERGÍA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966235"/>
              </p:ext>
            </p:extLst>
          </p:nvPr>
        </p:nvGraphicFramePr>
        <p:xfrm>
          <a:off x="467544" y="1700808"/>
          <a:ext cx="8147819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Hoja de cálculo" r:id="rId3" imgW="8086882" imgH="2352530" progId="Excel.Sheet.12">
                  <p:embed/>
                </p:oleObj>
              </mc:Choice>
              <mc:Fallback>
                <p:oleObj name="Hoja de cálculo" r:id="rId3" imgW="8086882" imgH="23525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7819" cy="235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21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4448" y="5589240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4067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CHILENA DE ENERGÍA NUCLEAR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433829"/>
              </p:ext>
            </p:extLst>
          </p:nvPr>
        </p:nvGraphicFramePr>
        <p:xfrm>
          <a:off x="423863" y="1628800"/>
          <a:ext cx="829627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Hoja de cálculo" r:id="rId3" imgW="8296297" imgH="3886358" progId="Excel.Sheet.12">
                  <p:embed/>
                </p:oleObj>
              </mc:Choice>
              <mc:Fallback>
                <p:oleObj name="Hoja de cálculo" r:id="rId3" imgW="8296297" imgH="38863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1628800"/>
                        <a:ext cx="8296275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967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3864" y="4413745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573712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33723" y="62068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24. CAPÍTULO 04.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SUPERINTENDENCIA DE ELECTRICIDAD Y COMBUSTIBLES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242372"/>
              </p:ext>
            </p:extLst>
          </p:nvPr>
        </p:nvGraphicFramePr>
        <p:xfrm>
          <a:off x="395537" y="1860029"/>
          <a:ext cx="8208912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Hoja de cálculo" r:id="rId3" imgW="8086882" imgH="2505062" progId="Excel.Sheet.12">
                  <p:embed/>
                </p:oleObj>
              </mc:Choice>
              <mc:Fallback>
                <p:oleObj name="Hoja de cálculo" r:id="rId3" imgW="8086882" imgH="25050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7" y="1860029"/>
                        <a:ext cx="8208912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586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</a:rPr>
              <a:t>El presupuesto vigente del Ministerio de Energía alcanza a $</a:t>
            </a:r>
            <a:r>
              <a:rPr lang="es-CL" sz="1400" dirty="0" smtClean="0">
                <a:solidFill>
                  <a:prstClr val="black"/>
                </a:solidFill>
              </a:rPr>
              <a:t>129.652 millones, que incluye un aumento de $1.069 millones respecto a lo aprobado por el Congreso Nacional.</a:t>
            </a: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</a:rPr>
              <a:t>La ejecución presupuestaria ascendió a </a:t>
            </a:r>
            <a:r>
              <a:rPr lang="es-CL" sz="1400" dirty="0" smtClean="0">
                <a:solidFill>
                  <a:prstClr val="black"/>
                </a:solidFill>
              </a:rPr>
              <a:t>$</a:t>
            </a:r>
            <a:r>
              <a:rPr lang="es-CL" sz="1400" dirty="0" smtClean="0">
                <a:solidFill>
                  <a:prstClr val="black"/>
                </a:solidFill>
              </a:rPr>
              <a:t>59.831 </a:t>
            </a:r>
            <a:r>
              <a:rPr lang="es-CL" sz="1400" dirty="0">
                <a:solidFill>
                  <a:prstClr val="black"/>
                </a:solidFill>
              </a:rPr>
              <a:t>millones, que equivale a un </a:t>
            </a:r>
            <a:r>
              <a:rPr lang="es-CL" sz="1400" dirty="0" smtClean="0">
                <a:solidFill>
                  <a:prstClr val="black"/>
                </a:solidFill>
              </a:rPr>
              <a:t>46% </a:t>
            </a:r>
            <a:r>
              <a:rPr lang="es-CL" sz="1400" dirty="0">
                <a:solidFill>
                  <a:prstClr val="black"/>
                </a:solidFill>
              </a:rPr>
              <a:t>respecto de la ley vigente.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b="1" dirty="0">
                <a:solidFill>
                  <a:prstClr val="black"/>
                </a:solidFill>
              </a:rPr>
              <a:t>Transferencia a la Empresa Nacional de Petróleo</a:t>
            </a:r>
            <a:r>
              <a:rPr lang="es-CL" sz="1400" dirty="0">
                <a:solidFill>
                  <a:prstClr val="black"/>
                </a:solidFill>
              </a:rPr>
              <a:t>: corresponde al aporte a ENAP para subsidiar el consumo de gas en la Región de Magallanes, con recursos vigentes por $58.521 millones, informa un gasto de $</a:t>
            </a:r>
            <a:r>
              <a:rPr lang="es-CL" sz="1400" dirty="0" smtClean="0">
                <a:solidFill>
                  <a:prstClr val="black"/>
                </a:solidFill>
              </a:rPr>
              <a:t>27.799 </a:t>
            </a:r>
            <a:r>
              <a:rPr lang="es-CL" sz="1400" dirty="0">
                <a:solidFill>
                  <a:prstClr val="black"/>
                </a:solidFill>
              </a:rPr>
              <a:t>millones </a:t>
            </a:r>
            <a:r>
              <a:rPr lang="es-CL" sz="1400" dirty="0" smtClean="0">
                <a:solidFill>
                  <a:prstClr val="black"/>
                </a:solidFill>
              </a:rPr>
              <a:t>(47% </a:t>
            </a:r>
            <a:r>
              <a:rPr lang="es-CL" sz="1400" dirty="0">
                <a:solidFill>
                  <a:prstClr val="black"/>
                </a:solidFill>
              </a:rPr>
              <a:t>de avance).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b="1" dirty="0">
                <a:solidFill>
                  <a:prstClr val="black"/>
                </a:solidFill>
              </a:rPr>
              <a:t>Programa Presupuestario Apoyo al Desarrollo de Energías Renovables No Convencionales</a:t>
            </a:r>
            <a:r>
              <a:rPr lang="es-CL" sz="1400" dirty="0">
                <a:solidFill>
                  <a:prstClr val="black"/>
                </a:solidFill>
              </a:rPr>
              <a:t>: con recursos vigentes por $</a:t>
            </a:r>
            <a:r>
              <a:rPr lang="es-CL" sz="1400" dirty="0" smtClean="0">
                <a:solidFill>
                  <a:prstClr val="black"/>
                </a:solidFill>
              </a:rPr>
              <a:t>4.518 </a:t>
            </a:r>
            <a:r>
              <a:rPr lang="es-CL" sz="1400" dirty="0">
                <a:solidFill>
                  <a:prstClr val="black"/>
                </a:solidFill>
              </a:rPr>
              <a:t>millones, considera acciones tendientes a fortalecer medidas orientadas a la eliminación de barreras que limitan el desarrollo de estas energías en Chile, tales como el fomento al desarrollo de ERNC en bienes fiscales, desarrollo y actualización de la plataforma de información pública, orientar políticas públicas y facilitar decisiones de inversión privada, campañas comunicacionales, entre otras, alcanzó un gasto de </a:t>
            </a:r>
            <a:r>
              <a:rPr lang="es-CL" sz="1400" dirty="0" smtClean="0">
                <a:solidFill>
                  <a:prstClr val="black"/>
                </a:solidFill>
              </a:rPr>
              <a:t>$</a:t>
            </a:r>
            <a:r>
              <a:rPr lang="es-CL" sz="1400" dirty="0" smtClean="0">
                <a:solidFill>
                  <a:prstClr val="black"/>
                </a:solidFill>
              </a:rPr>
              <a:t>3.221 </a:t>
            </a:r>
            <a:r>
              <a:rPr lang="es-CL" sz="1400" dirty="0">
                <a:solidFill>
                  <a:prstClr val="black"/>
                </a:solidFill>
              </a:rPr>
              <a:t>millones </a:t>
            </a:r>
            <a:r>
              <a:rPr lang="es-CL" sz="1400" dirty="0" smtClean="0">
                <a:solidFill>
                  <a:prstClr val="black"/>
                </a:solidFill>
              </a:rPr>
              <a:t>(71% </a:t>
            </a:r>
            <a:r>
              <a:rPr lang="es-CL" sz="1400" dirty="0">
                <a:solidFill>
                  <a:prstClr val="black"/>
                </a:solidFill>
              </a:rPr>
              <a:t>de avance). </a:t>
            </a:r>
          </a:p>
          <a:p>
            <a:pPr marL="363538" algn="just">
              <a:spcBef>
                <a:spcPts val="0"/>
              </a:spcBef>
            </a:pPr>
            <a:r>
              <a:rPr lang="es-CL" sz="1400" dirty="0">
                <a:solidFill>
                  <a:prstClr val="black"/>
                </a:solidFill>
              </a:rPr>
              <a:t>La transferencia a la CORFO, con un presupuesto vigente de $2.587 millones, destinados al financiamiento basal de los Centros de Excelencia Internacional en I+D en Energía Solar y en Energía de los Mares, alcanzó un 97% de ejecución.</a:t>
            </a:r>
          </a:p>
          <a:p>
            <a:pPr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MINISTERIO DE ENERGÍA</a:t>
            </a:r>
          </a:p>
        </p:txBody>
      </p:sp>
    </p:spTree>
    <p:extLst>
      <p:ext uri="{BB962C8B-B14F-4D97-AF65-F5344CB8AC3E}">
        <p14:creationId xmlns:p14="http://schemas.microsoft.com/office/powerpoint/2010/main" val="411538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400" b="1" dirty="0">
                <a:solidFill>
                  <a:prstClr val="black"/>
                </a:solidFill>
              </a:rPr>
              <a:t>Programa Presupuestario Energización Rural y Social</a:t>
            </a:r>
            <a:r>
              <a:rPr lang="es-CL" sz="1400" dirty="0">
                <a:solidFill>
                  <a:prstClr val="black"/>
                </a:solidFill>
              </a:rPr>
              <a:t>: c</a:t>
            </a:r>
            <a:r>
              <a:rPr lang="es-CL" sz="1400" dirty="0"/>
              <a:t>on un presupuesto vigente de $</a:t>
            </a:r>
            <a:r>
              <a:rPr lang="es-CL" sz="1400" dirty="0" smtClean="0"/>
              <a:t>6.499 </a:t>
            </a:r>
            <a:r>
              <a:rPr lang="es-CL" sz="1400" dirty="0"/>
              <a:t>millones, financia la incorporación de energías renovables en actividades productivas de pequeña escala, como agricultura familiar campesina, caletas pesqueras, agrupaciones de artesanos, entre otras, donde el acceso es deficiente o limitado, priorizando iniciativas dentro de comunidades indígenas.  La ejecución del gasto alcanzó a </a:t>
            </a:r>
            <a:r>
              <a:rPr lang="es-CL" sz="1400" dirty="0" smtClean="0"/>
              <a:t>$109 </a:t>
            </a:r>
            <a:r>
              <a:rPr lang="es-CL" sz="1400" dirty="0"/>
              <a:t>millones </a:t>
            </a:r>
            <a:r>
              <a:rPr lang="es-CL" sz="1400" dirty="0" smtClean="0"/>
              <a:t>(1,7% </a:t>
            </a:r>
            <a:r>
              <a:rPr lang="es-CL" sz="1400" dirty="0"/>
              <a:t>de ejecución presupuestaria).</a:t>
            </a:r>
          </a:p>
          <a:p>
            <a:pPr marL="363538" lvl="0" algn="just">
              <a:spcBef>
                <a:spcPts val="0"/>
              </a:spcBef>
            </a:pPr>
            <a:r>
              <a:rPr lang="es-CL" sz="1400" dirty="0"/>
              <a:t>Respecto a la transferencia a la Subsecretaría de Desarrollo Regional y Administrativo, que considera recursos para el programa “Suministro Energético en Zonas Rurales, Extremas y/o Aisladas“, tendientes a la electrificación de al menos 2.500 viviendas por año; presenta recursos vigentes por $5.403 millones, sin informar gasto.</a:t>
            </a:r>
          </a:p>
          <a:p>
            <a:pPr marL="363538" lvl="0" algn="just">
              <a:spcBef>
                <a:spcPts val="0"/>
              </a:spcBef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r>
              <a:rPr lang="es-CL" sz="1400" b="1" dirty="0"/>
              <a:t>Programa Presupuestario Plan de Acción de Eficiencia Energética</a:t>
            </a:r>
            <a:r>
              <a:rPr lang="es-CL" sz="1400" dirty="0"/>
              <a:t>: considera recursos por </a:t>
            </a:r>
            <a:r>
              <a:rPr lang="es-CL" sz="1400" dirty="0" smtClean="0"/>
              <a:t>$</a:t>
            </a:r>
            <a:r>
              <a:rPr lang="es-CL" sz="1400" dirty="0" smtClean="0"/>
              <a:t>7.914 </a:t>
            </a:r>
            <a:r>
              <a:rPr lang="es-CL" sz="1400" dirty="0"/>
              <a:t>millones, destinados a financiar acciones tendientes a disminuir el consumo de energía, promoviendo la implementación de sistemas de gestión de energía en los diferentes sectores (industria, minería, transporte, residencial, público, comercial, artefactos, leña), la cogeneración y la incorporación de tecnologías eficientes, además de brindar asistencia técnica y capacitación.  La ejecución presupuestaria alcanza un </a:t>
            </a:r>
            <a:r>
              <a:rPr lang="es-CL" sz="1400" dirty="0" smtClean="0"/>
              <a:t>41%.</a:t>
            </a:r>
            <a:endParaRPr lang="es-CL" sz="1400" dirty="0"/>
          </a:p>
          <a:p>
            <a:pPr marL="363538" lvl="0" algn="just">
              <a:spcBef>
                <a:spcPts val="0"/>
              </a:spcBef>
            </a:pPr>
            <a:r>
              <a:rPr lang="es-CL" sz="1400" dirty="0">
                <a:solidFill>
                  <a:prstClr val="black"/>
                </a:solidFill>
              </a:rPr>
              <a:t>Se incluyen las transferencias a la </a:t>
            </a:r>
            <a:r>
              <a:rPr lang="es-CL" sz="1400" b="1" dirty="0">
                <a:solidFill>
                  <a:prstClr val="black"/>
                </a:solidFill>
              </a:rPr>
              <a:t>Agencia Chilena de Eficiencia Energética</a:t>
            </a:r>
            <a:r>
              <a:rPr lang="es-CL" sz="1400" dirty="0">
                <a:solidFill>
                  <a:prstClr val="black"/>
                </a:solidFill>
              </a:rPr>
              <a:t>: considerando un presupuesto de $</a:t>
            </a:r>
            <a:r>
              <a:rPr lang="es-CL" sz="1400" dirty="0" smtClean="0">
                <a:solidFill>
                  <a:prstClr val="black"/>
                </a:solidFill>
              </a:rPr>
              <a:t>5.208 </a:t>
            </a:r>
            <a:r>
              <a:rPr lang="es-CL" sz="1400" dirty="0">
                <a:solidFill>
                  <a:prstClr val="black"/>
                </a:solidFill>
              </a:rPr>
              <a:t>millones, para la operación de la Agencia y para programas específicos en materia de Eficiencia Energética (EE). </a:t>
            </a:r>
          </a:p>
          <a:p>
            <a:pPr marL="363538" lvl="0" algn="just">
              <a:spcBef>
                <a:spcPts val="0"/>
              </a:spcBef>
            </a:pPr>
            <a:r>
              <a:rPr lang="es-CL" sz="1400" dirty="0">
                <a:solidFill>
                  <a:prstClr val="black"/>
                </a:solidFill>
              </a:rPr>
              <a:t>- Con recursos vigentes por $2.606 millones en las transferencias corrientes, informa un gasto de $</a:t>
            </a:r>
            <a:r>
              <a:rPr lang="es-CL" sz="1400" dirty="0" smtClean="0">
                <a:solidFill>
                  <a:prstClr val="black"/>
                </a:solidFill>
              </a:rPr>
              <a:t>1.806 </a:t>
            </a:r>
            <a:r>
              <a:rPr lang="es-CL" sz="1400" dirty="0">
                <a:solidFill>
                  <a:prstClr val="black"/>
                </a:solidFill>
              </a:rPr>
              <a:t>millones </a:t>
            </a:r>
            <a:r>
              <a:rPr lang="es-CL" sz="1400" dirty="0" smtClean="0">
                <a:solidFill>
                  <a:prstClr val="black"/>
                </a:solidFill>
              </a:rPr>
              <a:t>(71% </a:t>
            </a:r>
            <a:r>
              <a:rPr lang="es-CL" sz="1400" dirty="0">
                <a:solidFill>
                  <a:prstClr val="black"/>
                </a:solidFill>
              </a:rPr>
              <a:t>de avance).</a:t>
            </a:r>
          </a:p>
          <a:p>
            <a:pPr marL="363538" lvl="0" algn="just">
              <a:spcBef>
                <a:spcPts val="0"/>
              </a:spcBef>
            </a:pPr>
            <a:r>
              <a:rPr lang="es-CL" sz="1400" dirty="0">
                <a:solidFill>
                  <a:prstClr val="black"/>
                </a:solidFill>
              </a:rPr>
              <a:t>- Con recursos vigentes por $</a:t>
            </a:r>
            <a:r>
              <a:rPr lang="es-CL" sz="1400" dirty="0" smtClean="0">
                <a:solidFill>
                  <a:prstClr val="black"/>
                </a:solidFill>
              </a:rPr>
              <a:t>2.601 </a:t>
            </a:r>
            <a:r>
              <a:rPr lang="es-CL" sz="1400" dirty="0">
                <a:solidFill>
                  <a:prstClr val="black"/>
                </a:solidFill>
              </a:rPr>
              <a:t>millones en las transferencias de capital, informa un gasto de </a:t>
            </a:r>
            <a:r>
              <a:rPr lang="es-CL" sz="1400" dirty="0" smtClean="0">
                <a:solidFill>
                  <a:prstClr val="black"/>
                </a:solidFill>
              </a:rPr>
              <a:t>$500 </a:t>
            </a:r>
            <a:r>
              <a:rPr lang="es-CL" sz="1400" dirty="0">
                <a:solidFill>
                  <a:prstClr val="black"/>
                </a:solidFill>
              </a:rPr>
              <a:t>millones </a:t>
            </a:r>
            <a:r>
              <a:rPr lang="es-CL" sz="1400" dirty="0" smtClean="0">
                <a:solidFill>
                  <a:prstClr val="black"/>
                </a:solidFill>
              </a:rPr>
              <a:t>(19% </a:t>
            </a:r>
            <a:r>
              <a:rPr lang="es-CL" sz="1400" dirty="0">
                <a:solidFill>
                  <a:prstClr val="black"/>
                </a:solidFill>
              </a:rPr>
              <a:t>de avance).</a:t>
            </a:r>
          </a:p>
          <a:p>
            <a:pPr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MINISTERIO DE ENERGÍA</a:t>
            </a:r>
          </a:p>
        </p:txBody>
      </p:sp>
    </p:spTree>
    <p:extLst>
      <p:ext uri="{BB962C8B-B14F-4D97-AF65-F5344CB8AC3E}">
        <p14:creationId xmlns:p14="http://schemas.microsoft.com/office/powerpoint/2010/main" val="287491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r>
              <a:rPr lang="es-CL" sz="1400" b="1" dirty="0">
                <a:solidFill>
                  <a:prstClr val="black"/>
                </a:solidFill>
              </a:rPr>
              <a:t>Comisión Nacional de Energía</a:t>
            </a:r>
            <a:r>
              <a:rPr lang="es-CL" sz="1400" dirty="0">
                <a:solidFill>
                  <a:prstClr val="black"/>
                </a:solidFill>
              </a:rPr>
              <a:t>:</a:t>
            </a:r>
            <a:r>
              <a:rPr lang="es-CL" sz="1400" dirty="0"/>
              <a:t> con un presupuesto vigente de $6.756 millones, destinados principalmente al financiamiento de los estudios regulares asociados a mandatos legales y reglamentarios, presenta una ejecución presupuestaria de </a:t>
            </a:r>
            <a:r>
              <a:rPr lang="es-CL" sz="1400" dirty="0" smtClean="0"/>
              <a:t>46%, </a:t>
            </a:r>
            <a:r>
              <a:rPr lang="es-CL" sz="1400" dirty="0"/>
              <a:t>con un gasto total de </a:t>
            </a:r>
            <a:r>
              <a:rPr lang="es-CL" sz="1400" dirty="0" smtClean="0"/>
              <a:t>$3.166 </a:t>
            </a:r>
            <a:r>
              <a:rPr lang="es-CL" sz="1400" dirty="0" smtClean="0"/>
              <a:t>millones</a:t>
            </a:r>
            <a:r>
              <a:rPr lang="es-CL" sz="1400" dirty="0"/>
              <a:t>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r>
              <a:rPr lang="es-CL" sz="1400" b="1" dirty="0">
                <a:solidFill>
                  <a:prstClr val="black"/>
                </a:solidFill>
              </a:rPr>
              <a:t>Comisión Chilena de Energía Nuclear</a:t>
            </a:r>
            <a:r>
              <a:rPr lang="es-CL" sz="1400" dirty="0">
                <a:solidFill>
                  <a:prstClr val="black"/>
                </a:solidFill>
              </a:rPr>
              <a:t>: </a:t>
            </a:r>
            <a:r>
              <a:rPr lang="es-CL" sz="1400" dirty="0"/>
              <a:t>con $</a:t>
            </a:r>
            <a:r>
              <a:rPr lang="es-CL" sz="1400" dirty="0" smtClean="0"/>
              <a:t>12.595 </a:t>
            </a:r>
            <a:r>
              <a:rPr lang="es-CL" sz="1400" dirty="0"/>
              <a:t>millones, que se destinan al financiamiento de los laboratorios: mantenciones e insumos, y el arrastre de la iniciativa de inversión iniciada el año 2017 “Construcción Almacén Desechos Radiactivos” (etapa final); presenta un gasto de </a:t>
            </a:r>
            <a:r>
              <a:rPr lang="es-CL" sz="1400" dirty="0" smtClean="0"/>
              <a:t>$6.556 millones, </a:t>
            </a:r>
            <a:r>
              <a:rPr lang="es-CL" sz="1400" dirty="0"/>
              <a:t>que equivale a un </a:t>
            </a:r>
            <a:r>
              <a:rPr lang="es-CL" sz="1400" dirty="0" smtClean="0"/>
              <a:t>52% </a:t>
            </a:r>
            <a:r>
              <a:rPr lang="es-CL" sz="1400" dirty="0"/>
              <a:t>de avance presupuestario.</a:t>
            </a:r>
          </a:p>
          <a:p>
            <a:pPr algn="just">
              <a:spcBef>
                <a:spcPts val="0"/>
              </a:spcBef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4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MINISTERIO DE ENERGÍA</a:t>
            </a:r>
          </a:p>
        </p:txBody>
      </p:sp>
    </p:spTree>
    <p:extLst>
      <p:ext uri="{BB962C8B-B14F-4D97-AF65-F5344CB8AC3E}">
        <p14:creationId xmlns:p14="http://schemas.microsoft.com/office/powerpoint/2010/main" val="132070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lvl="0" algn="just">
              <a:spcBef>
                <a:spcPts val="0"/>
              </a:spcBef>
            </a:pPr>
            <a:endParaRPr lang="es-CL" sz="1400" dirty="0"/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400" b="1" dirty="0"/>
              <a:t>Superintendencia de Electricidad y Combustibles</a:t>
            </a:r>
            <a:r>
              <a:rPr lang="es-CL" sz="1400" dirty="0"/>
              <a:t>: contiene un presupuesto de $</a:t>
            </a:r>
            <a:r>
              <a:rPr lang="es-CL" sz="1400" dirty="0" smtClean="0"/>
              <a:t>14.198 </a:t>
            </a:r>
            <a:r>
              <a:rPr lang="es-CL" sz="1400" dirty="0"/>
              <a:t>millones, destacando las acciones para perfeccionar y actualizar el procedimiento de concesiones eléctricas de Generación, Transmisión y Distribución Eléctrica, y del diseño y construcción de una plataforma única para el Proceso de Concesiones Eléctricas, de Gas y Geotérmicas. La ejecución presupuestaria fue de </a:t>
            </a:r>
            <a:r>
              <a:rPr lang="es-CL" sz="1400" dirty="0" smtClean="0"/>
              <a:t>48%, </a:t>
            </a:r>
            <a:r>
              <a:rPr lang="es-CL" sz="1400" dirty="0"/>
              <a:t>con un total gastado de </a:t>
            </a:r>
            <a:r>
              <a:rPr lang="es-CL" sz="1400" dirty="0" smtClean="0"/>
              <a:t>$6.930 </a:t>
            </a:r>
            <a:r>
              <a:rPr lang="es-CL" sz="1400"/>
              <a:t>millones</a:t>
            </a:r>
            <a:r>
              <a:rPr lang="es-CL" sz="1400" smtClean="0"/>
              <a:t>.</a:t>
            </a:r>
            <a:endParaRPr lang="es-CL" sz="14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MINISTERIO DE ENERGÍA</a:t>
            </a:r>
          </a:p>
        </p:txBody>
      </p:sp>
    </p:spTree>
    <p:extLst>
      <p:ext uri="{BB962C8B-B14F-4D97-AF65-F5344CB8AC3E}">
        <p14:creationId xmlns:p14="http://schemas.microsoft.com/office/powerpoint/2010/main" val="282037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MINISTERIO DE ENERGÍA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8" y="5944195"/>
            <a:ext cx="7011278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F5A9BC23-2D27-4636-8105-11CA1CE501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732068"/>
              </p:ext>
            </p:extLst>
          </p:nvPr>
        </p:nvGraphicFramePr>
        <p:xfrm>
          <a:off x="1403648" y="1772816"/>
          <a:ext cx="6291198" cy="384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450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MINISTERIO DE ENERGÍA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99592" y="5578102"/>
            <a:ext cx="6795254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="" xmlns:a16="http://schemas.microsoft.com/office/drawing/2014/main" id="{B1D6CABC-2701-463D-8BB1-882D6AA341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554711"/>
              </p:ext>
            </p:extLst>
          </p:nvPr>
        </p:nvGraphicFramePr>
        <p:xfrm>
          <a:off x="1187624" y="1700808"/>
          <a:ext cx="6408712" cy="346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889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MINISTERIO DE ENERGÍA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71600" y="5650653"/>
            <a:ext cx="7011278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1805086"/>
            <a:ext cx="6127750" cy="36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15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24 MINISTERIO DE ENERGÍA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66361" y="5768462"/>
            <a:ext cx="7011278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798736"/>
            <a:ext cx="61087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88631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1146</Words>
  <Application>Microsoft Office PowerPoint</Application>
  <PresentationFormat>Presentación en pantalla (4:3)</PresentationFormat>
  <Paragraphs>88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1_Tema de Office</vt:lpstr>
      <vt:lpstr>16_Tema de Office</vt:lpstr>
      <vt:lpstr>2_Tema de Office</vt:lpstr>
      <vt:lpstr>3_Tema de Office</vt:lpstr>
      <vt:lpstr>4_Tema de Office</vt:lpstr>
      <vt:lpstr>17_Tema de Office</vt:lpstr>
      <vt:lpstr>5_Tema de Office</vt:lpstr>
      <vt:lpstr>Hoja de cálculo de Microsoft Excel</vt:lpstr>
      <vt:lpstr>EJECUCIÓN ACUMULADA DE GASTOS PRESUPUESTARIOS AL MES DE JULIO DE 2019 PARTIDA 24: MINISTERIO DE ENERGÍA</vt:lpstr>
      <vt:lpstr>EJECUCIÓN ACUMULADA DE GASTOS A JULIO DE 2019  PARTIDA 24 MINISTERIO DE ENERGÍA</vt:lpstr>
      <vt:lpstr>EJECUCIÓN ACUMULADA DE GASTOS A JULIO DE 2019  PARTIDA 24 MINISTERIO DE ENERGÍA</vt:lpstr>
      <vt:lpstr>EJECUCIÓN ACUMULADA DE GASTOS A JULIO DE 2019  PARTIDA 24 MINISTERIO DE ENERGÍA</vt:lpstr>
      <vt:lpstr>EJECUCIÓN ACUMULADA DE GASTOS A JULIO DE 2019  PARTIDA 24 MINISTERIO DE ENERGÍA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JULIO DE 2019  PARTIDA 24 MINISTERIO DE ENERGÍA</vt:lpstr>
      <vt:lpstr>EJECUCIÓN ACUMULADA DE GASTOS A JULIO DE 2019  PARTIDA 24 RESUMEN POR CAPÍTULOS</vt:lpstr>
      <vt:lpstr>EJECUCIÓN ACUMULADA DE GASTOS A JULIO DE 2019  PARTIDA 24. CAPÍTULO 01. PROGRAMA 01:  SUBSECRETARÍA DE ENERGÍA</vt:lpstr>
      <vt:lpstr>EJECUCIÓN ACUMULADA DE GASTOS A JULIO DE 2019  PARTIDA 24. CAPÍTULO 01. PROGRAMA 03:  APOYO AL DESARROLLO DE ENERGÍAS RENOVABLES NO CONVENCIONALES</vt:lpstr>
      <vt:lpstr>EJECUCIÓN ACUMULADA DE GASTOS A JULIO DE 2019  PARTIDA 24. CAPÍTULO 01. PROGRAMA 04:  PROGRAMA ENERGIZACIÓN RURAL Y SOCIAL</vt:lpstr>
      <vt:lpstr>EJECUCIÓN ACUMULADA DE GASTOS A JULIO DE 2019  PARTIDA 24. CAPÍTULO 01. PROGRAMA 05:  PLAN DE ACCIÓN DE EFICIENCIA ENERGÉTICA</vt:lpstr>
      <vt:lpstr>EJECUCIÓN ACUMULADA DE GASTOS A JULIO DE 2019  PARTIDA 24. CAPÍTULO 02. PROGRAMA 01:  COMISIÓN NACIONAL DE ENERGÍA</vt:lpstr>
      <vt:lpstr>EJECUCIÓN ACUMULADA DE GASTOS A JULIO DE 2019  PARTIDA 24. CAPÍTULO 03. PROGRAMA 01:  COMISIÓN CHILENA DE ENERGÍA NUCLEAR</vt:lpstr>
      <vt:lpstr>EJECUCIÓN ACUMULADA DE GASTOS A JULIO DE 2019  PARTIDA 24. CAPÍTULO 04. PROGRAMA 01:  SUPERINTENDENCIA DE ELECTRICIDAD Y COMBUSTIBLES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24: MINISTERIO DE ENERGÍA</dc:title>
  <dc:creator>Ruben Catalan</dc:creator>
  <cp:lastModifiedBy>Presupuesto Santiago</cp:lastModifiedBy>
  <cp:revision>106</cp:revision>
  <cp:lastPrinted>2016-08-01T15:51:15Z</cp:lastPrinted>
  <dcterms:created xsi:type="dcterms:W3CDTF">2016-08-01T15:22:37Z</dcterms:created>
  <dcterms:modified xsi:type="dcterms:W3CDTF">2019-09-16T20:18:14Z</dcterms:modified>
</cp:coreProperties>
</file>