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6" r:id="rId4"/>
    <p:sldId id="307" r:id="rId5"/>
    <p:sldId id="308" r:id="rId6"/>
    <p:sldId id="304" r:id="rId7"/>
    <p:sldId id="305" r:id="rId8"/>
    <p:sldId id="303" r:id="rId9"/>
    <p:sldId id="301" r:id="rId10"/>
    <p:sldId id="264" r:id="rId11"/>
    <p:sldId id="263" r:id="rId12"/>
    <p:sldId id="265" r:id="rId13"/>
    <p:sldId id="269" r:id="rId14"/>
    <p:sldId id="271" r:id="rId15"/>
    <p:sldId id="273" r:id="rId16"/>
    <p:sldId id="274" r:id="rId17"/>
    <p:sldId id="275" r:id="rId18"/>
    <p:sldId id="287" r:id="rId19"/>
    <p:sldId id="288" r:id="rId20"/>
    <p:sldId id="289" r:id="rId21"/>
    <p:sldId id="290" r:id="rId22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9712" autoAdjust="0"/>
  </p:normalViewPr>
  <p:slideViewPr>
    <p:cSldViewPr>
      <p:cViewPr varScale="1">
        <p:scale>
          <a:sx n="112" d="100"/>
          <a:sy n="112" d="100"/>
        </p:scale>
        <p:origin x="15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Distribución</a:t>
            </a:r>
            <a:r>
              <a:rPr lang="en-US" sz="1400" b="1" i="0" baseline="0">
                <a:effectLst/>
              </a:rPr>
              <a:t> Presupuesto Inicial por Subtítulos de Gasto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748662227107957E-2"/>
          <c:y val="0.19712635175731538"/>
          <c:w val="0.97659779988316509"/>
          <c:h val="0.46417944327045185"/>
        </c:manualLayout>
      </c:layout>
      <c:pie3DChart>
        <c:varyColors val="1"/>
        <c:ser>
          <c:idx val="0"/>
          <c:order val="0"/>
          <c:tx>
            <c:strRef>
              <c:f>'Partida 19'!$D$60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BD-42A7-B410-D9959DBE3E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BD-42A7-B410-D9959DBE3E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BD-42A7-B410-D9959DBE3E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BD-42A7-B410-D9959DBE3E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7BD-42A7-B410-D9959DBE3E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7BD-42A7-B410-D9959DBE3E7A}"/>
              </c:ext>
            </c:extLst>
          </c:dPt>
          <c:dLbls>
            <c:dLbl>
              <c:idx val="0"/>
              <c:layout>
                <c:manualLayout>
                  <c:x val="9.2463901372699761E-4"/>
                  <c:y val="-3.761960611125094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D-42A7-B410-D9959DBE3E7A}"/>
                </c:ext>
              </c:extLst>
            </c:dLbl>
            <c:dLbl>
              <c:idx val="4"/>
              <c:layout>
                <c:manualLayout>
                  <c:x val="7.8864829396325456E-3"/>
                  <c:y val="5.496135899679207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BD-42A7-B410-D9959DBE3E7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19'!$C$61:$C$66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INICIATIVAS DE INVERSIÓN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SERVICIO DE LA DEUDA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19'!$D$61:$D$66</c:f>
              <c:numCache>
                <c:formatCode>#,##0</c:formatCode>
                <c:ptCount val="6"/>
                <c:pt idx="0">
                  <c:v>42384681</c:v>
                </c:pt>
                <c:pt idx="1">
                  <c:v>757776116</c:v>
                </c:pt>
                <c:pt idx="2">
                  <c:v>62443173</c:v>
                </c:pt>
                <c:pt idx="3">
                  <c:v>177664068</c:v>
                </c:pt>
                <c:pt idx="4">
                  <c:v>57537318</c:v>
                </c:pt>
                <c:pt idx="5">
                  <c:v>15186941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BD-42A7-B410-D9959DBE3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81474684521808"/>
          <c:y val="0.72728173505817373"/>
          <c:w val="0.3849787839020121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Distribución</a:t>
            </a:r>
            <a:r>
              <a:rPr lang="en-US" sz="1400" b="1" i="0" baseline="0" dirty="0">
                <a:effectLst/>
              </a:rPr>
              <a:t> Presupuesto </a:t>
            </a:r>
            <a:r>
              <a:rPr lang="en-US" sz="1400" b="1" i="0" baseline="0" dirty="0" err="1">
                <a:effectLst/>
              </a:rPr>
              <a:t>Inicial</a:t>
            </a:r>
            <a:r>
              <a:rPr lang="en-US" sz="1400" b="1" i="0" baseline="0" dirty="0">
                <a:effectLst/>
              </a:rPr>
              <a:t> por </a:t>
            </a:r>
            <a:r>
              <a:rPr lang="en-US" sz="1400" b="1" i="0" baseline="0" dirty="0" err="1">
                <a:effectLst/>
              </a:rPr>
              <a:t>Capítulo</a:t>
            </a:r>
            <a:r>
              <a:rPr lang="en-US" sz="1400" b="1" i="0" baseline="0" dirty="0">
                <a:effectLst/>
              </a:rPr>
              <a:t> (M$)</a:t>
            </a:r>
            <a:endParaRPr lang="es-CL" sz="1400" dirty="0">
              <a:effectLst/>
            </a:endParaRPr>
          </a:p>
        </c:rich>
      </c:tx>
      <c:layout>
        <c:manualLayout>
          <c:xMode val="edge"/>
          <c:yMode val="edge"/>
          <c:x val="0.24426727223360403"/>
          <c:y val="9.816860205681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19'!$L$60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19'!$K$61:$K$63</c:f>
              <c:strCache>
                <c:ptCount val="3"/>
                <c:pt idx="0">
                  <c:v>SEC. Y ADM. GRAL. DE TRAN</c:v>
                </c:pt>
                <c:pt idx="1">
                  <c:v>SUB. DE TELEC</c:v>
                </c:pt>
                <c:pt idx="2">
                  <c:v>JUNTA DE AERONÁUTICA CIVIL</c:v>
                </c:pt>
              </c:strCache>
            </c:strRef>
          </c:cat>
          <c:val>
            <c:numRef>
              <c:f>'Partida 19'!$L$61:$L$63</c:f>
              <c:numCache>
                <c:formatCode>#,##0</c:formatCode>
                <c:ptCount val="3"/>
                <c:pt idx="0">
                  <c:v>1061303264</c:v>
                </c:pt>
                <c:pt idx="1">
                  <c:v>50573411</c:v>
                </c:pt>
                <c:pt idx="2">
                  <c:v>1115622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C-49D1-965C-8762F79970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9651776"/>
        <c:axId val="446363664"/>
      </c:barChart>
      <c:catAx>
        <c:axId val="4496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46363664"/>
        <c:crosses val="autoZero"/>
        <c:auto val="1"/>
        <c:lblAlgn val="ctr"/>
        <c:lblOffset val="100"/>
        <c:noMultiLvlLbl val="0"/>
      </c:catAx>
      <c:valAx>
        <c:axId val="4463636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96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24-09-2019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24-09-2019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24-09-2019</a:t>
            </a:fld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JULIO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19:</a:t>
            </a:r>
            <a:r>
              <a:rPr lang="es-CL" sz="2400" b="1" cap="all" dirty="0">
                <a:latin typeface="+mn-lt"/>
              </a:rPr>
              <a:t/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septiembre </a:t>
            </a:r>
            <a:r>
              <a:rPr lang="es-CL" sz="1200" dirty="0"/>
              <a:t>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509104" y="4465515"/>
            <a:ext cx="8134827" cy="1876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RESUMEN POR CAPÍTULOS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00075"/>
              </p:ext>
            </p:extLst>
          </p:nvPr>
        </p:nvGraphicFramePr>
        <p:xfrm>
          <a:off x="414338" y="1700808"/>
          <a:ext cx="8210798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Hoja de cálculo" r:id="rId4" imgW="8410687" imgH="2648016" progId="Excel.Sheet.12">
                  <p:embed/>
                </p:oleObj>
              </mc:Choice>
              <mc:Fallback>
                <p:oleObj name="Hoja de cálculo" r:id="rId4" imgW="8410687" imgH="26480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65" y="5468275"/>
            <a:ext cx="8004263" cy="26498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01: SECRETARÍA Y ADMINISTRACIÓN GENERAL DE TRANSPORTE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98567"/>
              </p:ext>
            </p:extLst>
          </p:nvPr>
        </p:nvGraphicFramePr>
        <p:xfrm>
          <a:off x="386224" y="1700808"/>
          <a:ext cx="82296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Hoja de cálculo" r:id="rId3" imgW="8724810" imgH="3733826" progId="Excel.Sheet.12">
                  <p:embed/>
                </p:oleObj>
              </mc:Choice>
              <mc:Fallback>
                <p:oleObj name="Hoja de cálculo" r:id="rId3" imgW="8724810" imgH="37338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6177" y="4437112"/>
            <a:ext cx="8240279" cy="277793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02: EMPRESA DE LOS FERROCARRILES DEL ESTADO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567932"/>
              </p:ext>
            </p:extLst>
          </p:nvPr>
        </p:nvGraphicFramePr>
        <p:xfrm>
          <a:off x="414338" y="1556792"/>
          <a:ext cx="8210798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Hoja de cálculo" r:id="rId3" imgW="8724810" imgH="2809770" progId="Excel.Sheet.12">
                  <p:embed/>
                </p:oleObj>
              </mc:Choice>
              <mc:Fallback>
                <p:oleObj name="Hoja de cálculo" r:id="rId3" imgW="8724810" imgH="28097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10798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5713" y="5373216"/>
            <a:ext cx="8406135" cy="18256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03: TRANSANTIAGO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593543"/>
              </p:ext>
            </p:extLst>
          </p:nvPr>
        </p:nvGraphicFramePr>
        <p:xfrm>
          <a:off x="414338" y="1657325"/>
          <a:ext cx="8210798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Hoja de cálculo" r:id="rId3" imgW="8724810" imgH="3571717" progId="Excel.Sheet.12">
                  <p:embed/>
                </p:oleObj>
              </mc:Choice>
              <mc:Fallback>
                <p:oleObj name="Hoja de cálculo" r:id="rId3" imgW="8724810" imgH="35717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57325"/>
                        <a:ext cx="8210798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3470" y="4711653"/>
            <a:ext cx="8171666" cy="30152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04: UNIDAD OPERATIVA DE CONTROL DE TRÁNSITO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599443"/>
              </p:ext>
            </p:extLst>
          </p:nvPr>
        </p:nvGraphicFramePr>
        <p:xfrm>
          <a:off x="414338" y="1700808"/>
          <a:ext cx="8210798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Hoja de cálculo" r:id="rId3" imgW="8724810" imgH="2962301" progId="Excel.Sheet.12">
                  <p:embed/>
                </p:oleObj>
              </mc:Choice>
              <mc:Fallback>
                <p:oleObj name="Hoja de cálculo" r:id="rId3" imgW="8724810" imgH="2962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10798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565442"/>
            <a:ext cx="8229600" cy="231710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05: FISCALIZACIÓN Y CONTROL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239374"/>
              </p:ext>
            </p:extLst>
          </p:nvPr>
        </p:nvGraphicFramePr>
        <p:xfrm>
          <a:off x="414338" y="1546845"/>
          <a:ext cx="8210798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Hoja de cálculo" r:id="rId3" imgW="8724810" imgH="2962301" progId="Excel.Sheet.12">
                  <p:embed/>
                </p:oleObj>
              </mc:Choice>
              <mc:Fallback>
                <p:oleObj name="Hoja de cálculo" r:id="rId3" imgW="8724810" imgH="2962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46845"/>
                        <a:ext cx="8210798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0796" y="6258518"/>
            <a:ext cx="8242408" cy="19481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06: SUBSIDIO NACIONAL AL TRANSPORTE PÚBLICO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518923"/>
              </p:ext>
            </p:extLst>
          </p:nvPr>
        </p:nvGraphicFramePr>
        <p:xfrm>
          <a:off x="414338" y="1589112"/>
          <a:ext cx="8210796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Hoja de cálculo" r:id="rId3" imgW="8724810" imgH="4648305" progId="Excel.Sheet.12">
                  <p:embed/>
                </p:oleObj>
              </mc:Choice>
              <mc:Fallback>
                <p:oleObj name="Hoja de cálculo" r:id="rId3" imgW="8724810" imgH="464830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89112"/>
                        <a:ext cx="8210796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2466" y="4293096"/>
            <a:ext cx="8119070" cy="30886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07: PROGRAMA DESARROLLO LOGÍSTICO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10141"/>
              </p:ext>
            </p:extLst>
          </p:nvPr>
        </p:nvGraphicFramePr>
        <p:xfrm>
          <a:off x="414338" y="1700808"/>
          <a:ext cx="8201486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Hoja de cálculo" r:id="rId3" imgW="8724810" imgH="2505062" progId="Excel.Sheet.12">
                  <p:embed/>
                </p:oleObj>
              </mc:Choice>
              <mc:Fallback>
                <p:oleObj name="Hoja de cálculo" r:id="rId3" imgW="8724810" imgH="25050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8406135" cy="213752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08: PROGRAMA DE VIALIDAD Y TRANSPORTE URBANO: SECTRA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192013"/>
              </p:ext>
            </p:extLst>
          </p:nvPr>
        </p:nvGraphicFramePr>
        <p:xfrm>
          <a:off x="414338" y="1643236"/>
          <a:ext cx="8201486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Hoja de cálculo" r:id="rId3" imgW="8791508" imgH="3009834" progId="Excel.Sheet.12">
                  <p:embed/>
                </p:oleObj>
              </mc:Choice>
              <mc:Fallback>
                <p:oleObj name="Hoja de cálculo" r:id="rId3" imgW="8791508" imgH="30098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43236"/>
                        <a:ext cx="8201486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741655"/>
            <a:ext cx="8163508" cy="27963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02. PROGRAMA 01: SUBSECRETARÍA DE TELECOMUNICACIONES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079571"/>
              </p:ext>
            </p:extLst>
          </p:nvPr>
        </p:nvGraphicFramePr>
        <p:xfrm>
          <a:off x="414338" y="1628800"/>
          <a:ext cx="8210798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Hoja de cálculo" r:id="rId3" imgW="8724810" imgH="4038534" progId="Excel.Sheet.12">
                  <p:embed/>
                </p:oleObj>
              </mc:Choice>
              <mc:Fallback>
                <p:oleObj name="Hoja de cálculo" r:id="rId3" imgW="8724810" imgH="40385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10798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presupuesto vigente del Ministerio del Ministerio de Transportes y Telecomunicaciones alcanza a $</a:t>
            </a:r>
            <a:r>
              <a:rPr lang="es-CL" sz="1600" dirty="0" smtClean="0">
                <a:latin typeface="+mn-lt"/>
              </a:rPr>
              <a:t>1.164.196 </a:t>
            </a:r>
            <a:r>
              <a:rPr lang="es-CL" sz="1600" dirty="0">
                <a:latin typeface="+mn-lt"/>
              </a:rPr>
              <a:t>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acumulada al mes de </a:t>
            </a:r>
            <a:r>
              <a:rPr lang="es-CL" sz="1600" dirty="0" smtClean="0">
                <a:latin typeface="+mn-lt"/>
              </a:rPr>
              <a:t>julio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 smtClean="0">
                <a:latin typeface="+mn-lt"/>
              </a:rPr>
              <a:t>$546.858 </a:t>
            </a:r>
            <a:r>
              <a:rPr lang="es-CL" sz="1600" b="1" dirty="0">
                <a:latin typeface="+mn-lt"/>
              </a:rPr>
              <a:t>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 smtClean="0">
                <a:latin typeface="+mn-lt"/>
              </a:rPr>
              <a:t>47%</a:t>
            </a:r>
            <a:r>
              <a:rPr lang="es-CL" sz="1600" dirty="0" smtClean="0">
                <a:latin typeface="+mn-lt"/>
              </a:rPr>
              <a:t> </a:t>
            </a:r>
            <a:r>
              <a:rPr lang="es-CL" sz="1600" dirty="0">
                <a:latin typeface="+mn-lt"/>
              </a:rPr>
              <a:t>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/>
              <a:t>Respecto al Programa Subsidio Nacional al Transporte Público, el Subsidio al Transantiago da cuenta lo que sigue: </a:t>
            </a:r>
          </a:p>
          <a:p>
            <a:pPr marL="360363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con un presupuesto de $227.744 millones, informa un gasto de $227.744 millones, que equivale al 100% de ejecución presupuestaria.</a:t>
            </a:r>
          </a:p>
          <a:p>
            <a:pPr marL="360363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con un presupuesto de $215.757 millones, informa gastos por </a:t>
            </a:r>
            <a:r>
              <a:rPr lang="es-CL" sz="1600" dirty="0" smtClean="0"/>
              <a:t>$72.968 </a:t>
            </a:r>
            <a:r>
              <a:rPr lang="es-CL" sz="1600" dirty="0"/>
              <a:t>millones, que equivale a un </a:t>
            </a:r>
            <a:r>
              <a:rPr lang="es-CL" sz="1600" dirty="0" smtClean="0"/>
              <a:t>33%.</a:t>
            </a:r>
            <a:endParaRPr lang="es-CL" sz="1600" dirty="0"/>
          </a:p>
          <a:p>
            <a:pPr marL="360363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con un presupuesto de $131.040 millones, no informa gasto.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183031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474273"/>
            <a:ext cx="8308071" cy="25087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03. PROGRAMA 01: JUNTA DE AERONÁUTICA CIVIL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267970"/>
              </p:ext>
            </p:extLst>
          </p:nvPr>
        </p:nvGraphicFramePr>
        <p:xfrm>
          <a:off x="414338" y="1779637"/>
          <a:ext cx="8210798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Hoja de cálculo" r:id="rId3" imgW="8648790" imgH="2657593" progId="Excel.Sheet.12">
                  <p:embed/>
                </p:oleObj>
              </mc:Choice>
              <mc:Fallback>
                <p:oleObj name="Hoja de cálculo" r:id="rId3" imgW="8648790" imgH="26575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9637"/>
                        <a:ext cx="8210798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Respecto al Programa Subsidio Nacional al Transporte Público, el subsidio permanente a regiones, da cuenta lo que sigue: </a:t>
            </a: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803275" algn="l"/>
              </a:tabLst>
            </a:pPr>
            <a:r>
              <a:rPr lang="es-CL" sz="1600" b="1" dirty="0"/>
              <a:t>La asignación 24.01.512 Subsidio Nacional al Transporte Público</a:t>
            </a:r>
            <a:r>
              <a:rPr lang="es-CL" sz="1600" dirty="0"/>
              <a:t> (Tarifas a Regiones) presenta un presupuesto de $166.711 millones y un gasto de </a:t>
            </a:r>
            <a:r>
              <a:rPr lang="es-CL" sz="1600" dirty="0" smtClean="0"/>
              <a:t>$83.150 </a:t>
            </a:r>
            <a:r>
              <a:rPr lang="es-CL" sz="1600" dirty="0"/>
              <a:t>millones, que equivalen a un </a:t>
            </a:r>
            <a:r>
              <a:rPr lang="es-CL" sz="1600" dirty="0" smtClean="0"/>
              <a:t>49%.</a:t>
            </a:r>
            <a:endParaRPr lang="es-CL" sz="1600" dirty="0"/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803275" algn="l"/>
              </a:tabLst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$1.980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803275" algn="l"/>
              </a:tabLst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S.A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$1.063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803275" algn="l"/>
              </a:tabLst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S.A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$3.777 millones, no informa gasto.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803275" algn="l"/>
              </a:tabLst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Regional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es-CL" sz="1600" dirty="0"/>
              <a:t>con un presupuesto de $48.951 millones, </a:t>
            </a:r>
            <a:r>
              <a:rPr lang="es-CL" sz="1600" dirty="0" smtClean="0"/>
              <a:t>informa un 100% de ejecución presupuestaria.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803275" algn="l"/>
              </a:tabLst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Iniciativas de Inversión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con recursos autorizados por $5.259 millones, </a:t>
            </a:r>
            <a:r>
              <a:rPr lang="es-CL" sz="1600" dirty="0"/>
              <a:t>informa un gasto de $</a:t>
            </a:r>
            <a:r>
              <a:rPr lang="es-CL" sz="1600" dirty="0" smtClean="0"/>
              <a:t>1.755 </a:t>
            </a:r>
            <a:r>
              <a:rPr lang="es-CL" sz="1600" dirty="0"/>
              <a:t>millones, que equivalen a un </a:t>
            </a:r>
            <a:r>
              <a:rPr lang="es-CL" sz="1600" dirty="0" smtClean="0"/>
              <a:t>33%.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58775" algn="just">
              <a:spcBef>
                <a:spcPts val="1200"/>
              </a:spcBef>
              <a:spcAft>
                <a:spcPts val="1200"/>
              </a:spcAft>
            </a:pP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82415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Respecto Subsidios al Transporte Regional (Asignación 24.01.511) con recursos autorizados por $</a:t>
            </a:r>
            <a:r>
              <a:rPr lang="es-CL" sz="1600" dirty="0" smtClean="0"/>
              <a:t>15.591 </a:t>
            </a:r>
            <a:r>
              <a:rPr lang="es-CL" sz="1600" dirty="0"/>
              <a:t>millones, presenta desembolsos por </a:t>
            </a:r>
            <a:r>
              <a:rPr lang="es-CL" sz="1600" dirty="0" smtClean="0"/>
              <a:t>$5.677 </a:t>
            </a:r>
            <a:r>
              <a:rPr lang="es-CL" sz="1600" dirty="0"/>
              <a:t>millones </a:t>
            </a:r>
            <a:r>
              <a:rPr lang="es-CL" sz="1600" dirty="0" smtClean="0"/>
              <a:t>(51</a:t>
            </a:r>
            <a:r>
              <a:rPr lang="es-CL" sz="1600" dirty="0"/>
              <a:t>% de ejecución presupuestaria</a:t>
            </a:r>
            <a:r>
              <a:rPr lang="es-CL" sz="1600" dirty="0" smtClean="0"/>
              <a:t>). Se observa un descuento </a:t>
            </a:r>
            <a:r>
              <a:rPr lang="es-CL" sz="1600" dirty="0" smtClean="0"/>
              <a:t>de $464 millones en </a:t>
            </a:r>
            <a:r>
              <a:rPr lang="es-CL" sz="1600" dirty="0" smtClean="0"/>
              <a:t>la disponibilidad de recursos aprobada por el Congreso Nacional.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b="1" dirty="0"/>
              <a:t>Iniciativas de Inversión del </a:t>
            </a:r>
            <a:r>
              <a:rPr lang="es-CL" sz="1600" b="1" dirty="0" smtClean="0"/>
              <a:t>Programa 03 Transantiago</a:t>
            </a:r>
            <a:r>
              <a:rPr lang="es-CL" sz="1600" dirty="0" smtClean="0"/>
              <a:t>: </a:t>
            </a:r>
            <a:r>
              <a:rPr lang="es-CL" sz="1600" dirty="0"/>
              <a:t>de los recursos aprobados por el Congreso Nacional </a:t>
            </a:r>
            <a:r>
              <a:rPr lang="es-CL" sz="1600" dirty="0" smtClean="0"/>
              <a:t>($46.387 </a:t>
            </a:r>
            <a:r>
              <a:rPr lang="es-CL" sz="1600" dirty="0"/>
              <a:t>millones), se han descontado $24.173 millones </a:t>
            </a:r>
            <a:r>
              <a:rPr lang="es-CL" sz="1600" dirty="0" smtClean="0"/>
              <a:t>(traspasándose $24.048 al saldo final de caja), </a:t>
            </a:r>
            <a:r>
              <a:rPr lang="es-CL" sz="1600" dirty="0"/>
              <a:t>lo que hace un presupuesto vigente de </a:t>
            </a:r>
            <a:r>
              <a:rPr lang="es-CL" sz="1600" dirty="0" smtClean="0"/>
              <a:t>$22.213 </a:t>
            </a:r>
            <a:r>
              <a:rPr lang="es-CL" sz="1600" dirty="0"/>
              <a:t>millones. El porcentaje de ejecución presupuestaria alcanza un </a:t>
            </a:r>
            <a:r>
              <a:rPr lang="es-CL" sz="1600" dirty="0" smtClean="0"/>
              <a:t>37% </a:t>
            </a:r>
            <a:r>
              <a:rPr lang="es-CL" sz="1600" dirty="0"/>
              <a:t>respecto a los recursos vigentes a </a:t>
            </a:r>
            <a:r>
              <a:rPr lang="es-CL" sz="1600" dirty="0" smtClean="0"/>
              <a:t>julio.</a:t>
            </a: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/>
          </a:p>
          <a:p>
            <a:pPr marL="358775" algn="just">
              <a:spcBef>
                <a:spcPts val="1200"/>
              </a:spcBef>
              <a:spcAft>
                <a:spcPts val="1200"/>
              </a:spcAft>
            </a:pP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80526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6" y="5605544"/>
            <a:ext cx="786955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2DDFA81-9B94-4E5F-989A-1115AA423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055"/>
              </p:ext>
            </p:extLst>
          </p:nvPr>
        </p:nvGraphicFramePr>
        <p:xfrm>
          <a:off x="1187624" y="1808194"/>
          <a:ext cx="6192687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58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87624" y="5375076"/>
            <a:ext cx="756084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BBF472B-4940-431F-99AC-6B3AC5D55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746025"/>
              </p:ext>
            </p:extLst>
          </p:nvPr>
        </p:nvGraphicFramePr>
        <p:xfrm>
          <a:off x="2195736" y="1916832"/>
          <a:ext cx="4896544" cy="31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25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1516" y="5797842"/>
            <a:ext cx="8210800" cy="295454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08" y="1603089"/>
            <a:ext cx="6175783" cy="397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3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5728171"/>
            <a:ext cx="8136904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94" y="1609186"/>
            <a:ext cx="6127011" cy="390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1260" y="4099571"/>
            <a:ext cx="8210799" cy="26553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421465"/>
              </p:ext>
            </p:extLst>
          </p:nvPr>
        </p:nvGraphicFramePr>
        <p:xfrm>
          <a:off x="414338" y="1700808"/>
          <a:ext cx="82296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Hoja de cálculo" r:id="rId3" imgW="7524616" imgH="2314575" progId="Excel.Sheet.12">
                  <p:embed/>
                </p:oleObj>
              </mc:Choice>
              <mc:Fallback>
                <p:oleObj name="Hoja de cálculo" r:id="rId3" imgW="7524616" imgH="2314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2960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3610</TotalTime>
  <Words>901</Words>
  <Application>Microsoft Office PowerPoint</Application>
  <PresentationFormat>Presentación en pantalla (4:3)</PresentationFormat>
  <Paragraphs>90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1_Tema de Office</vt:lpstr>
      <vt:lpstr>Tema de Office</vt:lpstr>
      <vt:lpstr>Hoja de cálculo</vt:lpstr>
      <vt:lpstr>Hoja de cálculo de Microsoft Excel</vt:lpstr>
      <vt:lpstr>EJECUCIÓN ACUMULADA DE GASTOS PRESUPUESTARIOS AL MES DE JULIO DE 2019 PARTIDA 19: MINISTERIO DE TRANSPORTES Y TELECOMUNICACIONES</vt:lpstr>
      <vt:lpstr>EJECUCIÓN ACUMULADA DE GASTOS A ENERO DE 2019  PARTIDA 19 MINISTERIO DE TRANSPORTES Y TELECOMUNICACIONES</vt:lpstr>
      <vt:lpstr>EJECUCIÓN ACUMULADA DE GASTOS A ENERO DE 2019  PARTIDA 19 MINISTERIO DE TRANSPORTES Y TELECOMUNICACIONES</vt:lpstr>
      <vt:lpstr>EJECUCIÓN ACUMULADA DE GASTOS A ENERO DE 2019  PARTIDA 19 MINISTERIO DE TRANSPORTES Y TELECOMUNICACIONES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JULIO DE 2019  PARTIDA 19 MINISTERIO DE TRANSPORTES Y TELECOMUNICACIONES</vt:lpstr>
      <vt:lpstr>EJECUCIÓN ACUMULADA DE GASTOS A JULIO DE 2019  PARTIDA 19 RESUMEN POR CAPÍTULOS</vt:lpstr>
      <vt:lpstr>EJECUCIÓN ACUMULADA DE GASTOS A JULIO DE 2019  PARTIDA 19. CAPÍTULO 01. PROGRAMA 01: SECRETARÍA Y ADMINISTRACIÓN GENERAL DE TRANSPORTE</vt:lpstr>
      <vt:lpstr>EJECUCIÓN ACUMULADA DE GASTOS A JULIO DE 2019  PARTIDA 19. CAPÍTULO 01. PROGRAMA 02: EMPRESA DE LOS FERROCARRILES DEL ESTADO</vt:lpstr>
      <vt:lpstr>EJECUCIÓN ACUMULADA DE GASTOS A JULIO DE 2019  PARTIDA 19. CAPÍTULO 01. PROGRAMA 03: TRANSANTIAGO</vt:lpstr>
      <vt:lpstr>EJECUCIÓN ACUMULADA DE GASTOS A JULIO DE 2019  PARTIDA 19. CAPÍTULO 01. PROGRAMA 04: UNIDAD OPERATIVA DE CONTROL DE TRÁNSITO</vt:lpstr>
      <vt:lpstr>EJECUCIÓN ACUMULADA DE GASTOS A JULIO DE 2019  PARTIDA 19. CAPÍTULO 01. PROGRAMA 05: FISCALIZACIÓN Y CONTROL</vt:lpstr>
      <vt:lpstr>EJECUCIÓN ACUMULADA DE GASTOS A JULIO DE 2019  PARTIDA 19. CAPÍTULO 01. PROGRAMA 06: SUBSIDIO NACIONAL AL TRANSPORTE PÚBLICO</vt:lpstr>
      <vt:lpstr>EJECUCIÓN ACUMULADA DE GASTOS A JULIO DE 2019  PARTIDA 19. CAPÍTULO 01. PROGRAMA 07: PROGRAMA DESARROLLO LOGÍSTICO</vt:lpstr>
      <vt:lpstr>EJECUCIÓN ACUMULADA DE GASTOS A JULIO DE 2019  PARTIDA 19. CAPÍTULO 01. PROGRAMA 08: PROGRAMA DE VIALIDAD Y TRANSPORTE URBANO: SECTRA</vt:lpstr>
      <vt:lpstr>EJECUCIÓN ACUMULADA DE GASTOS A JULIO DE 2019  PARTIDA 19. CAPÍTULO 02. PROGRAMA 01: SUBSECRETARÍA DE TELECOMUNICACIONES</vt:lpstr>
      <vt:lpstr>EJECUCIÓN ACUMULADA DE GASTOS A JULIO DE 2019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246</cp:revision>
  <cp:lastPrinted>2019-08-13T19:16:41Z</cp:lastPrinted>
  <dcterms:created xsi:type="dcterms:W3CDTF">2016-06-23T13:38:47Z</dcterms:created>
  <dcterms:modified xsi:type="dcterms:W3CDTF">2019-09-24T20:07:05Z</dcterms:modified>
</cp:coreProperties>
</file>