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5"/>
  </p:notesMasterIdLst>
  <p:sldIdLst>
    <p:sldId id="257" r:id="rId8"/>
    <p:sldId id="258" r:id="rId9"/>
    <p:sldId id="272" r:id="rId10"/>
    <p:sldId id="273" r:id="rId11"/>
    <p:sldId id="270" r:id="rId12"/>
    <p:sldId id="271" r:id="rId13"/>
    <p:sldId id="269" r:id="rId14"/>
    <p:sldId id="259" r:id="rId15"/>
    <p:sldId id="268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697438190232299E-2"/>
          <c:y val="0.23099509002499116"/>
          <c:w val="0.98523081053671302"/>
          <c:h val="0.45858204875195469"/>
        </c:manualLayout>
      </c:layout>
      <c:pie3DChart>
        <c:varyColors val="1"/>
        <c:ser>
          <c:idx val="0"/>
          <c:order val="0"/>
          <c:tx>
            <c:strRef>
              <c:f>'Partida 17'!$D$57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35-41BC-AA9D-F22587E7FB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35-41BC-AA9D-F22587E7FB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35-41BC-AA9D-F22587E7FB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35-41BC-AA9D-F22587E7FB2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'Partida 17'!$C$58:$C$61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NO FINANCIEROS                                           </c:v>
                </c:pt>
              </c:strCache>
            </c:strRef>
          </c:cat>
          <c:val>
            <c:numRef>
              <c:f>'Partida 17'!$D$58:$D$61</c:f>
              <c:numCache>
                <c:formatCode>#,##0</c:formatCode>
                <c:ptCount val="4"/>
                <c:pt idx="0">
                  <c:v>23536709</c:v>
                </c:pt>
                <c:pt idx="1">
                  <c:v>7589835</c:v>
                </c:pt>
                <c:pt idx="2">
                  <c:v>15652635</c:v>
                </c:pt>
                <c:pt idx="3">
                  <c:v>1613415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535-41BC-AA9D-F22587E7FB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67920344536244"/>
          <c:y val="0.72216613069122748"/>
          <c:w val="0.26672971128646927"/>
          <c:h val="0.26723680007776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3587823822491671"/>
          <c:y val="8.8434625137423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17'!$L$57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17'!$K$58:$K$60</c:f>
              <c:strCache>
                <c:ptCount val="3"/>
                <c:pt idx="0">
                  <c:v>SEC. Y ADM. GRAL</c:v>
                </c:pt>
                <c:pt idx="1">
                  <c:v>COCHILCO</c:v>
                </c:pt>
                <c:pt idx="2">
                  <c:v>SER. NAC. DE GEO. Y MIN.</c:v>
                </c:pt>
              </c:strCache>
            </c:strRef>
          </c:cat>
          <c:val>
            <c:numRef>
              <c:f>'Partida 17'!$L$58:$L$60</c:f>
              <c:numCache>
                <c:formatCode>#,##0</c:formatCode>
                <c:ptCount val="3"/>
                <c:pt idx="0">
                  <c:v>14753575</c:v>
                </c:pt>
                <c:pt idx="1">
                  <c:v>5052889</c:v>
                </c:pt>
                <c:pt idx="2">
                  <c:v>28612441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BC-409A-9D12-F282F505CA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4066688"/>
        <c:axId val="38042944"/>
      </c:barChart>
      <c:catAx>
        <c:axId val="940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38042944"/>
        <c:crosses val="autoZero"/>
        <c:auto val="1"/>
        <c:lblAlgn val="ctr"/>
        <c:lblOffset val="100"/>
        <c:noMultiLvlLbl val="0"/>
      </c:catAx>
      <c:valAx>
        <c:axId val="380429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406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623580EB-C2B1-4565-B6B5-5F3BD12A04B4}" type="datetimeFigureOut">
              <a:rPr lang="es-CL" smtClean="0"/>
              <a:t>16-09-2019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8" tIns="47109" rIns="94218" bIns="4710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EB753B38-ACBB-48E6-ACB5-905B7B9E39B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56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3B38-ACBB-48E6-ACB5-905B7B9E39BA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578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3B38-ACBB-48E6-ACB5-905B7B9E39BA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997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3B38-ACBB-48E6-ACB5-905B7B9E39BA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9601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3B38-ACBB-48E6-ACB5-905B7B9E39BA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893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2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4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1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6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2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0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89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2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03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7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32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4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25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5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71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68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65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40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94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62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6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6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58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3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40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6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91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75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0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0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84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7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71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4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17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9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23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80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70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5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3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05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9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53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277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65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04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29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17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95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37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07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9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940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82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648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651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72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5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88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927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45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0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327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187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04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112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04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18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65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6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8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44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42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96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22" y="3499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18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72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8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11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48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7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01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24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60" y="2093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66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00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8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6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16-09-2019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76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906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2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Hoja_de_c_lculo_de_Microsoft_Excel4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JULIO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17:</a:t>
            </a:r>
            <a:r>
              <a:rPr lang="es-CL" sz="2400" b="1" dirty="0">
                <a:latin typeface="+mn-lt"/>
              </a:rPr>
              <a:t/>
            </a:r>
            <a:br>
              <a:rPr lang="es-CL" sz="24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MINERÍA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b="1" dirty="0">
                <a:solidFill>
                  <a:prstClr val="black"/>
                </a:solidFill>
              </a:rPr>
              <a:t>Valparaíso, </a:t>
            </a:r>
            <a:r>
              <a:rPr lang="es-CL" sz="1200" b="1" dirty="0" smtClean="0">
                <a:solidFill>
                  <a:prstClr val="black"/>
                </a:solidFill>
              </a:rPr>
              <a:t>septiembre </a:t>
            </a:r>
            <a:r>
              <a:rPr lang="es-CL" sz="1200" b="1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8" y="404664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4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3861048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65735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RESUMEN POR CAPÍTULOS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14969"/>
              </p:ext>
            </p:extLst>
          </p:nvPr>
        </p:nvGraphicFramePr>
        <p:xfrm>
          <a:off x="395536" y="1700808"/>
          <a:ext cx="828092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Hoja de cálculo" r:id="rId4" imgW="8410687" imgH="2047822" progId="Excel.Sheet.12">
                  <p:embed/>
                </p:oleObj>
              </mc:Choice>
              <mc:Fallback>
                <p:oleObj name="Hoja de cálculo" r:id="rId4" imgW="8410687" imgH="2047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280920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34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938" y="4936083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27406"/>
            <a:ext cx="738978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23115"/>
              </p:ext>
            </p:extLst>
          </p:nvPr>
        </p:nvGraphicFramePr>
        <p:xfrm>
          <a:off x="395536" y="1628800"/>
          <a:ext cx="828092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Hoja de cálculo" r:id="rId3" imgW="8724810" imgH="3276587" progId="Excel.Sheet.12">
                  <p:embed/>
                </p:oleObj>
              </mc:Choice>
              <mc:Fallback>
                <p:oleObj name="Hoja de cálculo" r:id="rId3" imgW="8724810" imgH="32765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732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274" y="4648051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3224" y="6303647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6454377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FOMENTO DE LA PEQUEÑA Y MEDIANA MINERÍA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908688"/>
              </p:ext>
            </p:extLst>
          </p:nvPr>
        </p:nvGraphicFramePr>
        <p:xfrm>
          <a:off x="395536" y="1772816"/>
          <a:ext cx="828092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Hoja de cálculo" r:id="rId3" imgW="8724810" imgH="2809770" progId="Excel.Sheet.12">
                  <p:embed/>
                </p:oleObj>
              </mc:Choice>
              <mc:Fallback>
                <p:oleObj name="Hoja de cálculo" r:id="rId3" imgW="8724810" imgH="2809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280920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47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8658" y="4143995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462683"/>
            <a:ext cx="7155518" cy="310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CHILENA DEL COBRE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60407"/>
              </p:ext>
            </p:extLst>
          </p:nvPr>
        </p:nvGraphicFramePr>
        <p:xfrm>
          <a:off x="395536" y="1772816"/>
          <a:ext cx="828092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Hoja de cálculo" r:id="rId3" imgW="8724810" imgH="2352530" progId="Excel.Sheet.12">
                  <p:embed/>
                </p:oleObj>
              </mc:Choice>
              <mc:Fallback>
                <p:oleObj name="Hoja de cálculo" r:id="rId3" imgW="8724810" imgH="23525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280920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29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8082" y="5440139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3004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NACIONAL DE GEOLOGÍA Y MINERÍA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275386"/>
              </p:ext>
            </p:extLst>
          </p:nvPr>
        </p:nvGraphicFramePr>
        <p:xfrm>
          <a:off x="395536" y="1648941"/>
          <a:ext cx="8280920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Hoja de cálculo" r:id="rId3" imgW="8724810" imgH="3724249" progId="Excel.Sheet.12">
                  <p:embed/>
                </p:oleObj>
              </mc:Choice>
              <mc:Fallback>
                <p:oleObj name="Hoja de cálculo" r:id="rId3" imgW="8724810" imgH="37242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48941"/>
                        <a:ext cx="8280920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482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357301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9703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03.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RED NACIONAL DE VIGILANCIA VOLCÁNICA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727637"/>
              </p:ext>
            </p:extLst>
          </p:nvPr>
        </p:nvGraphicFramePr>
        <p:xfrm>
          <a:off x="395536" y="1628800"/>
          <a:ext cx="828092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Hoja de cálculo" r:id="rId3" imgW="8086882" imgH="1895646" progId="Excel.Sheet.12">
                  <p:embed/>
                </p:oleObj>
              </mc:Choice>
              <mc:Fallback>
                <p:oleObj name="Hoja de cálculo" r:id="rId3" imgW="8086882" imgH="18956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980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3789040"/>
            <a:ext cx="7546849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5529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03.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PLAN NACIONAL DE GEOLOGÍA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424833"/>
              </p:ext>
            </p:extLst>
          </p:nvPr>
        </p:nvGraphicFramePr>
        <p:xfrm>
          <a:off x="395536" y="1628800"/>
          <a:ext cx="828092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Hoja de cálculo" r:id="rId3" imgW="8724810" imgH="2047822" progId="Excel.Sheet.12">
                  <p:embed/>
                </p:oleObj>
              </mc:Choice>
              <mc:Fallback>
                <p:oleObj name="Hoja de cálculo" r:id="rId3" imgW="8724810" imgH="2047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85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5242" y="3693665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3921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17. CAPÍTULO 03.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SEGURIDAD MINERA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720276"/>
              </p:ext>
            </p:extLst>
          </p:nvPr>
        </p:nvGraphicFramePr>
        <p:xfrm>
          <a:off x="395536" y="1628800"/>
          <a:ext cx="8280920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Hoja de cálculo" r:id="rId3" imgW="8724810" imgH="2047822" progId="Excel.Sheet.12">
                  <p:embed/>
                </p:oleObj>
              </mc:Choice>
              <mc:Fallback>
                <p:oleObj name="Hoja de cálculo" r:id="rId3" imgW="8724810" imgH="2047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28800"/>
                        <a:ext cx="8280920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9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El presupuesto vigente del Ministerio de Minería alcanza a $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51.882 millones, considerando $3.463 millones adicionales a los recursos aprobados por el Congreso Nacional.</a:t>
            </a: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ejecución presupuestaria ascendió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a $</a:t>
            </a:r>
            <a:r>
              <a:rPr lang="es-CL" sz="1400" b="1" dirty="0" smtClean="0">
                <a:solidFill>
                  <a:prstClr val="black"/>
                </a:solidFill>
                <a:ea typeface="+mn-ea"/>
                <a:cs typeface="+mn-cs"/>
              </a:rPr>
              <a:t>27.301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que equivale a un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52%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respecto de la ley 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/>
              <a:t>En </a:t>
            </a:r>
            <a:r>
              <a:rPr lang="es-CL" sz="1400" b="1" dirty="0"/>
              <a:t>COCHILCO</a:t>
            </a:r>
            <a:r>
              <a:rPr lang="es-CL" sz="1400" dirty="0"/>
              <a:t>, con un presupuesto de $</a:t>
            </a:r>
            <a:r>
              <a:rPr lang="es-CL" sz="1400" dirty="0" smtClean="0"/>
              <a:t>5.372 </a:t>
            </a:r>
            <a:r>
              <a:rPr lang="es-CL" sz="1400" dirty="0"/>
              <a:t>millones, destinados preferentemente a la elaboración de informes y publicaciones, así como también llevar a cabo la evaluación de inversiones de las Empresas Mineras del Estado y efectuar auditorías, el gasto total fue de $</a:t>
            </a:r>
            <a:r>
              <a:rPr lang="es-CL" sz="1400" dirty="0" smtClean="0"/>
              <a:t>2.794 </a:t>
            </a:r>
            <a:r>
              <a:rPr lang="es-CL" sz="1400" dirty="0"/>
              <a:t>millones </a:t>
            </a:r>
            <a:r>
              <a:rPr lang="es-CL" sz="1400" dirty="0" smtClean="0"/>
              <a:t>(52% </a:t>
            </a:r>
            <a:r>
              <a:rPr lang="es-CL" sz="1400" dirty="0"/>
              <a:t>de ejecución).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/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El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Programa Presupuestario Fomento a la Pequeña Minería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de la Subsecretaría de Minería, con recursos vigentes por $8.129 millones, ejecutó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$4.865 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millones </a:t>
            </a:r>
            <a:r>
              <a:rPr lang="es-CL" sz="1400" dirty="0" smtClean="0">
                <a:solidFill>
                  <a:prstClr val="black"/>
                </a:solidFill>
                <a:ea typeface="+mn-ea"/>
                <a:cs typeface="+mn-cs"/>
              </a:rPr>
              <a:t>(59%).</a:t>
            </a: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649288" lvl="0" indent="-285750" algn="just">
              <a:spcBef>
                <a:spcPts val="0"/>
              </a:spcBef>
              <a:buFontTx/>
              <a:buChar char="-"/>
            </a:pPr>
            <a:r>
              <a:rPr lang="es-CL" sz="1400" b="1" dirty="0"/>
              <a:t>Programa Capacitación y Transferencia Tecnológica Pequeña Minería Artesanal</a:t>
            </a:r>
            <a:r>
              <a:rPr lang="es-CL" sz="1400" dirty="0"/>
              <a:t>, con recursos por $2.127 millones, espera capacitar un universo de aproximadamente 436 mineros artesanales, y entregar asistencia técnica y financiamiento a aproximadamente 4.000 beneficiarios de la pequeña minería artesanal, </a:t>
            </a:r>
            <a:r>
              <a:rPr lang="es-CL" sz="1400" dirty="0" smtClean="0"/>
              <a:t>ejecutó un 100% sus recursos. </a:t>
            </a:r>
            <a:endParaRPr lang="es-CL" sz="1400" dirty="0"/>
          </a:p>
          <a:p>
            <a:pPr marL="649288" lvl="0" indent="-285750" algn="just">
              <a:spcBef>
                <a:spcPts val="0"/>
              </a:spcBef>
              <a:buFontTx/>
              <a:buChar char="-"/>
            </a:pPr>
            <a:r>
              <a:rPr lang="es-CL" sz="1400" b="1" dirty="0"/>
              <a:t>La transferencia de recursos s ENAMI</a:t>
            </a:r>
            <a:r>
              <a:rPr lang="es-CL" sz="1400" dirty="0"/>
              <a:t>, por $5.200 millones, se encuentra ejecutada en un 49%.</a:t>
            </a:r>
          </a:p>
          <a:p>
            <a:pPr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La Transferencia para </a:t>
            </a:r>
            <a:r>
              <a:rPr lang="es-CL" sz="1400" b="1" dirty="0">
                <a:solidFill>
                  <a:prstClr val="black"/>
                </a:solidFill>
              </a:rPr>
              <a:t>ENAMI</a:t>
            </a:r>
            <a:r>
              <a:rPr lang="es-CL" sz="1400" dirty="0">
                <a:solidFill>
                  <a:prstClr val="black"/>
                </a:solidFill>
              </a:rPr>
              <a:t> se encuentra ejecutada en un 100% en el Programa de Fomento de la Pequeña y Mediana Minería, por $5.200 millones</a:t>
            </a:r>
            <a:r>
              <a:rPr lang="es-CL" sz="1600" dirty="0">
                <a:solidFill>
                  <a:prstClr val="black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25604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400" dirty="0">
                <a:solidFill>
                  <a:prstClr val="black"/>
                </a:solidFill>
              </a:rPr>
              <a:t>En el </a:t>
            </a:r>
            <a:r>
              <a:rPr lang="es-CL" sz="1400" b="1" dirty="0">
                <a:solidFill>
                  <a:prstClr val="black"/>
                </a:solidFill>
              </a:rPr>
              <a:t>Programa Presupuestario Servicio Nacional de Geología y Minería</a:t>
            </a:r>
            <a:r>
              <a:rPr lang="es-CL" sz="1400" dirty="0">
                <a:solidFill>
                  <a:prstClr val="black"/>
                </a:solidFill>
              </a:rPr>
              <a:t>, la asignación </a:t>
            </a:r>
            <a:r>
              <a:rPr lang="es-CL" sz="1400" b="1" dirty="0">
                <a:solidFill>
                  <a:prstClr val="black"/>
                </a:solidFill>
              </a:rPr>
              <a:t>Propiedad Minera</a:t>
            </a:r>
            <a:r>
              <a:rPr lang="es-CL" sz="1400" dirty="0">
                <a:solidFill>
                  <a:prstClr val="black"/>
                </a:solidFill>
              </a:rPr>
              <a:t>, con recursos vigentes por $</a:t>
            </a:r>
            <a:r>
              <a:rPr lang="es-CL" sz="1400" dirty="0" smtClean="0">
                <a:solidFill>
                  <a:prstClr val="black"/>
                </a:solidFill>
              </a:rPr>
              <a:t>2.932 </a:t>
            </a:r>
            <a:r>
              <a:rPr lang="es-CL" sz="1400" dirty="0">
                <a:solidFill>
                  <a:prstClr val="black"/>
                </a:solidFill>
              </a:rPr>
              <a:t>millones, cuya actividad se direcciona a </a:t>
            </a:r>
            <a:r>
              <a:rPr lang="es-CL" sz="1400" dirty="0"/>
              <a:t>gestionar 5.800 expedientes regulares de mensura y aproximadamente 18.700 de exploración minera, presentó un gasto total de $</a:t>
            </a:r>
            <a:r>
              <a:rPr lang="es-CL" sz="1400" dirty="0" smtClean="0"/>
              <a:t>1.385 </a:t>
            </a:r>
            <a:r>
              <a:rPr lang="es-CL" sz="1400" dirty="0"/>
              <a:t>millones (</a:t>
            </a:r>
            <a:r>
              <a:rPr lang="es-CL" sz="1400" dirty="0" smtClean="0"/>
              <a:t>47% </a:t>
            </a:r>
            <a:r>
              <a:rPr lang="es-CL" sz="1400" dirty="0"/>
              <a:t>de ejecución presupuestaria).</a:t>
            </a: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endParaRPr lang="es-CL" sz="1400" dirty="0">
              <a:solidFill>
                <a:prstClr val="black"/>
              </a:solidFill>
            </a:endParaRP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r>
              <a:rPr lang="es-CL" sz="1400" dirty="0">
                <a:solidFill>
                  <a:prstClr val="black"/>
                </a:solidFill>
              </a:rPr>
              <a:t>El programa </a:t>
            </a:r>
            <a:r>
              <a:rPr lang="es-CL" sz="1400" b="1" dirty="0">
                <a:solidFill>
                  <a:prstClr val="black"/>
                </a:solidFill>
              </a:rPr>
              <a:t>Cierre Faenas y Gestión Ambiental</a:t>
            </a:r>
            <a:r>
              <a:rPr lang="es-CL" sz="1400" dirty="0">
                <a:solidFill>
                  <a:prstClr val="black"/>
                </a:solidFill>
              </a:rPr>
              <a:t>, con $1.788 millones, cuyos recursos se destinan principalmente a </a:t>
            </a:r>
            <a:r>
              <a:rPr lang="es-CL" sz="1400" dirty="0"/>
              <a:t>evaluaciones y fiscalizaciones de proyectos, la revisión de 43 Estudios de Impacto Ambiental (EIA); 178 Declaraciones de Impacto Ambiental (DIA); y 100 Fiscalizaciones Ambientales programadas y no programadas, alcanza un gasto total de </a:t>
            </a:r>
            <a:r>
              <a:rPr lang="es-CL" sz="1400" dirty="0" smtClean="0"/>
              <a:t>$971 </a:t>
            </a:r>
            <a:r>
              <a:rPr lang="es-CL" sz="1400" dirty="0"/>
              <a:t>millones (47% de ejecución). </a:t>
            </a: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endParaRPr lang="es-CL" sz="1400" dirty="0">
              <a:solidFill>
                <a:prstClr val="black"/>
              </a:solidFill>
            </a:endParaRP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r>
              <a:rPr lang="es-CL" sz="1400" dirty="0">
                <a:solidFill>
                  <a:prstClr val="black"/>
                </a:solidFill>
              </a:rPr>
              <a:t>Para la asignación </a:t>
            </a:r>
            <a:r>
              <a:rPr lang="es-CL" sz="1400" b="1" dirty="0">
                <a:solidFill>
                  <a:prstClr val="black"/>
                </a:solidFill>
              </a:rPr>
              <a:t>Geología Aplicada</a:t>
            </a:r>
            <a:r>
              <a:rPr lang="es-CL" sz="1400" dirty="0">
                <a:solidFill>
                  <a:prstClr val="black"/>
                </a:solidFill>
              </a:rPr>
              <a:t>, cuyos recursos alcanzan a $</a:t>
            </a:r>
            <a:r>
              <a:rPr lang="es-CL" sz="1400" dirty="0" smtClean="0">
                <a:solidFill>
                  <a:prstClr val="black"/>
                </a:solidFill>
              </a:rPr>
              <a:t>1.640 </a:t>
            </a:r>
            <a:r>
              <a:rPr lang="es-CL" sz="1400" dirty="0">
                <a:solidFill>
                  <a:prstClr val="black"/>
                </a:solidFill>
              </a:rPr>
              <a:t>millones, considerando la elaboración de aproximadamente 340 informes de asistencia técnica geológica (remoción de masa, ordenamiento territorial y termas referidos a peligros geológicos), presenta un gasto de </a:t>
            </a:r>
            <a:r>
              <a:rPr lang="es-CL" sz="1400" dirty="0" smtClean="0">
                <a:solidFill>
                  <a:prstClr val="black"/>
                </a:solidFill>
              </a:rPr>
              <a:t>$844 </a:t>
            </a:r>
            <a:r>
              <a:rPr lang="es-CL" sz="1400" dirty="0">
                <a:solidFill>
                  <a:prstClr val="black"/>
                </a:solidFill>
              </a:rPr>
              <a:t>millones </a:t>
            </a:r>
            <a:r>
              <a:rPr lang="es-CL" sz="1400" dirty="0" smtClean="0">
                <a:solidFill>
                  <a:prstClr val="black"/>
                </a:solidFill>
              </a:rPr>
              <a:t>(51% </a:t>
            </a:r>
            <a:r>
              <a:rPr lang="es-CL" sz="1400" dirty="0">
                <a:solidFill>
                  <a:prstClr val="black"/>
                </a:solidFill>
              </a:rPr>
              <a:t>de avance presupuestario). </a:t>
            </a: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endParaRPr lang="es-CL" sz="1400" dirty="0">
              <a:solidFill>
                <a:prstClr val="black"/>
              </a:solidFill>
            </a:endParaRP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r>
              <a:rPr lang="es-CL" sz="1400" dirty="0">
                <a:solidFill>
                  <a:prstClr val="black"/>
                </a:solidFill>
              </a:rPr>
              <a:t>En cuanto a </a:t>
            </a:r>
            <a:r>
              <a:rPr lang="es-CL" sz="1400" b="1" dirty="0">
                <a:solidFill>
                  <a:prstClr val="black"/>
                </a:solidFill>
              </a:rPr>
              <a:t>Laboratorios</a:t>
            </a:r>
            <a:r>
              <a:rPr lang="es-CL" sz="1400" dirty="0">
                <a:solidFill>
                  <a:prstClr val="black"/>
                </a:solidFill>
              </a:rPr>
              <a:t>, cuyo presupuesto vigente alcanza a $1.409 millones, que </a:t>
            </a:r>
            <a:r>
              <a:rPr lang="es-CL" sz="1400" dirty="0"/>
              <a:t>permiten prestar soporte analítico a los proyectos geológicos y mineros de la Institución, se observó un avance de </a:t>
            </a:r>
            <a:r>
              <a:rPr lang="es-CL" sz="1400" dirty="0" smtClean="0"/>
              <a:t>$641 </a:t>
            </a:r>
            <a:r>
              <a:rPr lang="es-CL" sz="1400" dirty="0"/>
              <a:t>millones (</a:t>
            </a:r>
            <a:r>
              <a:rPr lang="es-CL" sz="1400" dirty="0" smtClean="0"/>
              <a:t>45% </a:t>
            </a:r>
            <a:r>
              <a:rPr lang="es-CL" sz="1400" dirty="0"/>
              <a:t>de ejecución).</a:t>
            </a: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endParaRPr lang="es-CL" sz="1400" dirty="0">
              <a:solidFill>
                <a:prstClr val="black"/>
              </a:solidFill>
            </a:endParaRPr>
          </a:p>
          <a:p>
            <a:pPr marL="363538" lvl="0" algn="just">
              <a:spcBef>
                <a:spcPts val="0"/>
              </a:spcBef>
              <a:tabLst>
                <a:tab pos="363538" algn="l"/>
              </a:tabLst>
            </a:pPr>
            <a:r>
              <a:rPr lang="es-CL" sz="1400" dirty="0">
                <a:solidFill>
                  <a:prstClr val="black"/>
                </a:solidFill>
              </a:rPr>
              <a:t>Respecto a los recursos destinados a </a:t>
            </a:r>
            <a:r>
              <a:rPr lang="es-CL" sz="1400" b="1" dirty="0">
                <a:solidFill>
                  <a:prstClr val="black"/>
                </a:solidFill>
              </a:rPr>
              <a:t>Depósitos de Relaves</a:t>
            </a:r>
            <a:r>
              <a:rPr lang="es-CL" sz="1400" dirty="0">
                <a:solidFill>
                  <a:prstClr val="black"/>
                </a:solidFill>
              </a:rPr>
              <a:t>, que alcanzan a $</a:t>
            </a:r>
            <a:r>
              <a:rPr lang="es-CL" sz="1400" dirty="0" smtClean="0">
                <a:solidFill>
                  <a:prstClr val="black"/>
                </a:solidFill>
              </a:rPr>
              <a:t>548 </a:t>
            </a:r>
            <a:r>
              <a:rPr lang="es-CL" sz="1400" dirty="0">
                <a:solidFill>
                  <a:prstClr val="black"/>
                </a:solidFill>
              </a:rPr>
              <a:t>millones, dispuestos para la </a:t>
            </a:r>
            <a:r>
              <a:rPr lang="es-CL" sz="1400" dirty="0"/>
              <a:t>fiscalización de la normativa que regula la aprobación, construcción, operación y cierre de proyectos de depósitos de relaves, se observa un gasto de $</a:t>
            </a:r>
            <a:r>
              <a:rPr lang="es-CL" sz="1400" dirty="0" smtClean="0"/>
              <a:t>241 </a:t>
            </a:r>
            <a:r>
              <a:rPr lang="es-CL" sz="1400" dirty="0"/>
              <a:t>millones </a:t>
            </a:r>
            <a:r>
              <a:rPr lang="es-CL" sz="1400" dirty="0" smtClean="0"/>
              <a:t>(44% </a:t>
            </a:r>
            <a:r>
              <a:rPr lang="es-CL" sz="1400" dirty="0"/>
              <a:t>de ejecución presupuestaria).</a:t>
            </a:r>
            <a:endParaRPr lang="es-CL" sz="14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algn="just"/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308309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400" dirty="0">
                <a:solidFill>
                  <a:prstClr val="black"/>
                </a:solidFill>
              </a:rPr>
              <a:t>En el </a:t>
            </a:r>
            <a:r>
              <a:rPr lang="es-CL" sz="1400" b="1" dirty="0">
                <a:solidFill>
                  <a:prstClr val="black"/>
                </a:solidFill>
              </a:rPr>
              <a:t>Programa Presupuestario Red Nacional de Vigilancia Volcánica</a:t>
            </a:r>
            <a:r>
              <a:rPr lang="es-CL" sz="1400" dirty="0">
                <a:solidFill>
                  <a:prstClr val="black"/>
                </a:solidFill>
              </a:rPr>
              <a:t>, con un presupuesto de </a:t>
            </a:r>
            <a:r>
              <a:rPr lang="es-CL" sz="1400" dirty="0" smtClean="0">
                <a:solidFill>
                  <a:prstClr val="black"/>
                </a:solidFill>
              </a:rPr>
              <a:t>$4.003 </a:t>
            </a:r>
            <a:r>
              <a:rPr lang="es-CL" sz="1400" dirty="0">
                <a:solidFill>
                  <a:prstClr val="black"/>
                </a:solidFill>
              </a:rPr>
              <a:t>millones, destinados, entre otros usos, a la </a:t>
            </a:r>
            <a:r>
              <a:rPr lang="es-CL" sz="1400" dirty="0"/>
              <a:t>operación del Observatorio Volcanológico de los Andes del Sur (OVDAS), y a la red de monitoreo de los 45 volcanes, así como también la generación de mapas de riesgo; presenta un gasto total de $</a:t>
            </a:r>
            <a:r>
              <a:rPr lang="es-CL" sz="1400" dirty="0" smtClean="0"/>
              <a:t>1.968 </a:t>
            </a:r>
            <a:r>
              <a:rPr lang="es-CL" sz="1400" dirty="0"/>
              <a:t>millones (</a:t>
            </a:r>
            <a:r>
              <a:rPr lang="es-CL" sz="1400" dirty="0" smtClean="0"/>
              <a:t>49% </a:t>
            </a:r>
            <a:r>
              <a:rPr lang="es-CL" sz="1400" dirty="0"/>
              <a:t>de avance presupuestario). </a:t>
            </a:r>
            <a:r>
              <a:rPr lang="es-CL" sz="1400" dirty="0">
                <a:solidFill>
                  <a:prstClr val="black"/>
                </a:solidFill>
              </a:rPr>
              <a:t> </a:t>
            </a:r>
            <a:endParaRPr lang="es-CL" sz="1400" dirty="0" smtClean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marL="363538" lvl="0" indent="-363538" algn="just">
              <a:spcBef>
                <a:spcPts val="0"/>
              </a:spcBef>
              <a:buFont typeface="+mj-lt"/>
              <a:buAutoNum type="arabicPeriod" startAt="7"/>
            </a:pPr>
            <a:r>
              <a:rPr lang="es-CL" sz="1400" dirty="0">
                <a:solidFill>
                  <a:prstClr val="black"/>
                </a:solidFill>
              </a:rPr>
              <a:t>En el </a:t>
            </a:r>
            <a:r>
              <a:rPr lang="es-CL" sz="1400" b="1" dirty="0">
                <a:solidFill>
                  <a:prstClr val="black"/>
                </a:solidFill>
              </a:rPr>
              <a:t>Programa Presupuestario Plan Nacional de Geología</a:t>
            </a:r>
            <a:r>
              <a:rPr lang="es-CL" sz="1400" dirty="0">
                <a:solidFill>
                  <a:prstClr val="black"/>
                </a:solidFill>
              </a:rPr>
              <a:t>, con un presupuesto de $</a:t>
            </a:r>
            <a:r>
              <a:rPr lang="es-CL" sz="1400" dirty="0" smtClean="0">
                <a:solidFill>
                  <a:prstClr val="black"/>
                </a:solidFill>
              </a:rPr>
              <a:t>4.893 </a:t>
            </a:r>
            <a:r>
              <a:rPr lang="es-CL" sz="1400" dirty="0">
                <a:solidFill>
                  <a:prstClr val="black"/>
                </a:solidFill>
              </a:rPr>
              <a:t>millones, </a:t>
            </a:r>
            <a:r>
              <a:rPr lang="es-CL" sz="1400" dirty="0"/>
              <a:t>que  considera la producción de mapas de geología básica, geofísica y geoquímica, con la publicación de 5 nuevas cartas de geología, se gastó un total de $</a:t>
            </a:r>
            <a:r>
              <a:rPr lang="es-CL" sz="1400" dirty="0" smtClean="0"/>
              <a:t>2.471 </a:t>
            </a:r>
            <a:r>
              <a:rPr lang="es-CL" sz="1400" dirty="0"/>
              <a:t>millones </a:t>
            </a:r>
            <a:r>
              <a:rPr lang="es-CL" sz="1400" dirty="0" smtClean="0"/>
              <a:t>(50% </a:t>
            </a:r>
            <a:r>
              <a:rPr lang="es-CL" sz="1400" dirty="0"/>
              <a:t>de ejecución).</a:t>
            </a:r>
          </a:p>
          <a:p>
            <a:pPr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8"/>
            </a:pPr>
            <a:r>
              <a:rPr lang="es-CL" sz="1400" dirty="0">
                <a:solidFill>
                  <a:prstClr val="black"/>
                </a:solidFill>
              </a:rPr>
              <a:t>En el </a:t>
            </a:r>
            <a:r>
              <a:rPr lang="es-CL" sz="1400" b="1" dirty="0">
                <a:solidFill>
                  <a:prstClr val="black"/>
                </a:solidFill>
              </a:rPr>
              <a:t>Programa Presupuestario de Seguridad Minera</a:t>
            </a:r>
            <a:r>
              <a:rPr lang="es-CL" sz="1400" dirty="0">
                <a:solidFill>
                  <a:prstClr val="black"/>
                </a:solidFill>
              </a:rPr>
              <a:t>, con un presupuesto de </a:t>
            </a:r>
            <a:r>
              <a:rPr lang="es-CL" sz="1400" dirty="0" smtClean="0">
                <a:solidFill>
                  <a:prstClr val="black"/>
                </a:solidFill>
              </a:rPr>
              <a:t>$5.065 </a:t>
            </a:r>
            <a:r>
              <a:rPr lang="es-CL" sz="1400" dirty="0">
                <a:solidFill>
                  <a:prstClr val="black"/>
                </a:solidFill>
              </a:rPr>
              <a:t>millones, destinados, entre otras prioridades, a ejecutar aproximadamente 12.500 fiscalizaciones en seguridad minera, y en faenas e instalaciones, con 70 fiscalizadores, el gasto total alcanzó los $</a:t>
            </a:r>
            <a:r>
              <a:rPr lang="es-CL" sz="1400" dirty="0" smtClean="0">
                <a:solidFill>
                  <a:prstClr val="black"/>
                </a:solidFill>
              </a:rPr>
              <a:t>2.866 </a:t>
            </a:r>
            <a:r>
              <a:rPr lang="es-CL" sz="1400" dirty="0">
                <a:solidFill>
                  <a:prstClr val="black"/>
                </a:solidFill>
              </a:rPr>
              <a:t>millones (</a:t>
            </a:r>
            <a:r>
              <a:rPr lang="es-CL" sz="1400" dirty="0" smtClean="0">
                <a:solidFill>
                  <a:prstClr val="black"/>
                </a:solidFill>
              </a:rPr>
              <a:t>56% </a:t>
            </a:r>
            <a:r>
              <a:rPr lang="es-CL" sz="1400" dirty="0">
                <a:solidFill>
                  <a:prstClr val="black"/>
                </a:solidFill>
              </a:rPr>
              <a:t>de ejecución presupuestaria).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400" dirty="0">
              <a:solidFill>
                <a:prstClr val="black"/>
              </a:solidFill>
            </a:endParaRPr>
          </a:p>
          <a:p>
            <a:pPr algn="just"/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</p:spTree>
    <p:extLst>
      <p:ext uri="{BB962C8B-B14F-4D97-AF65-F5344CB8AC3E}">
        <p14:creationId xmlns:p14="http://schemas.microsoft.com/office/powerpoint/2010/main" val="247006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24272" y="5509603"/>
            <a:ext cx="7695456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F5B96EF4-D210-450E-9229-FF58BFC9C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313123"/>
              </p:ext>
            </p:extLst>
          </p:nvPr>
        </p:nvGraphicFramePr>
        <p:xfrm>
          <a:off x="1115616" y="1844824"/>
          <a:ext cx="6768751" cy="359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54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9611" y="5319361"/>
            <a:ext cx="6984777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2D9FA7FC-368D-46C1-9480-6A13614D7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493096"/>
              </p:ext>
            </p:extLst>
          </p:nvPr>
        </p:nvGraphicFramePr>
        <p:xfrm>
          <a:off x="1547664" y="1916833"/>
          <a:ext cx="5976664" cy="314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041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92968" y="5728171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949102"/>
            <a:ext cx="6127750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89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5576" y="5800179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37990"/>
            <a:ext cx="61087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89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5280" y="3636691"/>
            <a:ext cx="7758063" cy="21742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40768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17 MINISTERIO DE MINERÍA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537374"/>
              </p:ext>
            </p:extLst>
          </p:nvPr>
        </p:nvGraphicFramePr>
        <p:xfrm>
          <a:off x="467544" y="1643633"/>
          <a:ext cx="8136904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Hoja de cálculo" r:id="rId3" imgW="7524616" imgH="1857336" progId="Excel.Sheet.12">
                  <p:embed/>
                </p:oleObj>
              </mc:Choice>
              <mc:Fallback>
                <p:oleObj name="Hoja de cálculo" r:id="rId3" imgW="7524616" imgH="18573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43633"/>
                        <a:ext cx="8136904" cy="185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91804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1102</Words>
  <Application>Microsoft Office PowerPoint</Application>
  <PresentationFormat>Presentación en pantalla (4:3)</PresentationFormat>
  <Paragraphs>104</Paragraphs>
  <Slides>17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Hoja de cálculo de Microsoft Excel</vt:lpstr>
      <vt:lpstr>EJECUCIÓN ACUMULADA DE GASTOS PRESUPUESTARIOS AL MES DE JULIO DE 2019 PARTIDA 17: MINISTERIO DE MINERÍA</vt:lpstr>
      <vt:lpstr>EJECUCIÓN ACUMULADA DE GASTOS A JULIO DE 2019  PARTIDA 17 MINISTERIO DE MINERÍA</vt:lpstr>
      <vt:lpstr>EJECUCIÓN ACUMULADA DE GASTOS A JULIO DE 2019  PARTIDA 17 MINISTERIO DE MINERÍA</vt:lpstr>
      <vt:lpstr>EJECUCIÓN ACUMULADA DE GASTOS A JULIO DE 2019  PARTIDA 17 MINISTERIO DE MINERÍA</vt:lpstr>
      <vt:lpstr>EJECUCIÓN ACUMULADA DE GASTOS A JULIO DE 2019  PARTIDA 17 MINISTERIO DE MINERÍA</vt:lpstr>
      <vt:lpstr>EJECUCIÓN ACUMULADA DE GASTOS A JULIO DE 2019  PARTIDA 17 MINISTERIO DE MINERÍA</vt:lpstr>
      <vt:lpstr>EJECUCIÓN ACUMULADA DE GASTOS A JULIO DE 2019  PARTIDA 17 MINISTERIO DE MINERÍA</vt:lpstr>
      <vt:lpstr>EJECUCIÓN ACUMULADA DE GASTOS A JULIO DE 2019  PARTIDA 17 MINISTERIO DE MINERÍA</vt:lpstr>
      <vt:lpstr>EJECUCIÓN ACUMULADA DE GASTOS A JULIO DE 2019  PARTIDA 17 MINISTERIO DE MINERÍA</vt:lpstr>
      <vt:lpstr>EJECUCIÓN ACUMULADA DE GASTOS A JULIO DE 2019  PARTIDA 17 RESUMEN POR CAPÍTULOS</vt:lpstr>
      <vt:lpstr>EJECUCIÓN ACUMULADA DE GASTOS A JULIO DE 2019  PARTIDA 17. CAPÍTULO 01. PROGRAMA 01:  SECRETARÍA Y ADMINISTRACIÓN GENERAL</vt:lpstr>
      <vt:lpstr>EJECUCIÓN ACUMULADA DE GASTOS A JULIO DE 2019  PARTIDA 17. CAPÍTULO 01. PROGRAMA 02:  FOMENTO DE LA PEQUEÑA Y MEDIANA MINERÍA</vt:lpstr>
      <vt:lpstr>EJECUCIÓN ACUMULADA DE GASTOS A JULIO DE 2019  PARTIDA 17. CAPÍTULO 02. PROGRAMA 01:  COMISIÓN CHILENA DEL COBRE</vt:lpstr>
      <vt:lpstr>EJECUCIÓN ACUMULADA DE GASTOS A JULIO DE 2019  PARTIDA 17. CAPÍTULO 03. PROGRAMA 01:  SERVICIO NACIONAL DE GEOLOGÍA Y MINERÍA</vt:lpstr>
      <vt:lpstr>EJECUCIÓN ACUMULADA DE GASTOS A JULIO DE 2019  PARTIDA 17. CAPÍTULO 03. PROGRAMA 02:  RED NACIONAL DE VIGILANCIA VOLCÁNICA</vt:lpstr>
      <vt:lpstr>EJECUCIÓN ACUMULADA DE GASTOS A JULIO DE 2019  PARTIDA 17. CAPÍTULO 03. PROGRAMA 03:  PLAN NACIONAL DE GEOLOGÍA</vt:lpstr>
      <vt:lpstr>EJECUCIÓN ACUMULADA DE GASTOS A JULIO DE 2019  PARTIDA 17. CAPÍTULO 03. PROGRAMA 04:  PROGRAMA DE SEGURIDAD MINERA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17: MINISTERIO DE MINERÍA</dc:title>
  <dc:creator>Ruben Catalan</dc:creator>
  <cp:lastModifiedBy>Presupuesto Santiago</cp:lastModifiedBy>
  <cp:revision>77</cp:revision>
  <cp:lastPrinted>2019-05-14T15:29:49Z</cp:lastPrinted>
  <dcterms:created xsi:type="dcterms:W3CDTF">2016-08-01T14:34:00Z</dcterms:created>
  <dcterms:modified xsi:type="dcterms:W3CDTF">2019-09-16T20:47:47Z</dcterms:modified>
</cp:coreProperties>
</file>