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4"/>
  </p:notesMasterIdLst>
  <p:handoutMasterIdLst>
    <p:handoutMasterId r:id="rId35"/>
  </p:handoutMasterIdLst>
  <p:sldIdLst>
    <p:sldId id="256" r:id="rId10"/>
    <p:sldId id="317" r:id="rId11"/>
    <p:sldId id="318" r:id="rId12"/>
    <p:sldId id="316" r:id="rId13"/>
    <p:sldId id="319" r:id="rId14"/>
    <p:sldId id="264" r:id="rId15"/>
    <p:sldId id="263" r:id="rId16"/>
    <p:sldId id="265" r:id="rId17"/>
    <p:sldId id="300" r:id="rId18"/>
    <p:sldId id="301" r:id="rId19"/>
    <p:sldId id="302" r:id="rId20"/>
    <p:sldId id="303" r:id="rId21"/>
    <p:sldId id="304" r:id="rId22"/>
    <p:sldId id="320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13/11/2019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13/11/2019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13/11/2019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13/11/2019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13/11/2019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13/11/2019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13/11/2019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13/11/2019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13/11/2019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13/11/2019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6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8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9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0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2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14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5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6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7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JULIO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15: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TRABAJO Y PREVISIÓN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septiembre de </a:t>
            </a:r>
            <a:r>
              <a:rPr lang="es-CL" sz="1200" dirty="0"/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18959"/>
              </p:ext>
            </p:extLst>
          </p:nvPr>
        </p:nvGraphicFramePr>
        <p:xfrm>
          <a:off x="386224" y="1670645"/>
          <a:ext cx="8229600" cy="451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1" name="Hoja de cálculo" r:id="rId4" imgW="7581990" imgH="4638728" progId="Excel.Sheet.8">
                  <p:embed/>
                </p:oleObj>
              </mc:Choice>
              <mc:Fallback>
                <p:oleObj name="Hoja de cálculo" r:id="rId4" imgW="7581990" imgH="46387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70645"/>
                        <a:ext cx="8229600" cy="4510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05189"/>
              </p:ext>
            </p:extLst>
          </p:nvPr>
        </p:nvGraphicFramePr>
        <p:xfrm>
          <a:off x="386224" y="1700808"/>
          <a:ext cx="82296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Hoja de cálculo" r:id="rId4" imgW="8039190" imgH="3076522" progId="Excel.Sheet.8">
                  <p:embed/>
                </p:oleObj>
              </mc:Choice>
              <mc:Fallback>
                <p:oleObj name="Hoja de cálculo" r:id="rId4" imgW="8039190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547308"/>
              </p:ext>
            </p:extLst>
          </p:nvPr>
        </p:nvGraphicFramePr>
        <p:xfrm>
          <a:off x="386224" y="1700808"/>
          <a:ext cx="82296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Hoja de cálculo" r:id="rId4" imgW="7820092" imgH="4448241" progId="Excel.Sheet.8">
                  <p:embed/>
                </p:oleObj>
              </mc:Choice>
              <mc:Fallback>
                <p:oleObj name="Hoja de cálculo" r:id="rId4" imgW="7820092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522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18772DC-1E36-4569-8538-D4F5C000A000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32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523268"/>
              </p:ext>
            </p:extLst>
          </p:nvPr>
        </p:nvGraphicFramePr>
        <p:xfrm>
          <a:off x="386224" y="1700808"/>
          <a:ext cx="829023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Hoja de cálculo" r:id="rId4" imgW="8496390" imgH="3667138" progId="Excel.Sheet.8">
                  <p:embed/>
                </p:oleObj>
              </mc:Choice>
              <mc:Fallback>
                <p:oleObj name="Hoja de cálculo" r:id="rId4" imgW="8496390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927971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E7CB1C63-A6E0-4973-9D25-EE4590044139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21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21002"/>
              </p:ext>
            </p:extLst>
          </p:nvPr>
        </p:nvGraphicFramePr>
        <p:xfrm>
          <a:off x="386224" y="1700808"/>
          <a:ext cx="829023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Hoja de cálculo" r:id="rId4" imgW="8496390" imgH="2143243" progId="Excel.Sheet.8">
                  <p:embed/>
                </p:oleObj>
              </mc:Choice>
              <mc:Fallback>
                <p:oleObj name="Hoja de cálculo" r:id="rId4" imgW="8496390" imgH="21432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5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296123"/>
            <a:ext cx="8406135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34422"/>
              </p:ext>
            </p:extLst>
          </p:nvPr>
        </p:nvGraphicFramePr>
        <p:xfrm>
          <a:off x="386224" y="1714475"/>
          <a:ext cx="8290232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Hoja de cálculo" r:id="rId4" imgW="7848779" imgH="3514607" progId="Excel.Sheet.8">
                  <p:embed/>
                </p:oleObj>
              </mc:Choice>
              <mc:Fallback>
                <p:oleObj name="Hoja de cálculo" r:id="rId4" imgW="7848779" imgH="35146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14475"/>
                        <a:ext cx="8290232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280323"/>
              </p:ext>
            </p:extLst>
          </p:nvPr>
        </p:nvGraphicFramePr>
        <p:xfrm>
          <a:off x="414336" y="1573113"/>
          <a:ext cx="82296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5" name="Hoja de cálculo" r:id="rId4" imgW="7820092" imgH="4448241" progId="Excel.Sheet.8">
                  <p:embed/>
                </p:oleObj>
              </mc:Choice>
              <mc:Fallback>
                <p:oleObj name="Hoja de cálculo" r:id="rId4" imgW="7820092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573113"/>
                        <a:ext cx="822960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216"/>
              </p:ext>
            </p:extLst>
          </p:nvPr>
        </p:nvGraphicFramePr>
        <p:xfrm>
          <a:off x="386224" y="1700808"/>
          <a:ext cx="8290232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5" name="Hoja de cálculo" r:id="rId4" imgW="9582195" imgH="4600417" progId="Excel.Sheet.8">
                  <p:embed/>
                </p:oleObj>
              </mc:Choice>
              <mc:Fallback>
                <p:oleObj name="Hoja de cálculo" r:id="rId4" imgW="9582195" imgH="46004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2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302532"/>
              </p:ext>
            </p:extLst>
          </p:nvPr>
        </p:nvGraphicFramePr>
        <p:xfrm>
          <a:off x="404935" y="1628800"/>
          <a:ext cx="822960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0" name="Hoja de cálculo" r:id="rId4" imgW="9582195" imgH="4581617" progId="Excel.Sheet.8">
                  <p:embed/>
                </p:oleObj>
              </mc:Choice>
              <mc:Fallback>
                <p:oleObj name="Hoja de cálculo" r:id="rId4" imgW="9582195" imgH="45816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935" y="1628800"/>
                        <a:ext cx="8229600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35381"/>
            <a:ext cx="8289755" cy="30598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 DE SEGURIDAD LABORAL  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10729"/>
              </p:ext>
            </p:extLst>
          </p:nvPr>
        </p:nvGraphicFramePr>
        <p:xfrm>
          <a:off x="386224" y="1602798"/>
          <a:ext cx="8290231" cy="482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8" name="Hoja de cálculo" r:id="rId4" imgW="7801087" imgH="5219766" progId="Excel.Sheet.8">
                  <p:embed/>
                </p:oleObj>
              </mc:Choice>
              <mc:Fallback>
                <p:oleObj name="Hoja de cálculo" r:id="rId4" imgW="7801087" imgH="52197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02798"/>
                        <a:ext cx="8290231" cy="482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01A1DD0-6A2C-4FFE-A6DE-AB9D6E2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2300"/>
            <a:ext cx="5904655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296123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877185"/>
              </p:ext>
            </p:extLst>
          </p:nvPr>
        </p:nvGraphicFramePr>
        <p:xfrm>
          <a:off x="375090" y="1695425"/>
          <a:ext cx="830136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0" name="Hoja de cálculo" r:id="rId4" imgW="8010503" imgH="3533762" progId="Excel.Sheet.8">
                  <p:embed/>
                </p:oleObj>
              </mc:Choice>
              <mc:Fallback>
                <p:oleObj name="Hoja de cálculo" r:id="rId4" imgW="801050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090" y="1695425"/>
                        <a:ext cx="830136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30158"/>
              </p:ext>
            </p:extLst>
          </p:nvPr>
        </p:nvGraphicFramePr>
        <p:xfrm>
          <a:off x="386224" y="1689323"/>
          <a:ext cx="822960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5" name="Hoja de cálculo" r:id="rId4" imgW="8010503" imgH="3971846" progId="Excel.Sheet.8">
                  <p:embed/>
                </p:oleObj>
              </mc:Choice>
              <mc:Fallback>
                <p:oleObj name="Hoja de cálculo" r:id="rId4" imgW="8010503" imgH="39718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89323"/>
                        <a:ext cx="8229600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005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221500"/>
              </p:ext>
            </p:extLst>
          </p:nvPr>
        </p:nvGraphicFramePr>
        <p:xfrm>
          <a:off x="386224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6" name="Hoja de cálculo" r:id="rId4" imgW="7734390" imgH="2924346" progId="Excel.Sheet.8">
                  <p:embed/>
                </p:oleObj>
              </mc:Choice>
              <mc:Fallback>
                <p:oleObj name="Hoja de cálculo" r:id="rId4" imgW="77343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330997"/>
              </p:ext>
            </p:extLst>
          </p:nvPr>
        </p:nvGraphicFramePr>
        <p:xfrm>
          <a:off x="386224" y="1711272"/>
          <a:ext cx="8290231" cy="4693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0" name="Hoja de cálculo" r:id="rId4" imgW="7724708" imgH="5210188" progId="Excel.Sheet.8">
                  <p:embed/>
                </p:oleObj>
              </mc:Choice>
              <mc:Fallback>
                <p:oleObj name="Hoja de cálculo" r:id="rId4" imgW="7724708" imgH="521018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11272"/>
                        <a:ext cx="8290231" cy="4693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97" y="5728171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264508"/>
              </p:ext>
            </p:extLst>
          </p:nvPr>
        </p:nvGraphicFramePr>
        <p:xfrm>
          <a:off x="358457" y="1841723"/>
          <a:ext cx="82296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3" name="Hoja de cálculo" r:id="rId4" imgW="7724708" imgH="3819670" progId="Excel.Sheet.8">
                  <p:embed/>
                </p:oleObj>
              </mc:Choice>
              <mc:Fallback>
                <p:oleObj name="Hoja de cálculo" r:id="rId4" imgW="7724708" imgH="3819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457" y="1841723"/>
                        <a:ext cx="82296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5799"/>
            <a:ext cx="6768752" cy="38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0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21" y="2276872"/>
            <a:ext cx="5100662" cy="30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3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805264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00" y="1955800"/>
            <a:ext cx="4846650" cy="29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2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2027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85" y="1787789"/>
            <a:ext cx="71342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</a:p>
        </p:txBody>
      </p:sp>
      <p:pic>
        <p:nvPicPr>
          <p:cNvPr id="34949" name="Picture 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0" y="1741125"/>
            <a:ext cx="84201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361881"/>
            <a:ext cx="8406135" cy="23547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268760"/>
            <a:ext cx="8229600" cy="235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05216"/>
              </p:ext>
            </p:extLst>
          </p:nvPr>
        </p:nvGraphicFramePr>
        <p:xfrm>
          <a:off x="376915" y="1556345"/>
          <a:ext cx="82296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Hoja de cálculo" r:id="rId4" imgW="7839097" imgH="4752949" progId="Excel.Sheet.8">
                  <p:embed/>
                </p:oleObj>
              </mc:Choice>
              <mc:Fallback>
                <p:oleObj name="Hoja de cálculo" r:id="rId4" imgW="7839097" imgH="47529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915" y="1556345"/>
                        <a:ext cx="8229600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03: PROEMPLEO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1216"/>
              </p:ext>
            </p:extLst>
          </p:nvPr>
        </p:nvGraphicFramePr>
        <p:xfrm>
          <a:off x="467544" y="1687041"/>
          <a:ext cx="8208912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8" name="Hoja de cálculo" r:id="rId4" imgW="8124892" imgH="3686293" progId="Excel.Sheet.8">
                  <p:embed/>
                </p:oleObj>
              </mc:Choice>
              <mc:Fallback>
                <p:oleObj name="Hoja de cálculo" r:id="rId4" imgW="81248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87041"/>
                        <a:ext cx="8208912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684</Words>
  <Application>Microsoft Office PowerPoint</Application>
  <PresentationFormat>Presentación en pantalla (4:3)</PresentationFormat>
  <Paragraphs>91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</vt:lpstr>
      <vt:lpstr>EJECUCIÓN ACUMULADA DE GASTOS PRESUPUESTARIOS AL MES DE JULIO DE 2019 PARTIDA 15: MINISTERIO DEL TRABAJO Y PREVISIÓN SOCIAL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JULIO DE 2019  PARTIDA 15 MINISTERIO DE TRABAJO Y PREVISIÓN SOCIAL</vt:lpstr>
      <vt:lpstr>EJECUCIÓN ACUMULADA DE GASTOS A JULIO DE 2019  PARTIDA 15 RESUMEN POR CAPÍTULOS</vt:lpstr>
      <vt:lpstr>EJECUCIÓN ACUMULADA DE GASTOS A JULIO DE 2019  PARTIDA 15. CAPÍTULO 01. PROGRAMA 01: SUBSECRETARÍA DEL TRABAJO</vt:lpstr>
      <vt:lpstr>EJECUCIÓN ACUMULADA DE GASTOS A JULIO DE 2019  PARTIDA 15. CAPÍTULO 01. PROGRAMA 03: PROEMPLEO</vt:lpstr>
      <vt:lpstr>EJECUCIÓN ACUMULADA DE GASTOS A JULIO DE 2019  PARTIDA 15. CAPÍTULO 02. PROGRAMA 01: DIRECCIÓN DEL TRABAJO</vt:lpstr>
      <vt:lpstr>EJECUCIÓN ACUMULADA DE GASTOS A JULIO DE 2019  PARTIDA 15. CAPÍTULO 03. PROGRAMA 01: SUBSECRETARÍA DE PREVISIÓN SOCIAL</vt:lpstr>
      <vt:lpstr>EJECUCIÓN ACUMULADA DE GASTOS A JULIO DE 2019  PARTIDA 15. CAPÍTULO 04. PROGRAMA 01: DIRECCIÓN DE CRÉDITO PRENDARIO</vt:lpstr>
      <vt:lpstr>EJECUCIÓN ACUMULADA DE GASTOS A JULIO DE 2019  PARTIDA 15. CAPÍTULO 05. PROGRAMA 01: SERVICIO NACIONAL DE CPACITACIÓN Y EMPLEO</vt:lpstr>
      <vt:lpstr>EJECUCIÓN ACUMULADA DE GASTOS A JULIO DE 2019  PARTIDA 15. CAPÍTULO 05. PROGRAMA 01: SERVICIO NACIONAL DE CPACITACIÓN Y EMPLEO</vt:lpstr>
      <vt:lpstr>EJECUCIÓN ACUMULADA DE GASTOS A JULIO DE 2019  PARTIDA 15. CAPÍTULO 06. PROGRAMA 01: SUPERINTENDENCIA DE SEGURIDAD SOCIAL</vt:lpstr>
      <vt:lpstr>EJECUCIÓN ACUMULADA DE GASTOS A JULIO DE 2019  PARTIDA 15. CAPÍTULO 07. PROGRAMA 01: SUPERINTENDENCIA DE PENSIONES</vt:lpstr>
      <vt:lpstr>EJECUCIÓN ACUMULADA DE GASTOS A JULIO DE 2019  PARTIDA 15. CAPÍTULO 09. PROGRAMA 01: INSTITUTO DE PREVISIÓN SOCIAL</vt:lpstr>
      <vt:lpstr>EJECUCIÓN ACUMULADA DE GASTOS A JULIO DE 2019  PARTIDA 15. CAPÍTULO 09. PROGRAMA 01: INSTITUTO DE PREVISIÓN SOCIAL</vt:lpstr>
      <vt:lpstr>EJECUCIÓN ACUMULADA DE GASTOS A JULIO DE 2019  PARTIDA 15. CAPÍTULO 10. PROGRAMA 01: INSTITUTO  DE SEGURIDAD LABORAL  </vt:lpstr>
      <vt:lpstr>EJECUCIÓN ACUMULADA DE GASTOS A JULIO DE 2019  PARTIDA 15. CAPÍTULO 13. PROGRAMA 01: CAJA DE PREVISIÓN DE LA DEFENSA NACIONAL</vt:lpstr>
      <vt:lpstr>EJECUCIÓN ACUMULADA DE GASTOS A JULIO DE 2019  PARTIDA 15. CAPÍTULO 13. PROGRAMA 01: CAJA DE PREVISIÓN DE LA DEFENSA NACIONAL</vt:lpstr>
      <vt:lpstr>EJECUCIÓN ACUMULADA DE GASTOS A JULIO DE 2019  PARTIDA 15. CAPÍTULO 13. PROGRAMA 02: FONDO DE MEDICINA CURATIVA</vt:lpstr>
      <vt:lpstr>EJECUCIÓN ACUMULADA DE GASTOS A JULIO DE 2019  PARTIDA 15. CAPÍTULO 14. PROGRAMA 01: DIRECCIÓN DE PREVISIÓN DE CARABINEROS DE CHILE</vt:lpstr>
      <vt:lpstr>EJECUCIÓN ACUMULADA DE GASTOS A JULIO DE 2019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Claudia Soto</cp:lastModifiedBy>
  <cp:revision>245</cp:revision>
  <cp:lastPrinted>2017-05-09T14:38:34Z</cp:lastPrinted>
  <dcterms:created xsi:type="dcterms:W3CDTF">2016-06-23T13:38:47Z</dcterms:created>
  <dcterms:modified xsi:type="dcterms:W3CDTF">2019-11-13T15:14:52Z</dcterms:modified>
</cp:coreProperties>
</file>