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5"/>
  </p:notesMasterIdLst>
  <p:handoutMasterIdLst>
    <p:handoutMasterId r:id="rId16"/>
  </p:handoutMasterIdLst>
  <p:sldIdLst>
    <p:sldId id="256" r:id="rId3"/>
    <p:sldId id="299" r:id="rId4"/>
    <p:sldId id="306" r:id="rId5"/>
    <p:sldId id="304" r:id="rId6"/>
    <p:sldId id="305" r:id="rId7"/>
    <p:sldId id="264" r:id="rId8"/>
    <p:sldId id="263" r:id="rId9"/>
    <p:sldId id="265" r:id="rId10"/>
    <p:sldId id="268" r:id="rId11"/>
    <p:sldId id="271" r:id="rId12"/>
    <p:sldId id="301" r:id="rId13"/>
    <p:sldId id="302" r:id="rId14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342" y="-5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Relationship Id="rId4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Relationship Id="rId4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8983046535847007E-2"/>
          <c:y val="0.11602530274413954"/>
          <c:w val="0.83708897349930989"/>
          <c:h val="0.61667800799911121"/>
        </c:manualLayout>
      </c:layout>
      <c:pie3DChart>
        <c:varyColors val="1"/>
        <c:ser>
          <c:idx val="0"/>
          <c:order val="0"/>
          <c:tx>
            <c:strRef>
              <c:f>'Partida 14'!$D$54</c:f>
              <c:strCache>
                <c:ptCount val="1"/>
                <c:pt idx="0">
                  <c:v>M$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790-4647-B177-67B4C1B4D88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790-4647-B177-67B4C1B4D88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790-4647-B177-67B4C1B4D88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790-4647-B177-67B4C1B4D881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'Partida 14'!$C$55:$C$58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DE CAPITAL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14'!$D$55:$D$58</c:f>
              <c:numCache>
                <c:formatCode>_-* #,##0_-;\-* #,##0_-;_-* "-"??_-;_-@_-</c:formatCode>
                <c:ptCount val="4"/>
                <c:pt idx="0">
                  <c:v>17085257</c:v>
                </c:pt>
                <c:pt idx="1">
                  <c:v>4747911</c:v>
                </c:pt>
                <c:pt idx="2">
                  <c:v>13583689</c:v>
                </c:pt>
                <c:pt idx="3" formatCode="#,##0">
                  <c:v>7754857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1790-4647-B177-67B4C1B4D88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0953730997698073"/>
          <c:y val="0.74947094553596605"/>
          <c:w val="0.24295171772191462"/>
          <c:h val="0.22682549161204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 dirty="0" err="1"/>
              <a:t>Distribución</a:t>
            </a:r>
            <a:r>
              <a:rPr lang="en-US" sz="1200" b="1" dirty="0"/>
              <a:t> Presupuesto </a:t>
            </a:r>
            <a:r>
              <a:rPr lang="en-US" sz="1200" b="1" dirty="0" err="1"/>
              <a:t>Inicial</a:t>
            </a:r>
            <a:r>
              <a:rPr lang="en-US" sz="1200" b="1" dirty="0"/>
              <a:t> por </a:t>
            </a:r>
            <a:r>
              <a:rPr lang="en-US" sz="1200" b="1" dirty="0" err="1"/>
              <a:t>Programa</a:t>
            </a:r>
            <a:endParaRPr lang="es-CL" sz="1200" b="1" dirty="0"/>
          </a:p>
          <a:p>
            <a:pPr>
              <a:defRPr sz="1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 dirty="0"/>
              <a:t>(</a:t>
            </a:r>
            <a:r>
              <a:rPr lang="en-US" sz="1200" b="1" dirty="0" err="1"/>
              <a:t>en</a:t>
            </a:r>
            <a:r>
              <a:rPr lang="en-US" sz="1200" b="1" dirty="0"/>
              <a:t> </a:t>
            </a:r>
            <a:r>
              <a:rPr lang="en-US" sz="1200" b="1" dirty="0" err="1"/>
              <a:t>millones</a:t>
            </a:r>
            <a:r>
              <a:rPr lang="en-US" sz="1200" b="1" dirty="0"/>
              <a:t> de $)</a:t>
            </a:r>
            <a:endParaRPr lang="es-CL" sz="1200" b="1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1.9656017965909964E-2"/>
          <c:y val="0.18457899648689463"/>
          <c:w val="0.95195195608333116"/>
          <c:h val="0.68077481233404868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14'!$H$55:$H$58</c:f>
              <c:strCache>
                <c:ptCount val="4"/>
                <c:pt idx="0">
                  <c:v>Subsecretaría de Bienes Nacionales</c:v>
                </c:pt>
                <c:pt idx="1">
                  <c:v>Regularización de la Propiedad Raíz</c:v>
                </c:pt>
                <c:pt idx="2">
                  <c:v>Administración de Bienes</c:v>
                </c:pt>
                <c:pt idx="3">
                  <c:v>Catastro</c:v>
                </c:pt>
              </c:strCache>
            </c:strRef>
          </c:cat>
          <c:val>
            <c:numRef>
              <c:f>'Partida 14'!$I$55:$I$58</c:f>
              <c:numCache>
                <c:formatCode>_-* #,##0_-;\-* #,##0_-;_-* "-"??_-;_-@_-</c:formatCode>
                <c:ptCount val="4"/>
                <c:pt idx="0">
                  <c:v>12100379000</c:v>
                </c:pt>
                <c:pt idx="1">
                  <c:v>4010564000</c:v>
                </c:pt>
                <c:pt idx="2">
                  <c:v>24085898000</c:v>
                </c:pt>
                <c:pt idx="3">
                  <c:v>3174226000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E68-4678-B655-311815E8140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86891264"/>
        <c:axId val="186902400"/>
      </c:barChart>
      <c:catAx>
        <c:axId val="186891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186902400"/>
        <c:crosses val="autoZero"/>
        <c:auto val="0"/>
        <c:lblAlgn val="ctr"/>
        <c:lblOffset val="100"/>
        <c:noMultiLvlLbl val="0"/>
      </c:catAx>
      <c:valAx>
        <c:axId val="186902400"/>
        <c:scaling>
          <c:orientation val="minMax"/>
        </c:scaling>
        <c:delete val="1"/>
        <c:axPos val="l"/>
        <c:numFmt formatCode="General" sourceLinked="0"/>
        <c:majorTickMark val="none"/>
        <c:minorTickMark val="none"/>
        <c:tickLblPos val="nextTo"/>
        <c:crossAx val="186891264"/>
        <c:crosses val="autoZero"/>
        <c:crossBetween val="between"/>
        <c:dispUnits>
          <c:builtInUnit val="millions"/>
          <c:dispUnitsLbl>
            <c:layout/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15/11/2019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15/11/2019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15/11/2019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15/11/2019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15/11/2019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15/11/2019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15/11/2019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9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26663" y="97184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963429207"/>
              </p:ext>
            </p:extLst>
          </p:nvPr>
        </p:nvGraphicFramePr>
        <p:xfrm>
          <a:off x="5436096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5940152" y="44624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B2A73341-F008-4A94-B768-5C3C7DAFA9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332314"/>
            <a:ext cx="8406135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JULIO </a:t>
            </a:r>
            <a:r>
              <a:rPr lang="es-CL" sz="2000" b="1" dirty="0">
                <a:solidFill>
                  <a:prstClr val="black"/>
                </a:solidFill>
              </a:rPr>
              <a:t>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01: 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BIENES NACIONALES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 smtClean="0"/>
              <a:t>Valparaíso, agosto 2019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12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9685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…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1 de 2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52F5F0AC-E7B4-40BA-B246-EADF69FD4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6224" y="609598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988840"/>
            <a:ext cx="8229600" cy="2873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A13A1057-B71C-4454-9763-C0C4A3AC840E}"/>
              </a:ext>
            </a:extLst>
          </p:cNvPr>
          <p:cNvSpPr txBox="1">
            <a:spLocks/>
          </p:cNvSpPr>
          <p:nvPr/>
        </p:nvSpPr>
        <p:spPr>
          <a:xfrm>
            <a:off x="316669" y="5991225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04: ADMINISTRACIÓN DE BIENES</a:t>
            </a:r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998503"/>
            <a:ext cx="8229600" cy="3090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80325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0566" y="141303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BA30280A-B577-48B0-B690-473711D336F0}"/>
              </a:ext>
            </a:extLst>
          </p:cNvPr>
          <p:cNvSpPr txBox="1">
            <a:spLocks/>
          </p:cNvSpPr>
          <p:nvPr/>
        </p:nvSpPr>
        <p:spPr>
          <a:xfrm>
            <a:off x="368932" y="5991225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05: CATASTRO</a:t>
            </a:r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566" y="2328863"/>
            <a:ext cx="8229600" cy="1914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7045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xmlns="" id="{F8DC11A3-1BCE-494D-A97F-5FD09B08D3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398380"/>
              </p:ext>
            </p:extLst>
          </p:nvPr>
        </p:nvGraphicFramePr>
        <p:xfrm>
          <a:off x="683568" y="1772816"/>
          <a:ext cx="7704856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xmlns="" id="{64439BD4-B649-451A-80FE-59DC10C8AE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2185597"/>
              </p:ext>
            </p:extLst>
          </p:nvPr>
        </p:nvGraphicFramePr>
        <p:xfrm>
          <a:off x="827584" y="1916832"/>
          <a:ext cx="7344816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9220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963" y="1816100"/>
            <a:ext cx="5932487" cy="322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345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xmlns="" id="{A826AA28-537D-4B89-9A23-A82B52DDD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4175" y="1822450"/>
            <a:ext cx="5834063" cy="321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0677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F4FFFE78-8C05-4F16-956B-50BBA66A3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8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MINISTERIO DE BIENES NACIONALES</a:t>
            </a: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2332941"/>
            <a:ext cx="8229600" cy="21549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4DD7D21C-DEC1-4162-9317-902862704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5529" y="63093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 RESUMEN POR CAPÍTULOS</a:t>
            </a: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2652713"/>
            <a:ext cx="8229600" cy="139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EF3D9FE3-EFD7-4C80-A823-F03730BF8E6E}"/>
              </a:ext>
            </a:extLst>
          </p:cNvPr>
          <p:cNvSpPr txBox="1">
            <a:spLocks/>
          </p:cNvSpPr>
          <p:nvPr/>
        </p:nvSpPr>
        <p:spPr>
          <a:xfrm>
            <a:off x="381696" y="6173787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01: SUBSECRETARÍA DE BIENES NACIONALES </a:t>
            </a: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480" y="1988840"/>
            <a:ext cx="8273088" cy="28576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E0C1AD33-FD84-4261-A37D-F8D77FB671FD}"/>
              </a:ext>
            </a:extLst>
          </p:cNvPr>
          <p:cNvSpPr txBox="1">
            <a:spLocks/>
          </p:cNvSpPr>
          <p:nvPr/>
        </p:nvSpPr>
        <p:spPr>
          <a:xfrm>
            <a:off x="420098" y="609598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14. CAPÍTULO 01. PROGRAMA 03: REGULARIZACIÓN DE LA PROPIEDAD RAÍZ</a:t>
            </a: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2328864"/>
            <a:ext cx="8229600" cy="1914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3274</TotalTime>
  <Words>358</Words>
  <Application>Microsoft Office PowerPoint</Application>
  <PresentationFormat>Presentación en pantalla (4:3)</PresentationFormat>
  <Paragraphs>48</Paragraphs>
  <Slides>12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5" baseType="lpstr">
      <vt:lpstr>1_Tema de Office</vt:lpstr>
      <vt:lpstr>Tema de Office</vt:lpstr>
      <vt:lpstr>Imagen de mapa de bits</vt:lpstr>
      <vt:lpstr>EJECUCIÓN ACUMULADA DE GASTOS PRESUPUESTARIOS AL MES DE JULIO DE 2019 PARTIDA 01:  MINISTERIO DE BIENES NACIONALES</vt:lpstr>
      <vt:lpstr>Presentación de PowerPoint</vt:lpstr>
      <vt:lpstr>Presentación de PowerPoint</vt:lpstr>
      <vt:lpstr>Presentación de PowerPoint</vt:lpstr>
      <vt:lpstr>Presentación de PowerPoint</vt:lpstr>
      <vt:lpstr>EJECUCIÓN ACUMULADA DE GASTOS A JULIO DE 2019  PARTIDA 14 MINISTERIO DE BIENES NACIONALES</vt:lpstr>
      <vt:lpstr>EJECUCIÓN ACUMULADA DE GASTOS A JULIO DE 2019  PARTIDA 14 RESUMEN POR CAPÍTULOS</vt:lpstr>
      <vt:lpstr>EJECUCIÓN ACUMULADA DE GASTOS A JULIO DE 2019  PARTIDA 14. CAPÍTULO 01. PROGRAMA 01: SUBSECRETARÍA DE BIENES NACIONALES </vt:lpstr>
      <vt:lpstr>EJECUCIÓN ACUMULADA DE GASTOS A JULIO DE 2019  PARTIDA 14. CAPÍTULO 01. PROGRAMA 03: REGULARIZACIÓN DE LA PROPIEDAD RAÍZ</vt:lpstr>
      <vt:lpstr>EJECUCIÓN ACUMULADA DE GASTOS A JULIO DE 2019  PARTIDA 14. CAPÍTULO 01. PROGRAMA 04: ADMINISTRACIÓN DE BIENES</vt:lpstr>
      <vt:lpstr>EJECUCIÓN ACUMULADA DE GASTOS A JULIO DE 2019  PARTIDA 14. CAPÍTULO 01. PROGRAMA 04: ADMINISTRACIÓN DE BIENES</vt:lpstr>
      <vt:lpstr>EJECUCIÓN ACUMULADA DE GASTOS A JULIO DE 2019  PARTIDA 14. CAPÍTULO 01. PROGRAMA 05: CATASTRO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Kaina Pino</cp:lastModifiedBy>
  <cp:revision>231</cp:revision>
  <cp:lastPrinted>2018-06-11T15:48:09Z</cp:lastPrinted>
  <dcterms:created xsi:type="dcterms:W3CDTF">2016-06-23T13:38:47Z</dcterms:created>
  <dcterms:modified xsi:type="dcterms:W3CDTF">2019-11-15T15:39:48Z</dcterms:modified>
</cp:coreProperties>
</file>