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6"/>
  </p:notesMasterIdLst>
  <p:sldIdLst>
    <p:sldId id="257" r:id="rId17"/>
    <p:sldId id="287" r:id="rId18"/>
    <p:sldId id="288" r:id="rId19"/>
    <p:sldId id="289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90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80" d="100"/>
          <a:sy n="80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7851776"/>
        <c:axId val="178051328"/>
      </c:barChart>
      <c:catAx>
        <c:axId val="1778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051328"/>
        <c:crosses val="autoZero"/>
        <c:auto val="1"/>
        <c:lblAlgn val="ctr"/>
        <c:lblOffset val="100"/>
        <c:noMultiLvlLbl val="0"/>
      </c:catAx>
      <c:valAx>
        <c:axId val="1780513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78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5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JULIO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septiembre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783090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240154"/>
              </p:ext>
            </p:extLst>
          </p:nvPr>
        </p:nvGraphicFramePr>
        <p:xfrm>
          <a:off x="395536" y="1599406"/>
          <a:ext cx="828092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Hoja de cálculo" r:id="rId4" imgW="8410687" imgH="4133955" progId="Excel.Sheet.12">
                  <p:embed/>
                </p:oleObj>
              </mc:Choice>
              <mc:Fallback>
                <p:oleObj name="Hoja de cálculo" r:id="rId4" imgW="8410687" imgH="41339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599406"/>
                        <a:ext cx="8280920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73216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D123F448-16B7-4B67-B727-92D5316F6013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282163"/>
              </p:ext>
            </p:extLst>
          </p:nvPr>
        </p:nvGraphicFramePr>
        <p:xfrm>
          <a:off x="395536" y="1809725"/>
          <a:ext cx="828092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Hoja de cálculo" r:id="rId3" imgW="8724810" imgH="3419541" progId="Excel.Sheet.12">
                  <p:embed/>
                </p:oleObj>
              </mc:Choice>
              <mc:Fallback>
                <p:oleObj name="Hoja de cálculo" r:id="rId3" imgW="8724810" imgH="34195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09725"/>
                        <a:ext cx="8280920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68131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8D5EA4D3-68B4-4A74-BAA6-37B9F2D1A723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7910408" cy="233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2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93948"/>
              </p:ext>
            </p:extLst>
          </p:nvPr>
        </p:nvGraphicFramePr>
        <p:xfrm>
          <a:off x="395536" y="1916832"/>
          <a:ext cx="828092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Hoja de cálculo" r:id="rId3" imgW="8724810" imgH="3372008" progId="Excel.Sheet.12">
                  <p:embed/>
                </p:oleObj>
              </mc:Choice>
              <mc:Fallback>
                <p:oleObj name="Hoja de cálculo" r:id="rId3" imgW="8724810" imgH="33720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28092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56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368413"/>
            <a:ext cx="7299532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15128"/>
              </p:ext>
            </p:extLst>
          </p:nvPr>
        </p:nvGraphicFramePr>
        <p:xfrm>
          <a:off x="323528" y="1988840"/>
          <a:ext cx="828092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Hoja de cálculo" r:id="rId3" imgW="8724810" imgH="2352530" progId="Excel.Sheet.12">
                  <p:embed/>
                </p:oleObj>
              </mc:Choice>
              <mc:Fallback>
                <p:oleObj name="Hoja de cálculo" r:id="rId3" imgW="8724810" imgH="235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88840"/>
                        <a:ext cx="828092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663370"/>
            <a:ext cx="7332297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73367"/>
              </p:ext>
            </p:extLst>
          </p:nvPr>
        </p:nvGraphicFramePr>
        <p:xfrm>
          <a:off x="351100" y="1772816"/>
          <a:ext cx="8325356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Hoja de cálculo" r:id="rId3" imgW="8724810" imgH="2809770" progId="Excel.Sheet.12">
                  <p:embed/>
                </p:oleObj>
              </mc:Choice>
              <mc:Fallback>
                <p:oleObj name="Hoja de cálculo" r:id="rId3" imgW="8724810" imgH="280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00" y="1772816"/>
                        <a:ext cx="8325356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1" y="6309320"/>
            <a:ext cx="8173344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063329"/>
              </p:ext>
            </p:extLst>
          </p:nvPr>
        </p:nvGraphicFramePr>
        <p:xfrm>
          <a:off x="395536" y="1596951"/>
          <a:ext cx="8208912" cy="464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Hoja de cálculo" r:id="rId3" imgW="8724810" imgH="5248144" progId="Excel.Sheet.12">
                  <p:embed/>
                </p:oleObj>
              </mc:Choice>
              <mc:Fallback>
                <p:oleObj name="Hoja de cálculo" r:id="rId3" imgW="8724810" imgH="524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96951"/>
                        <a:ext cx="8208912" cy="4640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623731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75245"/>
              </p:ext>
            </p:extLst>
          </p:nvPr>
        </p:nvGraphicFramePr>
        <p:xfrm>
          <a:off x="395536" y="1640929"/>
          <a:ext cx="828092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Hoja de cálculo" r:id="rId3" imgW="8724810" imgH="4524506" progId="Excel.Sheet.12">
                  <p:embed/>
                </p:oleObj>
              </mc:Choice>
              <mc:Fallback>
                <p:oleObj name="Hoja de cálculo" r:id="rId3" imgW="8724810" imgH="45245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0929"/>
                        <a:ext cx="828092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5349849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15253"/>
              </p:ext>
            </p:extLst>
          </p:nvPr>
        </p:nvGraphicFramePr>
        <p:xfrm>
          <a:off x="395536" y="1566863"/>
          <a:ext cx="828092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66863"/>
                        <a:ext cx="8280920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664467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19710"/>
              </p:ext>
            </p:extLst>
          </p:nvPr>
        </p:nvGraphicFramePr>
        <p:xfrm>
          <a:off x="395536" y="1844824"/>
          <a:ext cx="828092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4437112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39089"/>
              </p:ext>
            </p:extLst>
          </p:nvPr>
        </p:nvGraphicFramePr>
        <p:xfrm>
          <a:off x="395536" y="1700808"/>
          <a:ext cx="828092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Hoja de cálculo" r:id="rId3" imgW="8724810" imgH="2657593" progId="Excel.Sheet.12">
                  <p:embed/>
                </p:oleObj>
              </mc:Choice>
              <mc:Fallback>
                <p:oleObj name="Hoja de cálculo" r:id="rId3" imgW="8724810" imgH="2657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Partida 13 Ministerio de Agricultura alcanza un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presupuesto vigente de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628.927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incluyendo seis instituciones: Subsecretaría de Agricultura, Oficina de Estudios y Políticas Agrarias, Instituto de Desarrollo Agropecuario, Servicio Agrícola y Ganadero, Corporación Nacional Forestal y Comisión Nacional de Riego.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del Ministerio, acumulada al mes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JULIO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366.597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58%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respecto de la ley vigente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</a:t>
            </a:r>
            <a:r>
              <a:rPr lang="es-CL" sz="1400" dirty="0" smtClean="0">
                <a:solidFill>
                  <a:prstClr val="black"/>
                </a:solidFill>
              </a:rPr>
              <a:t>mayor </a:t>
            </a:r>
            <a:r>
              <a:rPr lang="es-CL" sz="1400" dirty="0">
                <a:solidFill>
                  <a:prstClr val="black"/>
                </a:solidFill>
              </a:rPr>
              <a:t>parte de los recursos ministeriales ($</a:t>
            </a:r>
            <a:r>
              <a:rPr lang="es-CL" sz="1400" dirty="0" smtClean="0">
                <a:solidFill>
                  <a:prstClr val="black"/>
                </a:solidFill>
              </a:rPr>
              <a:t>292.593 </a:t>
            </a:r>
            <a:r>
              <a:rPr lang="es-CL" sz="1400" dirty="0">
                <a:solidFill>
                  <a:prstClr val="black"/>
                </a:solidFill>
              </a:rPr>
              <a:t>millones), presentó un gasto de $</a:t>
            </a:r>
            <a:r>
              <a:rPr lang="es-CL" sz="1400" dirty="0" smtClean="0">
                <a:solidFill>
                  <a:prstClr val="black"/>
                </a:solidFill>
              </a:rPr>
              <a:t>174.687 </a:t>
            </a:r>
            <a:r>
              <a:rPr lang="es-CL" sz="1400" dirty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59% </a:t>
            </a:r>
            <a:r>
              <a:rPr lang="es-CL" sz="1400" dirty="0">
                <a:solidFill>
                  <a:prstClr val="black"/>
                </a:solidFill>
              </a:rPr>
              <a:t>de avance presupuestario. Respecto a los </a:t>
            </a:r>
            <a:r>
              <a:rPr lang="es-CL" sz="1400" b="1" dirty="0">
                <a:solidFill>
                  <a:prstClr val="black"/>
                </a:solidFill>
              </a:rPr>
              <a:t>programas de fomento productivo</a:t>
            </a:r>
            <a:r>
              <a:rPr lang="es-CL" sz="1400" dirty="0">
                <a:solidFill>
                  <a:prstClr val="black"/>
                </a:solidFill>
              </a:rPr>
              <a:t>, se detallan a continuación: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          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24466"/>
              </p:ext>
            </p:extLst>
          </p:nvPr>
        </p:nvGraphicFramePr>
        <p:xfrm>
          <a:off x="681038" y="4246587"/>
          <a:ext cx="77819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Hoja de cálculo" r:id="rId3" imgW="7782082" imgH="1990712" progId="Excel.Sheet.12">
                  <p:embed/>
                </p:oleObj>
              </mc:Choice>
              <mc:Fallback>
                <p:oleObj name="Hoja de cálculo" r:id="rId3" imgW="7782082" imgH="19907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4246587"/>
                        <a:ext cx="7781925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4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938941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38378"/>
              </p:ext>
            </p:extLst>
          </p:nvPr>
        </p:nvGraphicFramePr>
        <p:xfrm>
          <a:off x="395536" y="1628800"/>
          <a:ext cx="828092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Hoja de cálculo" r:id="rId3" imgW="8791508" imgH="2200354" progId="Excel.Sheet.12">
                  <p:embed/>
                </p:oleObj>
              </mc:Choice>
              <mc:Fallback>
                <p:oleObj name="Hoja de cálculo" r:id="rId3" imgW="8791508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923846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88011"/>
              </p:ext>
            </p:extLst>
          </p:nvPr>
        </p:nvGraphicFramePr>
        <p:xfrm>
          <a:off x="395536" y="1628800"/>
          <a:ext cx="828092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4053186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01844"/>
              </p:ext>
            </p:extLst>
          </p:nvPr>
        </p:nvGraphicFramePr>
        <p:xfrm>
          <a:off x="395536" y="1772816"/>
          <a:ext cx="828092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Hoja de cálculo" r:id="rId3" imgW="8648790" imgH="2200354" progId="Excel.Sheet.12">
                  <p:embed/>
                </p:oleObj>
              </mc:Choice>
              <mc:Fallback>
                <p:oleObj name="Hoja de cálculo" r:id="rId3" imgW="864879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429000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00961"/>
              </p:ext>
            </p:extLst>
          </p:nvPr>
        </p:nvGraphicFramePr>
        <p:xfrm>
          <a:off x="395536" y="1628800"/>
          <a:ext cx="828092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58845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10355"/>
              </p:ext>
            </p:extLst>
          </p:nvPr>
        </p:nvGraphicFramePr>
        <p:xfrm>
          <a:off x="395536" y="1628800"/>
          <a:ext cx="828092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Hoja de cálculo" r:id="rId3" imgW="8724810" imgH="3267009" progId="Excel.Sheet.12">
                  <p:embed/>
                </p:oleObj>
              </mc:Choice>
              <mc:Fallback>
                <p:oleObj name="Hoja de cálculo" r:id="rId3" imgW="8724810" imgH="3267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7669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88957"/>
              </p:ext>
            </p:extLst>
          </p:nvPr>
        </p:nvGraphicFramePr>
        <p:xfrm>
          <a:off x="395536" y="1669157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9157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4281449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16056"/>
              </p:ext>
            </p:extLst>
          </p:nvPr>
        </p:nvGraphicFramePr>
        <p:xfrm>
          <a:off x="395536" y="1644005"/>
          <a:ext cx="828092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Hoja de cálculo" r:id="rId3" imgW="8724810" imgH="2505062" progId="Excel.Sheet.12">
                  <p:embed/>
                </p:oleObj>
              </mc:Choice>
              <mc:Fallback>
                <p:oleObj name="Hoja de cálculo" r:id="rId3" imgW="8724810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005"/>
                        <a:ext cx="828092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927971"/>
            <a:ext cx="7285002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33479"/>
              </p:ext>
            </p:extLst>
          </p:nvPr>
        </p:nvGraphicFramePr>
        <p:xfrm>
          <a:off x="395536" y="1660773"/>
          <a:ext cx="828092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8092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117676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9470"/>
              </p:ext>
            </p:extLst>
          </p:nvPr>
        </p:nvGraphicFramePr>
        <p:xfrm>
          <a:off x="395536" y="1628800"/>
          <a:ext cx="828092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Hoja de cálculo" r:id="rId3" imgW="8724810" imgH="1438406" progId="Excel.Sheet.12">
                  <p:embed/>
                </p:oleObj>
              </mc:Choice>
              <mc:Fallback>
                <p:oleObj name="Hoja de cálculo" r:id="rId3" imgW="8724810" imgH="1438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656163"/>
            <a:ext cx="7416824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02881"/>
              </p:ext>
            </p:extLst>
          </p:nvPr>
        </p:nvGraphicFramePr>
        <p:xfrm>
          <a:off x="467544" y="1560165"/>
          <a:ext cx="828092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Hoja de cálculo" r:id="rId3" imgW="8724810" imgH="4028957" progId="Excel.Sheet.12">
                  <p:embed/>
                </p:oleObj>
              </mc:Choice>
              <mc:Fallback>
                <p:oleObj name="Hoja de cálculo" r:id="rId3" imgW="8724810" imgH="40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0165"/>
                        <a:ext cx="8280920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>
                <a:solidFill>
                  <a:prstClr val="black"/>
                </a:solidFill>
              </a:rPr>
              <a:t>En el </a:t>
            </a:r>
            <a:r>
              <a:rPr lang="es-CL" sz="1600" b="1" dirty="0">
                <a:solidFill>
                  <a:prstClr val="black"/>
                </a:solidFill>
              </a:rPr>
              <a:t>Sistema de Incentivos de Sustentabilidad Agroambiental</a:t>
            </a:r>
            <a:r>
              <a:rPr lang="es-CL" sz="1600" dirty="0">
                <a:solidFill>
                  <a:prstClr val="black"/>
                </a:solidFill>
              </a:rPr>
              <a:t>, que proyecta una cobertura de 139 mil hectáreas, con labores de recuperación, fertilización y conservación; y que contempla recursos en el INDAP y en el SAG, por un total de $34.816 millones, se observa lo siguiente: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- en el Instituto de Desarrollo Agropecuario la asignación para el Sistema de Incentivos 	Ley 	N° 20.412, con presupuesto vigente por $21.554, se ejecutó un total de </a:t>
            </a:r>
            <a:r>
              <a:rPr lang="es-CL" sz="1600" dirty="0" smtClean="0">
                <a:solidFill>
                  <a:prstClr val="black"/>
                </a:solidFill>
              </a:rPr>
              <a:t>$7.206 </a:t>
            </a:r>
            <a:r>
              <a:rPr lang="es-CL" sz="1600" dirty="0">
                <a:solidFill>
                  <a:prstClr val="black"/>
                </a:solidFill>
              </a:rPr>
              <a:t>millones, y la 	asignación para Praderas Suplementarias, con un presupuesto de $4.648, ejecutó </a:t>
            </a:r>
            <a:r>
              <a:rPr lang="es-CL" sz="1600" dirty="0" smtClean="0">
                <a:solidFill>
                  <a:prstClr val="black"/>
                </a:solidFill>
              </a:rPr>
              <a:t>$4.195 </a:t>
            </a:r>
            <a:r>
              <a:rPr lang="es-CL" sz="1600" dirty="0">
                <a:solidFill>
                  <a:prstClr val="black"/>
                </a:solidFill>
              </a:rPr>
              <a:t>	millones.</a:t>
            </a:r>
          </a:p>
          <a:p>
            <a:pPr lvl="0" algn="just" defTabSz="360363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        - en el Programa Gestión y Conservación de Recursos Naturales Renovables del Servicio 	Agrícola y Ganadero, los recursos para el Sistema de Incentivos Ley N°	20.412, que 	totalizan 	$8.613 millones, se ejecutaron </a:t>
            </a:r>
            <a:r>
              <a:rPr lang="es-CL" sz="1600" dirty="0" smtClean="0">
                <a:solidFill>
                  <a:prstClr val="black"/>
                </a:solidFill>
              </a:rPr>
              <a:t>$586 </a:t>
            </a:r>
            <a:r>
              <a:rPr lang="es-CL" sz="1600" dirty="0">
                <a:solidFill>
                  <a:prstClr val="black"/>
                </a:solidFill>
              </a:rPr>
              <a:t>millones.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858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>
                <a:solidFill>
                  <a:prstClr val="black"/>
                </a:solidFill>
              </a:rPr>
              <a:t>Fomento al Riego y Drenaje</a:t>
            </a:r>
            <a:r>
              <a:rPr lang="es-CL" sz="1600" dirty="0">
                <a:solidFill>
                  <a:prstClr val="black"/>
                </a:solidFill>
              </a:rPr>
              <a:t>: en INDAP, la asignación para Riego considera $15.242 millones, con una cobertura de 3.492 hectáreas incorporadas al Riego </a:t>
            </a:r>
            <a:r>
              <a:rPr lang="es-CL" sz="1600" dirty="0" err="1">
                <a:solidFill>
                  <a:prstClr val="black"/>
                </a:solidFill>
              </a:rPr>
              <a:t>Intrapredial</a:t>
            </a:r>
            <a:r>
              <a:rPr lang="es-CL" sz="1600" dirty="0">
                <a:solidFill>
                  <a:prstClr val="black"/>
                </a:solidFill>
              </a:rPr>
              <a:t>, 93 obras terminadas en Riego Asociativo, 1.150 usuarios atendidos a través del Bono Legal de Aguas, recuperación de 19 embalses CORA y 200 estudios de Riego y Drenaje; presenta un gasto total de </a:t>
            </a:r>
            <a:r>
              <a:rPr lang="es-CL" sz="1600" dirty="0" smtClean="0">
                <a:solidFill>
                  <a:prstClr val="black"/>
                </a:solidFill>
              </a:rPr>
              <a:t>$3.972 </a:t>
            </a:r>
            <a:r>
              <a:rPr lang="es-CL" sz="1600" dirty="0">
                <a:solidFill>
                  <a:prstClr val="black"/>
                </a:solidFill>
              </a:rPr>
              <a:t>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60363" algn="just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En la CNR, se presentan recursos por $ </a:t>
            </a:r>
            <a:r>
              <a:rPr lang="es-CL" sz="1600" dirty="0" smtClean="0">
                <a:solidFill>
                  <a:prstClr val="black"/>
                </a:solidFill>
              </a:rPr>
              <a:t>13.146 </a:t>
            </a:r>
            <a:r>
              <a:rPr lang="es-CL" sz="1600" dirty="0">
                <a:solidFill>
                  <a:prstClr val="black"/>
                </a:solidFill>
              </a:rPr>
              <a:t>millones para financiar la gestión de la Ley de Riego y las funciones propias de la Comisión, incluyendo $</a:t>
            </a:r>
            <a:r>
              <a:rPr lang="es-CL" sz="1600" dirty="0" smtClean="0">
                <a:solidFill>
                  <a:prstClr val="black"/>
                </a:solidFill>
              </a:rPr>
              <a:t>3.551 </a:t>
            </a:r>
            <a:r>
              <a:rPr lang="es-CL" sz="1600" dirty="0">
                <a:solidFill>
                  <a:prstClr val="black"/>
                </a:solidFill>
              </a:rPr>
              <a:t>millones para ejecutar 45 </a:t>
            </a:r>
            <a:r>
              <a:rPr lang="es-CL" sz="1600" dirty="0" smtClean="0">
                <a:solidFill>
                  <a:prstClr val="black"/>
                </a:solidFill>
              </a:rPr>
              <a:t>iniciativas de inversión: </a:t>
            </a:r>
            <a:r>
              <a:rPr lang="es-CL" sz="1600" dirty="0">
                <a:solidFill>
                  <a:prstClr val="black"/>
                </a:solidFill>
              </a:rPr>
              <a:t>20 estudios básicos, 3 proyectos y 22 programas de inversión. Se observa un </a:t>
            </a:r>
            <a:r>
              <a:rPr lang="es-CL" sz="1600" dirty="0" smtClean="0">
                <a:solidFill>
                  <a:prstClr val="black"/>
                </a:solidFill>
              </a:rPr>
              <a:t>54% </a:t>
            </a:r>
            <a:r>
              <a:rPr lang="es-CL" sz="1600" dirty="0">
                <a:solidFill>
                  <a:prstClr val="black"/>
                </a:solidFill>
              </a:rPr>
              <a:t>de ejecución presupuestaria.</a:t>
            </a:r>
          </a:p>
          <a:p>
            <a:pPr marL="360363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marL="358775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>
                <a:solidFill>
                  <a:prstClr val="black"/>
                </a:solidFill>
              </a:rPr>
              <a:t>En la CONAF, el Programa Manejo del Fuego, con un presupuesto vigente de $</a:t>
            </a:r>
            <a:r>
              <a:rPr lang="es-CL" sz="1600" dirty="0" smtClean="0">
                <a:solidFill>
                  <a:prstClr val="black"/>
                </a:solidFill>
              </a:rPr>
              <a:t>36.392 </a:t>
            </a:r>
            <a:r>
              <a:rPr lang="es-CL" sz="1600" dirty="0">
                <a:solidFill>
                  <a:prstClr val="black"/>
                </a:solidFill>
              </a:rPr>
              <a:t>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70%. </a:t>
            </a: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56489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5657" y="5908610"/>
            <a:ext cx="8210799" cy="328702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37990"/>
            <a:ext cx="61087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2369" y="5877272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949102"/>
            <a:ext cx="61277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31978"/>
            <a:ext cx="7758063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51490"/>
              </p:ext>
            </p:extLst>
          </p:nvPr>
        </p:nvGraphicFramePr>
        <p:xfrm>
          <a:off x="395536" y="1772816"/>
          <a:ext cx="828092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Hoja de cálculo" r:id="rId3" imgW="7524616" imgH="2467106" progId="Excel.Sheet.12">
                  <p:embed/>
                </p:oleObj>
              </mc:Choice>
              <mc:Fallback>
                <p:oleObj name="Hoja de cálculo" r:id="rId3" imgW="7524616" imgH="24671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1120</Words>
  <Application>Microsoft Office PowerPoint</Application>
  <PresentationFormat>Presentación en pantalla (4:3)</PresentationFormat>
  <Paragraphs>161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6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EJECUCIÓN ACUMULADA DE GASTOS PRESUPUESTARIOS AL MES DE JULIO DE 2019 PARTIDA 13: MINISTERIO DE AGRICULTURA</vt:lpstr>
      <vt:lpstr>EJECUCIÓN ACUMULADA DE GASTOS A JULIO DE 2019  PARTIDA 13 MINISTERIO DE AGRICULTURA</vt:lpstr>
      <vt:lpstr>Ejecución Presupuestaria de Gastos Acumulada al Mes de ENERO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JULIO DE 2019  PARTIDA 13 MINISTERIO DE AGRICULTURA</vt:lpstr>
      <vt:lpstr>EJECUCIÓN ACUMULADA DE GASTOS A JULIO DE 2019  PARTIDA 13 RESUMEN POR CAPÍTULOS</vt:lpstr>
      <vt:lpstr>EJECUCIÓN ACUMULADA DE GASTOS A JULIO DE 2019  PARTIDA 13. CAPÍTULO 01. PROGRAMA 01:  SUBSECRETARÍA DE AGRICULTURA</vt:lpstr>
      <vt:lpstr>EJECUCIÓN ACUMULADA DE GASTOS A JULIO DE 2019  PARTIDA 13. CAPÍTULO 01. PROGRAMA 01:  SUBSECRETARÍA DE AGRICULTURA</vt:lpstr>
      <vt:lpstr>EJECUCIÓN ACUMULADA DE GASTOS A JULIO DE 2019  PARTIDA 13. CAPÍTULO 01. PROGRAMA 02:  INVESTIGACIÓN E INNOVACIÓN TECNOLÓGICA SILVOAGROPECUARIA</vt:lpstr>
      <vt:lpstr>EJECUCIÓN ACUMULADA DE GASTOS A JULIO DE 2019  PARTIDA 13. CAPÍTULO 02. PROGRAMA 01:  OFICINA DE ESTUDIOS Y POLÍTICAS AGRARIAS</vt:lpstr>
      <vt:lpstr>EJECUCIÓN ACUMULADA DE GASTOS A JULIO DE 2019  PARTIDA 13. CAPÍTULO 03. PROGRAMA 01:  INSTITUTO DE DESARROLLO AGROPECUARIO</vt:lpstr>
      <vt:lpstr>EJECUCIÓN ACUMULADA DE GASTOS A JULIO DE 2019  PARTIDA 13. CAPÍTULO 03. PROGRAMA 01:  INSTITUTO DE DESARROLLO AGROPECUARIO</vt:lpstr>
      <vt:lpstr>EJECUCIÓN ACUMULADA DE GASTOS A JULIO DE 2019  PARTIDA 13. CAPÍTULO 04. PROGRAMA 01:  SERVICIO AGRÍCOLA Y GANADERO</vt:lpstr>
      <vt:lpstr>EJECUCIÓN ACUMULADA DE GASTOS A JULIO DE 2019  PARTIDA 13. CAPÍTULO 04. PROGRAMA 04:  INSPECCIONES EXPORTACIONES SILVOAGROPECUARIAS</vt:lpstr>
      <vt:lpstr>EJECUCIÓN ACUMULADA DE GASTOS A JULIO DE 2019  PARTIDA 13. CAPÍTULO 04. PROGRAMA 05:  PROGRAMA DESARROLLO GANADERO</vt:lpstr>
      <vt:lpstr>EJECUCIÓN ACUMULADA DE GASTOS A JULIO DE 2019  PARTIDA 13. CAPÍTULO 04. PROGRAMA 06:  VIGILANCIA Y CONTROL SILVOAGRÍCOLA</vt:lpstr>
      <vt:lpstr>EJECUCIÓN ACUMULADA DE GASTOS A JULIO DE 2019  PARTIDA 13. CAPÍTULO 04. PROGRAMA 07:  PROGRAMA DE CONTROLES FRONTERIZOS</vt:lpstr>
      <vt:lpstr>EJECUCIÓN ACUMULADA DE GASTOS A JULIO DE 2019  PARTIDA 13. CAPÍTULO 04. PROGRAMA 08:  PROGRAMA GESTIÓN Y CONSERVACIÓN DE RECURSOS NATURALES RENOVABLES</vt:lpstr>
      <vt:lpstr>EJECUCIÓN ACUMULADA DE GASTOS A JULIO DE 2019  PARTIDA 13. CAPÍTULO 04. PROGRAMA 09:  LABORATORIOS</vt:lpstr>
      <vt:lpstr>EJECUCIÓN ACUMULADA DE GASTOS A JULIO DE 2019  PARTIDA 13. CAPÍTULO 05. PROGRAMA 01:  CORPORACIÓN NACIONAL FORESTAL</vt:lpstr>
      <vt:lpstr>EJECUCIÓN ACUMULADA DE GASTOS A JULIO DE 2019  PARTIDA 13. CAPÍTULO 05. PROGRAMA 03:  PROGRAMA DE MANEJO DEL FUEGO</vt:lpstr>
      <vt:lpstr>EJECUCIÓN ACUMULADA DE GASTOS A JULIO DE 2019  PARTIDA 13. CAPÍTULO 05. PROGRAMA 04:  ÁREAS SILVESTRES PROTEGIDAS</vt:lpstr>
      <vt:lpstr>EJECUCIÓN ACUMULADA DE GASTOS A JULIO DE 2019  PARTIDA 13. CAPÍTULO 05. PROGRAMA 05:  GESTIÓN FORESTAL</vt:lpstr>
      <vt:lpstr>EJECUCIÓN ACUMULADA DE GASTOS A JULIO DE 2019  PARTIDA 13. CAPÍTULO 05. PROGRAMA 06:  PROGRAMA  DE ARBORIZACIÓN URBANA</vt:lpstr>
      <vt:lpstr>EJECUCIÓN ACUMULADA DE GASTOS A JULIO DE 2019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Claudia Soto</cp:lastModifiedBy>
  <cp:revision>159</cp:revision>
  <cp:lastPrinted>2016-08-05T21:17:59Z</cp:lastPrinted>
  <dcterms:created xsi:type="dcterms:W3CDTF">2016-08-05T20:56:34Z</dcterms:created>
  <dcterms:modified xsi:type="dcterms:W3CDTF">2019-11-13T14:55:54Z</dcterms:modified>
</cp:coreProperties>
</file>