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5" r:id="rId4"/>
    <p:sldId id="306" r:id="rId5"/>
    <p:sldId id="303" r:id="rId6"/>
    <p:sldId id="304" r:id="rId7"/>
    <p:sldId id="302" r:id="rId8"/>
    <p:sldId id="301" r:id="rId9"/>
    <p:sldId id="264" r:id="rId10"/>
    <p:sldId id="263" r:id="rId11"/>
    <p:sldId id="265" r:id="rId12"/>
    <p:sldId id="269" r:id="rId13"/>
    <p:sldId id="271" r:id="rId14"/>
    <p:sldId id="273" r:id="rId15"/>
    <p:sldId id="274" r:id="rId16"/>
    <p:sldId id="275" r:id="rId17"/>
    <p:sldId id="287" r:id="rId18"/>
    <p:sldId id="289" r:id="rId19"/>
    <p:sldId id="290" r:id="rId20"/>
    <p:sldId id="288" r:id="rId21"/>
    <p:sldId id="291" r:id="rId22"/>
    <p:sldId id="292" r:id="rId23"/>
    <p:sldId id="293" r:id="rId2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21" d="100"/>
          <a:sy n="121" d="100"/>
        </p:scale>
        <p:origin x="-12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10419884680080647"/>
          <c:y val="5.725128077517373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005334608832297"/>
          <c:w val="1"/>
          <c:h val="0.46405608317907415"/>
        </c:manualLayout>
      </c:layout>
      <c:pie3DChart>
        <c:varyColors val="1"/>
        <c:ser>
          <c:idx val="0"/>
          <c:order val="0"/>
          <c:tx>
            <c:strRef>
              <c:f>'Partida 12'!$D$63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95-43D7-BA9C-D8AF7573A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95-43D7-BA9C-D8AF7573A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95-43D7-BA9C-D8AF7573A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95-43D7-BA9C-D8AF7573A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95-43D7-BA9C-D8AF7573A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95-43D7-BA9C-D8AF7573A801}"/>
              </c:ext>
            </c:extLst>
          </c:dPt>
          <c:dLbls>
            <c:dLbl>
              <c:idx val="1"/>
              <c:layout>
                <c:manualLayout>
                  <c:x val="-4.3314327088424288E-2"/>
                  <c:y val="-0.130527901390849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5-43D7-BA9C-D8AF7573A801}"/>
                </c:ext>
              </c:extLst>
            </c:dLbl>
            <c:dLbl>
              <c:idx val="2"/>
              <c:layout>
                <c:manualLayout>
                  <c:x val="5.5557146265807683E-2"/>
                  <c:y val="4.08032469348639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5-43D7-BA9C-D8AF7573A801}"/>
                </c:ext>
              </c:extLst>
            </c:dLbl>
            <c:dLbl>
              <c:idx val="3"/>
              <c:layout>
                <c:manualLayout>
                  <c:x val="-5.6119608562299984E-3"/>
                  <c:y val="-1.4109627965707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5-43D7-BA9C-D8AF7573A8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12'!$C$64:$C$67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TRANSFERENCIAS DE CAPITAL         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12'!$D$64:$D$67</c:f>
              <c:numCache>
                <c:formatCode>#,##0</c:formatCode>
                <c:ptCount val="4"/>
                <c:pt idx="0">
                  <c:v>211779014</c:v>
                </c:pt>
                <c:pt idx="1">
                  <c:v>1716587204</c:v>
                </c:pt>
                <c:pt idx="2">
                  <c:v>518906787</c:v>
                </c:pt>
                <c:pt idx="3">
                  <c:v>30941163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195-43D7-BA9C-D8AF7573A8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9359414610506"/>
          <c:y val="0.76689909270254886"/>
          <c:w val="0.38772286033875025"/>
          <c:h val="0.2142437661189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 dirty="0">
                <a:effectLst/>
              </a:rPr>
              <a:t> Presupuesto </a:t>
            </a:r>
            <a:r>
              <a:rPr lang="en-US" sz="1400" b="1" i="0" baseline="0" dirty="0" err="1">
                <a:effectLst/>
              </a:rPr>
              <a:t>Inicial</a:t>
            </a:r>
            <a:r>
              <a:rPr lang="en-US" sz="1400" b="1" i="0" baseline="0" dirty="0">
                <a:effectLst/>
              </a:rPr>
              <a:t> por </a:t>
            </a:r>
            <a:r>
              <a:rPr lang="en-US" sz="1400" b="1" i="0" baseline="0" dirty="0" err="1">
                <a:effectLst/>
              </a:rPr>
              <a:t>Capítulo</a:t>
            </a:r>
            <a:r>
              <a:rPr lang="en-US" sz="1400" b="1" i="0" baseline="0" dirty="0">
                <a:effectLst/>
              </a:rPr>
              <a:t> (M$)</a:t>
            </a:r>
            <a:endParaRPr lang="es-CL" sz="1400" dirty="0">
              <a:effectLst/>
            </a:endParaRPr>
          </a:p>
        </c:rich>
      </c:tx>
      <c:layout>
        <c:manualLayout>
          <c:xMode val="edge"/>
          <c:yMode val="edge"/>
          <c:x val="0.23803046597197328"/>
          <c:y val="6.71148124216382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12'!$M$63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12'!$L$64:$L$69</c:f>
              <c:strCache>
                <c:ptCount val="6"/>
                <c:pt idx="0">
                  <c:v>SEC. Y ADM. GRAL</c:v>
                </c:pt>
                <c:pt idx="1">
                  <c:v>DIR.GRAL. DE OBRAS PÚBLICAS</c:v>
                </c:pt>
                <c:pt idx="2">
                  <c:v>DIR. GRAL. DE CONCESIONES DE OBRAS PÚBLICAS</c:v>
                </c:pt>
                <c:pt idx="3">
                  <c:v>DIR. GRAL. DE AGUAS</c:v>
                </c:pt>
                <c:pt idx="4">
                  <c:v>INH</c:v>
                </c:pt>
                <c:pt idx="5">
                  <c:v>SSS</c:v>
                </c:pt>
              </c:strCache>
            </c:strRef>
          </c:cat>
          <c:val>
            <c:numRef>
              <c:f>'Partida 12'!$M$64:$M$69</c:f>
              <c:numCache>
                <c:formatCode>#,##0</c:formatCode>
                <c:ptCount val="6"/>
                <c:pt idx="0">
                  <c:v>21558684</c:v>
                </c:pt>
                <c:pt idx="1">
                  <c:v>1794031705</c:v>
                </c:pt>
                <c:pt idx="2">
                  <c:v>631667754</c:v>
                </c:pt>
                <c:pt idx="3">
                  <c:v>18755866</c:v>
                </c:pt>
                <c:pt idx="4">
                  <c:v>2006913</c:v>
                </c:pt>
                <c:pt idx="5">
                  <c:v>10193246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49-4622-8B67-558FD8AE4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1017728"/>
        <c:axId val="42130752"/>
      </c:barChart>
      <c:catAx>
        <c:axId val="510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130752"/>
        <c:crosses val="autoZero"/>
        <c:auto val="1"/>
        <c:lblAlgn val="ctr"/>
        <c:lblOffset val="100"/>
        <c:noMultiLvlLbl val="0"/>
      </c:catAx>
      <c:valAx>
        <c:axId val="42130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101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23-09-2019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23-09-2019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23-09-2019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23-09-2019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23-09-2019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23-09-2019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23-09-2019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23-09-2019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23-09-2019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Hoja_de_c_lculo_de_Microsoft_Excel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JULIO </a:t>
            </a:r>
            <a:r>
              <a:rPr lang="es-CL" sz="2000" b="1" cap="all" dirty="0">
                <a:latin typeface="+mn-lt"/>
              </a:rPr>
              <a:t>de 2019</a:t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septiembre </a:t>
            </a:r>
            <a:r>
              <a:rPr lang="es-CL" sz="1200" dirty="0"/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54610"/>
              </p:ext>
            </p:extLst>
          </p:nvPr>
        </p:nvGraphicFramePr>
        <p:xfrm>
          <a:off x="467544" y="1556792"/>
          <a:ext cx="82089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Hoja de cálculo" r:id="rId3" imgW="8086882" imgH="3124055" progId="Excel.Sheet.12">
                  <p:embed/>
                </p:oleObj>
              </mc:Choice>
              <mc:Fallback>
                <p:oleObj name="Hoja de cálculo" r:id="rId3" imgW="8086882" imgH="31240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12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6311" y="5510061"/>
            <a:ext cx="8150145" cy="22319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47706"/>
              </p:ext>
            </p:extLst>
          </p:nvPr>
        </p:nvGraphicFramePr>
        <p:xfrm>
          <a:off x="386224" y="1720949"/>
          <a:ext cx="829023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0949"/>
                        <a:ext cx="8290232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199" y="5152107"/>
            <a:ext cx="8229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002339"/>
              </p:ext>
            </p:extLst>
          </p:nvPr>
        </p:nvGraphicFramePr>
        <p:xfrm>
          <a:off x="386224" y="1700808"/>
          <a:ext cx="829023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Hoja de cálculo" r:id="rId3" imgW="8724810" imgH="3419541" progId="Excel.Sheet.12">
                  <p:embed/>
                </p:oleObj>
              </mc:Choice>
              <mc:Fallback>
                <p:oleObj name="Hoja de cálculo" r:id="rId3" imgW="8724810" imgH="34195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3221" y="5591418"/>
            <a:ext cx="7997602" cy="21384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HIDRÁULICAS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7111"/>
              </p:ext>
            </p:extLst>
          </p:nvPr>
        </p:nvGraphicFramePr>
        <p:xfrm>
          <a:off x="467544" y="1700808"/>
          <a:ext cx="828092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Hoja de cálculo" r:id="rId3" imgW="8724810" imgH="3876780" progId="Excel.Sheet.12">
                  <p:embed/>
                </p:oleObj>
              </mc:Choice>
              <mc:Fallback>
                <p:oleObj name="Hoja de cálculo" r:id="rId3" imgW="8724810" imgH="3876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80920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7857" y="6358036"/>
            <a:ext cx="8034583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08523"/>
              </p:ext>
            </p:extLst>
          </p:nvPr>
        </p:nvGraphicFramePr>
        <p:xfrm>
          <a:off x="386224" y="1556792"/>
          <a:ext cx="8229600" cy="477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Hoja de cálculo" r:id="rId3" imgW="8724810" imgH="5095967" progId="Excel.Sheet.12">
                  <p:embed/>
                </p:oleObj>
              </mc:Choice>
              <mc:Fallback>
                <p:oleObj name="Hoja de cálculo" r:id="rId3" imgW="8724810" imgH="50959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600" cy="477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200957"/>
            <a:ext cx="8219256" cy="244267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31768"/>
              </p:ext>
            </p:extLst>
          </p:nvPr>
        </p:nvGraphicFramePr>
        <p:xfrm>
          <a:off x="386224" y="1737717"/>
          <a:ext cx="829023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Hoja de cálculo" r:id="rId3" imgW="8724810" imgH="3419541" progId="Excel.Sheet.12">
                  <p:embed/>
                </p:oleObj>
              </mc:Choice>
              <mc:Fallback>
                <p:oleObj name="Hoja de cálculo" r:id="rId3" imgW="8724810" imgH="34195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37717"/>
                        <a:ext cx="8290232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8924" y="5229200"/>
            <a:ext cx="8167532" cy="24530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36641"/>
              </p:ext>
            </p:extLst>
          </p:nvPr>
        </p:nvGraphicFramePr>
        <p:xfrm>
          <a:off x="386224" y="1719263"/>
          <a:ext cx="829023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Hoja de cálculo" r:id="rId3" imgW="8724810" imgH="3419541" progId="Excel.Sheet.12">
                  <p:embed/>
                </p:oleObj>
              </mc:Choice>
              <mc:Fallback>
                <p:oleObj name="Hoja de cálculo" r:id="rId3" imgW="8724810" imgH="34195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19263"/>
                        <a:ext cx="8290232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286" y="5229200"/>
            <a:ext cx="8270170" cy="212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27998"/>
              </p:ext>
            </p:extLst>
          </p:nvPr>
        </p:nvGraphicFramePr>
        <p:xfrm>
          <a:off x="386224" y="1556792"/>
          <a:ext cx="829023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Hoja de cálculo" r:id="rId3" imgW="8724810" imgH="3581295" progId="Excel.Sheet.12">
                  <p:embed/>
                </p:oleObj>
              </mc:Choice>
              <mc:Fallback>
                <p:oleObj name="Hoja de cálculo" r:id="rId3" imgW="8724810" imgH="358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90232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8134" y="4788480"/>
            <a:ext cx="8228322" cy="29670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25277"/>
              </p:ext>
            </p:extLst>
          </p:nvPr>
        </p:nvGraphicFramePr>
        <p:xfrm>
          <a:off x="386224" y="1762869"/>
          <a:ext cx="836224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Hoja de cálculo" r:id="rId3" imgW="8648790" imgH="2962301" progId="Excel.Sheet.12">
                  <p:embed/>
                </p:oleObj>
              </mc:Choice>
              <mc:Fallback>
                <p:oleObj name="Hoja de cálculo" r:id="rId3" imgW="8648790" imgH="2962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2869"/>
                        <a:ext cx="836224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632728"/>
            <a:ext cx="8076272" cy="23643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 01: DIRECCIÓN GENERAL DE CONCESIONES DE OBRAS PÚBLICAS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1460"/>
              </p:ext>
            </p:extLst>
          </p:nvPr>
        </p:nvGraphicFramePr>
        <p:xfrm>
          <a:off x="386224" y="1628800"/>
          <a:ext cx="8290232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Hoja de cálculo" r:id="rId3" imgW="8724810" imgH="2962301" progId="Excel.Sheet.12">
                  <p:embed/>
                </p:oleObj>
              </mc:Choice>
              <mc:Fallback>
                <p:oleObj name="Hoja de cálculo" r:id="rId3" imgW="8724810" imgH="2962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90232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vigente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2.767.425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gasto total del Ministerio ascendió a </a:t>
            </a:r>
            <a:r>
              <a:rPr lang="es-CL" sz="1600" b="1" dirty="0"/>
              <a:t>$</a:t>
            </a:r>
            <a:r>
              <a:rPr lang="es-CL" sz="1600" b="1" dirty="0" smtClean="0"/>
              <a:t>1.410.557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51%</a:t>
            </a:r>
            <a:r>
              <a:rPr lang="es-CL" sz="1600" dirty="0" smtClean="0"/>
              <a:t> </a:t>
            </a:r>
            <a:r>
              <a:rPr lang="es-CL" sz="1600" dirty="0"/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la </a:t>
            </a:r>
            <a:r>
              <a:rPr lang="es-CL" sz="1600" b="1" dirty="0"/>
              <a:t>Dirección de Planeamiento</a:t>
            </a:r>
            <a:r>
              <a:rPr lang="es-CL" sz="1600" dirty="0"/>
              <a:t>, se observa una ejecución presupuestaria de </a:t>
            </a:r>
            <a:r>
              <a:rPr lang="es-CL" sz="1600" dirty="0" smtClean="0"/>
              <a:t>25</a:t>
            </a:r>
            <a:r>
              <a:rPr lang="es-CL" sz="1600" dirty="0"/>
              <a:t>%. Esto se explica fundamentalmente porque no se han transferido </a:t>
            </a:r>
            <a:r>
              <a:rPr lang="es-CL" sz="1600" dirty="0" smtClean="0"/>
              <a:t>la totalidad de los </a:t>
            </a:r>
            <a:r>
              <a:rPr lang="es-CL" sz="1600" dirty="0"/>
              <a:t>recursos asociados a la Empresa Metro </a:t>
            </a:r>
            <a:r>
              <a:rPr lang="es-CL" sz="1600" dirty="0" smtClean="0"/>
              <a:t>S.A.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al Subtítulo 33 </a:t>
            </a:r>
            <a:r>
              <a:rPr lang="es-CL" sz="1600" b="1" dirty="0"/>
              <a:t>Transferencias de Capital</a:t>
            </a:r>
            <a:r>
              <a:rPr lang="es-CL" sz="1600" dirty="0"/>
              <a:t>, con recursos vigentes por $518.906 millones, de los cuales $356.166 millones se asignan al Reembolso de IVA asociado a la obras en fase de construcción como de operación del Sistema de Concesiones, y  $162.741 millones se destinan a cubrir los compromisos fiscales asumidos en la inversión para la extensión de las Líneas de Metro; se observa gasto total de </a:t>
            </a:r>
            <a:r>
              <a:rPr lang="es-CL" sz="1600" dirty="0" smtClean="0"/>
              <a:t>$218.625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42%.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>
                <a:latin typeface="+mn-lt"/>
              </a:rPr>
              <a:t>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</p:spTree>
    <p:extLst>
      <p:ext uri="{BB962C8B-B14F-4D97-AF65-F5344CB8AC3E}">
        <p14:creationId xmlns:p14="http://schemas.microsoft.com/office/powerpoint/2010/main" val="293525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6" y="551214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054123"/>
              </p:ext>
            </p:extLst>
          </p:nvPr>
        </p:nvGraphicFramePr>
        <p:xfrm>
          <a:off x="386224" y="1720949"/>
          <a:ext cx="829023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0949"/>
                        <a:ext cx="8290232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79206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14981"/>
              </p:ext>
            </p:extLst>
          </p:nvPr>
        </p:nvGraphicFramePr>
        <p:xfrm>
          <a:off x="386224" y="1762869"/>
          <a:ext cx="8290232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Hoja de cálculo" r:id="rId3" imgW="8724810" imgH="2962301" progId="Excel.Sheet.12">
                  <p:embed/>
                </p:oleObj>
              </mc:Choice>
              <mc:Fallback>
                <p:oleObj name="Hoja de cálculo" r:id="rId3" imgW="8724810" imgH="2962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2869"/>
                        <a:ext cx="8290232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5" y="4219496"/>
            <a:ext cx="8229601" cy="217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27122"/>
              </p:ext>
            </p:extLst>
          </p:nvPr>
        </p:nvGraphicFramePr>
        <p:xfrm>
          <a:off x="386224" y="1628800"/>
          <a:ext cx="829023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Hoja de cálculo" r:id="rId3" imgW="8724810" imgH="2505062" progId="Excel.Sheet.12">
                  <p:embed/>
                </p:oleObj>
              </mc:Choice>
              <mc:Fallback>
                <p:oleObj name="Hoja de cálculo" r:id="rId3" imgW="8724810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90232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Para los Subtítulo 31 </a:t>
            </a:r>
            <a:r>
              <a:rPr lang="es-CL" sz="1600" b="1" dirty="0"/>
              <a:t>Iniciativas de Inversión</a:t>
            </a:r>
            <a:r>
              <a:rPr lang="es-CL" sz="1600" dirty="0"/>
              <a:t>, se observa un presupuesto vigente de $</a:t>
            </a:r>
            <a:r>
              <a:rPr lang="es-CL" sz="1600" dirty="0" smtClean="0"/>
              <a:t>1.721.690 </a:t>
            </a:r>
            <a:r>
              <a:rPr lang="es-CL" sz="1600" dirty="0"/>
              <a:t>millones, que financian los compromisos de arrastre de la cartera de proyectos del año 2018, los niveles anuales de conservación de la infraestructura pública, y nuevas licitaciones de proyectos. En este corte mensual, se observa una ejecución presupuestaria de </a:t>
            </a:r>
            <a:r>
              <a:rPr lang="es-CL" sz="1600" dirty="0" smtClean="0"/>
              <a:t>45%, </a:t>
            </a:r>
            <a:r>
              <a:rPr lang="es-CL" sz="1600" dirty="0"/>
              <a:t>que totaliza </a:t>
            </a:r>
            <a:r>
              <a:rPr lang="es-CL" sz="1600" dirty="0" smtClean="0"/>
              <a:t>$783.808 </a:t>
            </a:r>
            <a:r>
              <a:rPr lang="es-CL" sz="1600" dirty="0"/>
              <a:t>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al gasto del </a:t>
            </a:r>
            <a:r>
              <a:rPr lang="es-CL" sz="1600" b="1"/>
              <a:t>Subtítulo </a:t>
            </a:r>
            <a:r>
              <a:rPr lang="es-CL" sz="1600" b="1" smtClean="0"/>
              <a:t>31 </a:t>
            </a:r>
            <a:r>
              <a:rPr lang="es-CL" sz="1600" b="1" dirty="0"/>
              <a:t>por Programa Presupuestario</a:t>
            </a:r>
            <a:r>
              <a:rPr lang="es-CL" sz="1600" dirty="0"/>
              <a:t>, se observa en la tabla siguiente el nivel de ejecución presupuestaria al mes de </a:t>
            </a:r>
            <a:r>
              <a:rPr lang="es-CL" sz="1600" dirty="0" smtClean="0"/>
              <a:t>julio</a:t>
            </a:r>
            <a:r>
              <a:rPr lang="es-CL" sz="1600" dirty="0" smtClean="0"/>
              <a:t>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17311"/>
              </p:ext>
            </p:extLst>
          </p:nvPr>
        </p:nvGraphicFramePr>
        <p:xfrm>
          <a:off x="539552" y="4057228"/>
          <a:ext cx="8136904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Hoja de cálculo" r:id="rId3" imgW="7782082" imgH="2324153" progId="Excel.Sheet.12">
                  <p:embed/>
                </p:oleObj>
              </mc:Choice>
              <mc:Fallback>
                <p:oleObj name="Hoja de cálculo" r:id="rId3" imgW="7782082" imgH="2324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57228"/>
                        <a:ext cx="8136904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118557"/>
            <a:ext cx="748883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18FFBFB1-DDD6-4BFF-A431-848CA670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21811"/>
              </p:ext>
            </p:extLst>
          </p:nvPr>
        </p:nvGraphicFramePr>
        <p:xfrm>
          <a:off x="1475656" y="1923904"/>
          <a:ext cx="633670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8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704798"/>
            <a:ext cx="730881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9D6227D1-A8B2-4283-BA4D-3F1962EE6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89850"/>
              </p:ext>
            </p:extLst>
          </p:nvPr>
        </p:nvGraphicFramePr>
        <p:xfrm>
          <a:off x="1151620" y="1844824"/>
          <a:ext cx="6840760" cy="35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7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39082" y="5993129"/>
            <a:ext cx="7704856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37990"/>
            <a:ext cx="61087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353" y="5949280"/>
            <a:ext cx="7974087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94" y="1949103"/>
            <a:ext cx="612775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1331" y="4504035"/>
            <a:ext cx="8148277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03577"/>
              </p:ext>
            </p:extLst>
          </p:nvPr>
        </p:nvGraphicFramePr>
        <p:xfrm>
          <a:off x="467544" y="1772816"/>
          <a:ext cx="8208912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Hoja de cálculo" r:id="rId3" imgW="7524616" imgH="2619283" progId="Excel.Sheet.12">
                  <p:embed/>
                </p:oleObj>
              </mc:Choice>
              <mc:Fallback>
                <p:oleObj name="Hoja de cálculo" r:id="rId3" imgW="7524616" imgH="26192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208912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8924" y="500809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27980"/>
              </p:ext>
            </p:extLst>
          </p:nvPr>
        </p:nvGraphicFramePr>
        <p:xfrm>
          <a:off x="418924" y="1578843"/>
          <a:ext cx="825753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Hoja de cálculo" r:id="rId4" imgW="8410687" imgH="3362430" progId="Excel.Sheet.12">
                  <p:embed/>
                </p:oleObj>
              </mc:Choice>
              <mc:Fallback>
                <p:oleObj name="Hoja de cálculo" r:id="rId4" imgW="8410687" imgH="3362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24" y="1578843"/>
                        <a:ext cx="825753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851</Words>
  <Application>Microsoft Office PowerPoint</Application>
  <PresentationFormat>Presentación en pantalla (4:3)</PresentationFormat>
  <Paragraphs>103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1_Tema de Office</vt:lpstr>
      <vt:lpstr>Tema de Office</vt:lpstr>
      <vt:lpstr>Imagen de mapa de bits</vt:lpstr>
      <vt:lpstr>Hoja de cálculo de Microsoft Excel</vt:lpstr>
      <vt:lpstr>EJECUCIÓN ACUMULADA DE GASTOS PRESUPUESTARIOS al mes de JULIO de 2019 Partida 12: MINISTERIO DE OBRAS PÚBLICAS</vt:lpstr>
      <vt:lpstr>EJECUCIÓN ACUMULADA DE GASTOS A ENERO DE 2019  PARTIDA 12 MINISTERIO DE OBRAS PÚBLICAS</vt:lpstr>
      <vt:lpstr>EJECUCIÓN ACUMULADA DE GASTOS A ENERO DE 2019  PARTIDA 12 MINISTERIO DE OBRAS PÚBLICAS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JULIO DE 2019  PARTIDA 12 MINISTERIO DE OBRAS PÚBLICAS</vt:lpstr>
      <vt:lpstr>EJECUCIÓN ACUMULADA DE GASTOS A JULIO DE 2019  PARTIDA 12 RESUMEN POR CAPÍTULOS</vt:lpstr>
      <vt:lpstr>EJECUCIÓN ACUMULADA DE GASTOS A JULIO DE 2019  PARTIDA 12. CAPÍTULO 01. PROGRAMA 01: SECRETARÍA Y ADMINISTRACIÓN GENERAL</vt:lpstr>
      <vt:lpstr>EJECUCIÓN ACUMULADA DE GASTOS A JULIO DE 2019  PARTIDA 12. CAPÍTULO 02. PROGRAMA 01: ADMINISTRACIÓN Y EJECUCIÓN DE OBRAS PÚBLICAS</vt:lpstr>
      <vt:lpstr>EJECUCIÓN ACUMULADA DE GASTOS A JULIO DE 2019  PARTIDA 12. CAPÍTULO 02. PROGRAMA 02: DIRECCIÓN DE ARQUITECTURA</vt:lpstr>
      <vt:lpstr>EJECUCIÓN ACUMULADA DE GASTOS A JULIO DE 2019  PARTIDA 12. CAPÍTULO 02. PROGRAMA 03: DIRECCIÓN DE OBRAS HIDRÁULICAS</vt:lpstr>
      <vt:lpstr>EJECUCIÓN ACUMULADA DE GASTOS A JULIO DE 2019  PARTIDA 12. CAPÍTULO 02. PROGRAMA 04: DIRECCIÓN DE VIALIDAD</vt:lpstr>
      <vt:lpstr>EJECUCIÓN ACUMULADA DE GASTOS A JULIO DE 2019  PARTIDA 12. CAPÍTULO 02. PROGRAMA 06: DIRECCIÓN DE OBRAS PORTUARIAS</vt:lpstr>
      <vt:lpstr>EJECUCIÓN ACUMULADA DE GASTOS A JULIO DE 2019  PARTIDA 12. CAPÍTULO 02. PROGRAMA 07: DIRECCIÓN DE AEROPUERTOS</vt:lpstr>
      <vt:lpstr>EJECUCIÓN ACUMULADA DE GASTOS A JULIO DE 2019  PARTIDA 12. CAPÍTULO 02. PROGRAMA 11: DIRECCIÓN DE PLANEAMIENTO</vt:lpstr>
      <vt:lpstr>EJECUCIÓN ACUMULADA DE GASTOS A JULIO DE 2019  PARTIDA 12. CAPÍTULO 02. PROGRAMA 12: AGUA POTABLE RURAL</vt:lpstr>
      <vt:lpstr>EJECUCIÓN ACUMULADA DE GASTOS A JULIO DE 2019  PARTIDA 12. CAPÍTULO 03. PROGRAMA 01: DIRECCIÓN GENERAL DE CONCESIONES DE OBRAS PÚBLICAS</vt:lpstr>
      <vt:lpstr>EJECUCIÓN ACUMULADA DE GASTOS A JULIO DE 2019  PARTIDA 12. CAPÍTULO 04. PROGRAMA 01: DIRECCIÓN GENERAL DE AGUAS</vt:lpstr>
      <vt:lpstr>EJECUCIÓN ACUMULADA DE GASTOS A JULIO DE 2019  PARTIDA 12. CAPÍTULO 05. PROGRAMA 01: INSTITUTO NACIONAL DE HIDRÁULICA</vt:lpstr>
      <vt:lpstr>EJECUCIÓN ACUMULADA DE GASTOS A JULIO DE 2019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255</cp:revision>
  <cp:lastPrinted>2019-07-08T13:39:56Z</cp:lastPrinted>
  <dcterms:created xsi:type="dcterms:W3CDTF">2016-06-23T13:38:47Z</dcterms:created>
  <dcterms:modified xsi:type="dcterms:W3CDTF">2019-09-23T15:23:58Z</dcterms:modified>
</cp:coreProperties>
</file>