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9"/>
  </p:notesMasterIdLst>
  <p:handoutMasterIdLst>
    <p:handoutMasterId r:id="rId60"/>
  </p:handoutMasterIdLst>
  <p:sldIdLst>
    <p:sldId id="256" r:id="rId3"/>
    <p:sldId id="298" r:id="rId4"/>
    <p:sldId id="339" r:id="rId5"/>
    <p:sldId id="360" r:id="rId6"/>
    <p:sldId id="362" r:id="rId7"/>
    <p:sldId id="363" r:id="rId8"/>
    <p:sldId id="361" r:id="rId9"/>
    <p:sldId id="364" r:id="rId10"/>
    <p:sldId id="354" r:id="rId11"/>
    <p:sldId id="299" r:id="rId12"/>
    <p:sldId id="355" r:id="rId13"/>
    <p:sldId id="264" r:id="rId14"/>
    <p:sldId id="263" r:id="rId15"/>
    <p:sldId id="330" r:id="rId16"/>
    <p:sldId id="265" r:id="rId17"/>
    <p:sldId id="359" r:id="rId18"/>
    <p:sldId id="271" r:id="rId19"/>
    <p:sldId id="301" r:id="rId20"/>
    <p:sldId id="304" r:id="rId21"/>
    <p:sldId id="307" r:id="rId22"/>
    <p:sldId id="332" r:id="rId23"/>
    <p:sldId id="308" r:id="rId24"/>
    <p:sldId id="309" r:id="rId25"/>
    <p:sldId id="310" r:id="rId26"/>
    <p:sldId id="334" r:id="rId27"/>
    <p:sldId id="311" r:id="rId28"/>
    <p:sldId id="312" r:id="rId29"/>
    <p:sldId id="313" r:id="rId30"/>
    <p:sldId id="314" r:id="rId31"/>
    <p:sldId id="315" r:id="rId32"/>
    <p:sldId id="335" r:id="rId33"/>
    <p:sldId id="316" r:id="rId34"/>
    <p:sldId id="336" r:id="rId35"/>
    <p:sldId id="317" r:id="rId36"/>
    <p:sldId id="318" r:id="rId37"/>
    <p:sldId id="337" r:id="rId38"/>
    <p:sldId id="319" r:id="rId39"/>
    <p:sldId id="338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7" r:id="rId48"/>
    <p:sldId id="328" r:id="rId49"/>
    <p:sldId id="329" r:id="rId50"/>
    <p:sldId id="348" r:id="rId51"/>
    <p:sldId id="349" r:id="rId52"/>
    <p:sldId id="350" r:id="rId53"/>
    <p:sldId id="351" r:id="rId54"/>
    <p:sldId id="356" r:id="rId55"/>
    <p:sldId id="357" r:id="rId56"/>
    <p:sldId id="358" r:id="rId57"/>
    <p:sldId id="365" r:id="rId5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192.168.104.20\presupuesto\3%20Ejecucion\2019\Planillas\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7080132061354723"/>
          <c:y val="2.85969615728328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4976935699418596E-2"/>
          <c:y val="0.11512078416471398"/>
          <c:w val="0.88724529119636397"/>
          <c:h val="0.64205414001533989"/>
        </c:manualLayout>
      </c:layout>
      <c:lineChart>
        <c:grouping val="standard"/>
        <c:varyColors val="0"/>
        <c:ser>
          <c:idx val="2"/>
          <c:order val="0"/>
          <c:tx>
            <c:strRef>
              <c:f>'Partida 09'!$C$23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09'!$D$23:$O$23</c:f>
              <c:numCache>
                <c:formatCode>0.0%</c:formatCode>
                <c:ptCount val="12"/>
                <c:pt idx="0">
                  <c:v>4.9697215102764244E-2</c:v>
                </c:pt>
                <c:pt idx="1">
                  <c:v>0.10642603557525011</c:v>
                </c:pt>
                <c:pt idx="2">
                  <c:v>0.18560727437797719</c:v>
                </c:pt>
                <c:pt idx="3">
                  <c:v>0.26233783623170059</c:v>
                </c:pt>
                <c:pt idx="4">
                  <c:v>0.33175609060375072</c:v>
                </c:pt>
                <c:pt idx="5">
                  <c:v>0.41344311148355029</c:v>
                </c:pt>
                <c:pt idx="6">
                  <c:v>0.47518723540143487</c:v>
                </c:pt>
                <c:pt idx="7">
                  <c:v>0.56608549111767681</c:v>
                </c:pt>
                <c:pt idx="8">
                  <c:v>0.63992487124919317</c:v>
                </c:pt>
                <c:pt idx="9">
                  <c:v>0.71293280841356388</c:v>
                </c:pt>
                <c:pt idx="10">
                  <c:v>0.81429818030232126</c:v>
                </c:pt>
                <c:pt idx="11">
                  <c:v>0.93853986048749016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2D-40F7-B39C-C6C9909ACAAE}"/>
            </c:ext>
          </c:extLst>
        </c:ser>
        <c:ser>
          <c:idx val="0"/>
          <c:order val="1"/>
          <c:tx>
            <c:strRef>
              <c:f>'Partida 09'!$C$24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09'!$D$24:$O$24</c:f>
              <c:numCache>
                <c:formatCode>0.0%</c:formatCode>
                <c:ptCount val="12"/>
                <c:pt idx="0">
                  <c:v>5.6141820337667479E-2</c:v>
                </c:pt>
                <c:pt idx="1">
                  <c:v>0.12111535521904485</c:v>
                </c:pt>
                <c:pt idx="2">
                  <c:v>0.20428007711313179</c:v>
                </c:pt>
                <c:pt idx="3">
                  <c:v>0.27717433226389276</c:v>
                </c:pt>
                <c:pt idx="4">
                  <c:v>0.34856156529086202</c:v>
                </c:pt>
                <c:pt idx="5">
                  <c:v>0.44567805008435674</c:v>
                </c:pt>
                <c:pt idx="6">
                  <c:v>0.50602523428421642</c:v>
                </c:pt>
                <c:pt idx="7">
                  <c:v>0.57096649466815352</c:v>
                </c:pt>
                <c:pt idx="8">
                  <c:v>0.64165027853428258</c:v>
                </c:pt>
                <c:pt idx="9">
                  <c:v>0.73334976002818042</c:v>
                </c:pt>
                <c:pt idx="10">
                  <c:v>0.83066644934555178</c:v>
                </c:pt>
                <c:pt idx="11">
                  <c:v>0.95422017773676937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2D-40F7-B39C-C6C9909ACAAE}"/>
            </c:ext>
          </c:extLst>
        </c:ser>
        <c:ser>
          <c:idx val="1"/>
          <c:order val="2"/>
          <c:tx>
            <c:strRef>
              <c:f>'Partida 09'!$C$25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242081784929213E-2"/>
                  <c:y val="-2.8148867450549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2D-40F7-B39C-C6C9909ACAAE}"/>
                </c:ext>
              </c:extLst>
            </c:dLbl>
            <c:dLbl>
              <c:idx val="1"/>
              <c:layout>
                <c:manualLayout>
                  <c:x val="-5.6041587401311543E-2"/>
                  <c:y val="-2.8596961572833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2D-40F7-B39C-C6C9909ACAAE}"/>
                </c:ext>
              </c:extLst>
            </c:dLbl>
            <c:dLbl>
              <c:idx val="2"/>
              <c:layout>
                <c:manualLayout>
                  <c:x val="-5.5464408459585696E-2"/>
                  <c:y val="-2.1447721179624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2D-40F7-B39C-C6C9909ACAAE}"/>
                </c:ext>
              </c:extLst>
            </c:dLbl>
            <c:dLbl>
              <c:idx val="3"/>
              <c:layout>
                <c:manualLayout>
                  <c:x val="-3.3701942804220612E-2"/>
                  <c:y val="-3.2171581769436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2D-40F7-B39C-C6C9909ACAAE}"/>
                </c:ext>
              </c:extLst>
            </c:dLbl>
            <c:dLbl>
              <c:idx val="4"/>
              <c:layout>
                <c:manualLayout>
                  <c:x val="-4.8446542781067074E-2"/>
                  <c:y val="-3.21715817694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2D-40F7-B39C-C6C9909ACAAE}"/>
                </c:ext>
              </c:extLst>
            </c:dLbl>
            <c:dLbl>
              <c:idx val="5"/>
              <c:layout>
                <c:manualLayout>
                  <c:x val="-6.7403885608441225E-2"/>
                  <c:y val="-1.7873100983020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2D-40F7-B39C-C6C9909ACAAE}"/>
                </c:ext>
              </c:extLst>
            </c:dLbl>
            <c:dLbl>
              <c:idx val="6"/>
              <c:layout>
                <c:manualLayout>
                  <c:x val="-6.3191142757913571E-2"/>
                  <c:y val="-1.0723860589812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2D-40F7-B39C-C6C9909ACA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09'!$D$22:$O$22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09'!$D$25:$J$25</c:f>
              <c:numCache>
                <c:formatCode>0.0%</c:formatCode>
                <c:ptCount val="7"/>
                <c:pt idx="0">
                  <c:v>5.4024342113842952E-2</c:v>
                </c:pt>
                <c:pt idx="1">
                  <c:v>0.11329065305707062</c:v>
                </c:pt>
                <c:pt idx="2">
                  <c:v>0.20813385943869789</c:v>
                </c:pt>
                <c:pt idx="3">
                  <c:v>0.28156002685296394</c:v>
                </c:pt>
                <c:pt idx="4">
                  <c:v>0.35714546025936822</c:v>
                </c:pt>
                <c:pt idx="5">
                  <c:v>0.43626707473011456</c:v>
                </c:pt>
                <c:pt idx="6">
                  <c:v>0.50643163427674576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92D-40F7-B39C-C6C9909AC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>
          <a:lumMod val="50000"/>
          <a:lumOff val="50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4E9D364-03D2-4E56-8873-6F7802F91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797" y="1633572"/>
            <a:ext cx="5962405" cy="35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JULIO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4CF7D08D-27B7-4A25-955D-E99E6C2E31ED}"/>
              </a:ext>
            </a:extLst>
          </p:cNvPr>
          <p:cNvGraphicFramePr>
            <a:graphicFrameLocks/>
          </p:cNvGraphicFramePr>
          <p:nvPr/>
        </p:nvGraphicFramePr>
        <p:xfrm>
          <a:off x="1557337" y="1652587"/>
          <a:ext cx="6029326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40515F1-1E81-471F-8B62-0FF0D3B69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137649"/>
              </p:ext>
            </p:extLst>
          </p:nvPr>
        </p:nvGraphicFramePr>
        <p:xfrm>
          <a:off x="628650" y="1772816"/>
          <a:ext cx="7886699" cy="2461065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736936107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85208101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6576501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5275692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64819761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04028805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4254251572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545223316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814768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48130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11.530.685.125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11.744.380.938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213.695.813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5.947.726.032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89095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525.570.842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541.362.921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15.792.079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299.916.482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2138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115.246.143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115.583.467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337.324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39.822.210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0207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13.899.261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20.245.698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6.346.437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9.949.504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40254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9.826.744.368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9.834.899.325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8.154.957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5.183.457.724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45303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144.431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3036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273.150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33069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12.628.602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12.920.264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291.662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29343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15209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84.778.025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84.778.025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17.691.409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42176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-1.752.116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66587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265.819.853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265.777.181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125.744.247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9760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172.405.523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354.793.605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182.388.082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231.639.604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82790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94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75463C7-B0CE-43BA-B77F-504FA3741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44589"/>
              </p:ext>
            </p:extLst>
          </p:nvPr>
        </p:nvGraphicFramePr>
        <p:xfrm>
          <a:off x="628651" y="1608510"/>
          <a:ext cx="7886698" cy="3948066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2283536756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660107576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278885095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87024606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26300392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70017112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852028315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005862847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211956969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011705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49755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8.729.458.892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8.791.940.908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62.482.016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4.551.189.098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7675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127.317.273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134.330.869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7.013.596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64.159.208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05555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Educacional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00490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la Calidad de la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44.171.809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47.345.815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3.174.006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10.873.396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16119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Profesional Docente y Directivo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26.615.834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29.094.414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9.169.375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054219"/>
                  </a:ext>
                </a:extLst>
              </a:tr>
              <a:tr h="157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y Supervisión de Establecimientos Educacionales Subvencionados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11211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Educativos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59.888.722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60.179.097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39.059.872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17294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Escolar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45773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a los Establecimientos Educacionales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5.889.521.989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5.920.646.641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31.124.652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3.403.562.964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45288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Subvenciones a Establecimientos Educacionales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4.358.904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4.539.976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2.356.338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94216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296.533.033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316.801.244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20.268.211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171.238.713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67523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2.270.635.259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2.268.450.858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-2.184.401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842.887.174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62891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Educación Superior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10.416.069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10.551.994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7.882.058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37851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32.089.972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33.575.030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40972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Calidad de la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36.607.407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40.648.285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4.040.878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15.562.717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87279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Parvularia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336.539.641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348.825.918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12.286.277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184.355.620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00192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Investigación Científica y Tecnológica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340.198.416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357.934.063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17.735.647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182.240.204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14054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1.088.017.650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1.179.962.220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91.944.570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625.706.739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31732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Auxilio Escolar y Becas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679.791.879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774.206.400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94.414.521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415.351.756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5015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Escolar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31.821.218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33.187.281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15.865.846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0671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y Asistencialidad Estudiantil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376.404.553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372.568.539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-3.836.014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194.489.137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2651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580.709.011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591.084.674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10.375.663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304.018.641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9211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564.390.115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574.412.352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10.022.237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294.642.123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01243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Alternativos de Enseñanza Pre-escolar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16.318.896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16.672.322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9.376.518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073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8E42CE-FC7D-4F86-8C49-9F8E43C34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631618"/>
              </p:ext>
            </p:extLst>
          </p:nvPr>
        </p:nvGraphicFramePr>
        <p:xfrm>
          <a:off x="628651" y="1659722"/>
          <a:ext cx="7886698" cy="3872250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340135710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703705503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38551715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73757316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6081951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53809899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872726047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61597201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41175559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438781"/>
                  </a:ext>
                </a:extLst>
              </a:tr>
              <a:tr h="26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4170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Rectores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673.631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347.410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08526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2.228.744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2.322.882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1.106.712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3095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419.804.445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424.053.452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4.249.007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89.411.512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38444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Educación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6.768.309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6.995.887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227.578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3.226.311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53628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Escolar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412.520.136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416.541.565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4.021.429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86.106.294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01065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Implementación de los Servicios Locales de Educación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71607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Barrancas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57.544.195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62.979.025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5.434.830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30.794.560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48150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3.534.662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3.629.487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1.617.587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9847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54.009.533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59.349.538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29.176.973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71710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Puerto Cordillera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39.424.305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42.131.625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2.707.320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21.325.818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822532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2.523.265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2.532.914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1.350.701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1921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36.901.040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39.598.711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2.697.671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19.975.117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99883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Huasco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38.707.128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41.491.959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2.784.831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20.416.413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52184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2.484.757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2.550.559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10725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36.222.371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38.941.400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2.719.029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19.156.022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09553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Costa Araucanía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32.514.072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33.848.319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1.334.247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17.588.428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6785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2.993.001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3.007.707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1.245.106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09910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Educativo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29.521.071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30.840.612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1.319.541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16.343.322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94238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Chinchorro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78728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2370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Gabriela Mistral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14024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0684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Local de Educación Andalién Sur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33949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Administrativos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36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E80F651-8E0A-493B-B165-C3D57E44A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068053"/>
              </p:ext>
            </p:extLst>
          </p:nvPr>
        </p:nvGraphicFramePr>
        <p:xfrm>
          <a:off x="628649" y="1652092"/>
          <a:ext cx="7886701" cy="418977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00466170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821698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8299513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374327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28656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94503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031101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7210783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06240816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37531206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8761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6189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127.317.273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134.330.869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64.159.208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526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91.617.409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94.997.231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3.379.822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47.527.088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446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14.021.276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14.000.276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5.377.695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2691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90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02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11.846.557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11.846.557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5.330.819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1272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4.622.475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2.985.470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761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 al Mérito Juan Vilches Jimenez, D.S.(Ed.) N°391/2003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594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Tiempos Nuevos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2.724.324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025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Chile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7769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Nacionales y Premio Luis Cruz Martínez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8784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6165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1388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1.976.900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259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Liceos Bicentenario de Excelencia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1.462.277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9513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Calificación Cinematográfica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12927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Capacidades para el Estudio e Investigaciones Pedagógicas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1.279.922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402.964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4223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Intercambios Docentes, Cultural y de Asistencia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269.712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691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Información y Gestión Escolar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610.995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6182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571333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42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2.922.447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2.922.447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564.033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9301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7813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8473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1.043.168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9638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4534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1.059.545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27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329F78-1E8F-405A-9679-B9DEB5E2B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656072"/>
              </p:ext>
            </p:extLst>
          </p:nvPr>
        </p:nvGraphicFramePr>
        <p:xfrm>
          <a:off x="628649" y="1678294"/>
          <a:ext cx="7886701" cy="155221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97650783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7178820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0738831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3901594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009125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403383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719106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0222505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3842310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2289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750153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278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4042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9973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9722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1464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Liceos Bicentenario de Excelencia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3.483.944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589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2.472.806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01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312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7941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115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018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EE27D7-5357-4A60-9139-60D88ED6D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296281"/>
              </p:ext>
            </p:extLst>
          </p:nvPr>
        </p:nvGraphicFramePr>
        <p:xfrm>
          <a:off x="628649" y="1819413"/>
          <a:ext cx="7886701" cy="326991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4451792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6606737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8680019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47589385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556193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474111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501643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8594843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82677075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6102603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36674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44384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44.171.809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47.345.815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10.873.396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417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44.169.808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45.954.128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9.510.915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393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44.169.808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45.954.128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9.510.915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5321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Pública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10.134.226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10.134.226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1.751.623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8013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Técnico Profesional Pública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3.649.687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2219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 Curricular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449.851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7991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Estándares de Aprendizaje Indicativos y de Gestión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57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Intercultural Bilingüe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6598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Aprendizaje del Inglés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8703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Supervisión Técnico Pedagógica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1.442.798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52057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para el Mejoramiento de la Calidad de la Educación y Fomento de la Participación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808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Técnico Profesional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7503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y Apoyo a la Educación Escolar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2.112.654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491.689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2044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de Adultos y Reinserción Escolar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11.282.528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11.282.528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4.548.017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797671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Transversalidad Educativa, Convivencia Escolar y Prevención del Consumo de Drogas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2.822.746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2.822.746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364.754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5913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Transporte Escolar Rural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986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9062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136112,0%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3124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394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53477D-E7F7-4D02-96D6-C7916D090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78502"/>
              </p:ext>
            </p:extLst>
          </p:nvPr>
        </p:nvGraphicFramePr>
        <p:xfrm>
          <a:off x="628649" y="1652092"/>
          <a:ext cx="7886701" cy="301619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182456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5213759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1781335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427991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981312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37149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347343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5686026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7017765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2132514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87169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518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26.615.834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9.169.375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867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26.466.681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8875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26.466.681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6339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Pública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154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9929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Adicional, Red de Maestros de Maestros, Art.17, Ley N°19.715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4429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 Docente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6.764.461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180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Bonificación, por Aplicación letra g) Art. 72, DFL(Ed.) N° 1, de 1997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344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Calidad de la Formación Inicial de Docentes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383.518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21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Formación de Directores y Liderazgo Educativo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271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Liderazgo Educativo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109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y Promoción del Desarrollo Profesional Docente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3.048.696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3.233.696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8727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Inducción al Ejercicio Profesional Docente y Mentoría a Docentes Principiantes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2.665.318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353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776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10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203373,2%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972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203373,2%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980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17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A1B6123-DBBB-4982-B9B8-9BC040312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0425"/>
              </p:ext>
            </p:extLst>
          </p:nvPr>
        </p:nvGraphicFramePr>
        <p:xfrm>
          <a:off x="628650" y="1678294"/>
          <a:ext cx="7886700" cy="2940321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3902257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07096680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407949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80638327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46606191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20121000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7002966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40245849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42686098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37935331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7470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04835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59.888.722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60.179.097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39.059.872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7738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31.061.779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474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48.655.618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31.061.779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1194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Educación Pública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986.128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388612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Recursos de Lectura, Aprendizaje y Bibliotecas Escolar CRA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7.390.946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7.390.946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1.791.583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4925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Textos para la Educación Escolar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36.119.129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36.119.129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27.857.116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7810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2.446.384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2.446.384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412.164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890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Deporte y la Recreación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281.633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5794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11.231.104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11.231.104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7.706.719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84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5883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5.013.530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2134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2.868.719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1540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Informática Educativa en Escuelas y Liceos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6.217.574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6.393.104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2.868.719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10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29137,4%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2911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29137,4%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429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616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2019, las prioridades del Ministerio de Educación incluidas en el proyecto de Ley de Presupuestos, de acuerdo a lo declarado por el Ejecutivo, es proveer de igualdad de oportunidades para que todos los estudiantes de Chile puedan desarrollar sus habilidades y talentos.  Para ello, la propuesta de presupuesto contempló un incremento de $311.950 millones, equivalente a un crecimiento de 3% respecto de la Ley de Presupuestos 2018 corregida.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presupuesto aprobado al Ministerio de Educación ascendió a los </a:t>
            </a:r>
            <a:r>
              <a:rPr lang="es-CL" sz="1400" b="1" dirty="0"/>
              <a:t>$11.530.685 millones</a:t>
            </a:r>
            <a:r>
              <a:rPr lang="es-CL" sz="1400" dirty="0"/>
              <a:t>, de los cuales un 85% se destina a transferencias corrientes, recursos que al mes de julio registraron erogaciones del 52,7% calculado sobre el presupuesto vigente, gasto en línea con el registrado a igual mes del año 2018 (52,4%).   Dicho presupuesto considera un incremento consolidado de $213.696 millones, de los cuales un 85% corresponden al subtítulo 34 “servicio de la deuda”.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global del Ministerio del mes de julio ascendió a </a:t>
            </a:r>
            <a:r>
              <a:rPr lang="es-CL" sz="1400" b="1" dirty="0"/>
              <a:t>$829.054 millones</a:t>
            </a:r>
            <a:r>
              <a:rPr lang="es-CL" sz="1400" dirty="0"/>
              <a:t>, lo que equivale a un 7,1% respecto del presupuesto vigente.  Tal como se presentan en el siguiente gráfico, dicho gasto es superior al registrado, a igual mes, de los últimos dos años (1,1 puntos porcentuales respecto de 2018 y 0,9 puntos porcentuales al registrado el año 2017).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D27C41-7F39-4111-A4CF-8C8EB901E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71320"/>
              </p:ext>
            </p:extLst>
          </p:nvPr>
        </p:nvGraphicFramePr>
        <p:xfrm>
          <a:off x="628651" y="1738754"/>
          <a:ext cx="7886698" cy="3509731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2201456198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2691722578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3469020033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3104632690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038307400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643099466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825166851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709142093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2125158870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3646805208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883880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946001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5.889.521.989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5.920.646.641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31.124.652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3.403.562.964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22767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5.843.681.903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5.855.639.969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11.958.066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3.341.416.344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1868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5.048.586.836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5.046.676.185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-1.910.651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2.909.663.067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60007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Convenio D.L. 3.166/80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63.989.334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64.460.309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470.975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52.541.857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379870"/>
                  </a:ext>
                </a:extLst>
              </a:tr>
              <a:tr h="52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Escolaridad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3.532.530.701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3.530.149.075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-2.381.626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2.042.312.255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0389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Internado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17.017.336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17.017.336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6.630.718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7606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Ruralidad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80.475.663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80.475.663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41.049.235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58825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Refuerzo Educativo, Art.39, D.F.L.(Ed) N°2, de 1998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804.137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804.137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8111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1° y 2° art. 5 transitorio, D.F.L.(Ed.) N°2, de 1998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35.952.559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35.952.559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20.394.751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571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inciso 3°  art. 5° transitorio D.F.L. (Ed.) N° 2, de 1998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336.244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336.244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87553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Proretención, Ley  N° 19.873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42.648.018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42.648.018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32.138.313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26954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Escolar Preferencial, Ley N° 20.248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822.327.183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822.327.183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452.654.247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09333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por Concentración, Art.16 de la ley N°20.248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151.312.678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151.312.678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85.135.142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3355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por Gratuidad, Art.49 bis, D.F.L.(Ed.)N°2, de 1998.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301.192.983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301.192.983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176.669.884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9723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123.755.108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128.920.280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5.165.172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69.048.028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00474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123.755.108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128.920.280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5.165.172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69.048.028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55321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671.339.959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680.043.504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8.703.545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362.705.249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1830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Desempeño Difícil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10.815.000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10.815.000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7.202.758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095885"/>
                  </a:ext>
                </a:extLst>
              </a:tr>
              <a:tr h="130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Compensatoria, Art.3°,Ley N° 19.200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1.140.870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06668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Art.36, Ley N° 21.126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3.679.799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3.679.799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1.410.519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11215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Desempeño en Condiciones Difíciles, Art.37, Ley N° 21.126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1.413.122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1.413.122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353.079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669202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Reconocimiento por Desempeño en Establecimientos de Alta Concentración, Art. 44 y sexto transitorio, Ley N° 21.109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5.924.348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5.924.348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86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818DC14-2178-45F6-822D-FB0A30AB6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38153"/>
              </p:ext>
            </p:extLst>
          </p:nvPr>
        </p:nvGraphicFramePr>
        <p:xfrm>
          <a:off x="628651" y="1844824"/>
          <a:ext cx="7886698" cy="4085328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2410287691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717619815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3843360635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3327597796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327594556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328041644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945917317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675767802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1576413794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4132400146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751782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859398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Adicional Especial, Art.41,D.F.L .(Ed) N°2, de 1998 e  inciso final del Art. cuadragésimo octavo transitorio de la Ley N°20.903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60.343.329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60.343.329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37.096.317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7562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 Desempeño de Excelencia, Art.40,D.F.L.(Ed) N°2, de 1998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62.542.659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62.542.659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30.105.072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7054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Profesores Encargados, Ley N°19.715, Art.13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3.747.112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3.747.112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1.738.747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141169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de Excelencia Pedagógica, ley N°19.715 y Art. octavo transitorio de la Ley N°20.903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826.602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826.602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133.528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649423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Variable de Desempeño Individual Art.17, ley N°19.933 y Art. octavo transitorio de la Ley N° 20.903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1.025.274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1.025.274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6018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por Desempeño Colectivo, Art.18, Ley N°19.933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5.086.714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5.086.714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268.946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110301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Reconocimiento Profesional,  Art. 54 del D.F.L. (Ed.)N°1, de 1997 y la Ley N° 20.158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340.573.219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340.573.219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194.465.560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970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Desempeño de Excelencia, Asistentes de la Educación, Ley N° 20.244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4.318.918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4.318.918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2.081.068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79616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Especial para Docentes Jubilados, Art.4°, Ley N°20.501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7523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Adicional por Antigüedad, Art.7°, Ley N°20.964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7.365.451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6.625.310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-740.141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3.454.645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20645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Extraordinario, Art. 6° y 7° de la  Ley N°20.822 y Ley N° 20.976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6.304.897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-673.033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2.439.752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782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Complementario, Art. 6° de la Ley N° 20.822 y la Ley N° 20.976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7.468.706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6.568.156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-900.550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2.722.412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863604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Tramo de Desarrollo Profesional, artículos 49 y 63 del D.F.L. (Ed.) N°1, de 1997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78.747.478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78.747.478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39.297.359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4947"/>
                  </a:ext>
                </a:extLst>
              </a:tr>
              <a:tr h="2451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Docencia en Establecimientos de Alta Concentración de  Alumnos Prioritarios, artículos 50 y 63 del D.F.L.(Ed.) N°1,de 1997.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77.179.100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77.179.100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38.103.164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7093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Personal Asistente de la Educación, Art.59 de la Ley N° 20.883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2.884.000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679.183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9720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45.830.086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45.830.086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44.155.939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7987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43.295.535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84423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Anual de Apoyo al Mantenimiento, Art. 37, DFL(Ed) N°2, 1998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44.809.804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43.295.535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3860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860.404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20727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1.020.282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860.404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59736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19.166.586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17.990.681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827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3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76E8AE-7E2A-49F3-A823-A38610DC6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17039"/>
              </p:ext>
            </p:extLst>
          </p:nvPr>
        </p:nvGraphicFramePr>
        <p:xfrm>
          <a:off x="628649" y="1796633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20106628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5240989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8184491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4830709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07128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928189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014096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5926133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612844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74810258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20340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32682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4.358.904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4.539.976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181.072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413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4.136.296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4.313.712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2.261.926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1104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1244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1687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0715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094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22A043-0306-4739-B909-12997901A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100369"/>
              </p:ext>
            </p:extLst>
          </p:nvPr>
        </p:nvGraphicFramePr>
        <p:xfrm>
          <a:off x="748561" y="1825625"/>
          <a:ext cx="7646877" cy="4548311"/>
        </p:xfrm>
        <a:graphic>
          <a:graphicData uri="http://schemas.openxmlformats.org/drawingml/2006/table">
            <a:tbl>
              <a:tblPr/>
              <a:tblGrid>
                <a:gridCol w="256263">
                  <a:extLst>
                    <a:ext uri="{9D8B030D-6E8A-4147-A177-3AD203B41FA5}">
                      <a16:colId xmlns:a16="http://schemas.microsoft.com/office/drawing/2014/main" val="3866475931"/>
                    </a:ext>
                  </a:extLst>
                </a:gridCol>
                <a:gridCol w="256263">
                  <a:extLst>
                    <a:ext uri="{9D8B030D-6E8A-4147-A177-3AD203B41FA5}">
                      <a16:colId xmlns:a16="http://schemas.microsoft.com/office/drawing/2014/main" val="321378080"/>
                    </a:ext>
                  </a:extLst>
                </a:gridCol>
                <a:gridCol w="256263">
                  <a:extLst>
                    <a:ext uri="{9D8B030D-6E8A-4147-A177-3AD203B41FA5}">
                      <a16:colId xmlns:a16="http://schemas.microsoft.com/office/drawing/2014/main" val="581465572"/>
                    </a:ext>
                  </a:extLst>
                </a:gridCol>
                <a:gridCol w="2890641">
                  <a:extLst>
                    <a:ext uri="{9D8B030D-6E8A-4147-A177-3AD203B41FA5}">
                      <a16:colId xmlns:a16="http://schemas.microsoft.com/office/drawing/2014/main" val="2883936649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val="1525038376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val="1655770643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val="3096096723"/>
                    </a:ext>
                  </a:extLst>
                </a:gridCol>
                <a:gridCol w="686784">
                  <a:extLst>
                    <a:ext uri="{9D8B030D-6E8A-4147-A177-3AD203B41FA5}">
                      <a16:colId xmlns:a16="http://schemas.microsoft.com/office/drawing/2014/main" val="701650137"/>
                    </a:ext>
                  </a:extLst>
                </a:gridCol>
                <a:gridCol w="625281">
                  <a:extLst>
                    <a:ext uri="{9D8B030D-6E8A-4147-A177-3AD203B41FA5}">
                      <a16:colId xmlns:a16="http://schemas.microsoft.com/office/drawing/2014/main" val="2753091142"/>
                    </a:ext>
                  </a:extLst>
                </a:gridCol>
                <a:gridCol w="615030">
                  <a:extLst>
                    <a:ext uri="{9D8B030D-6E8A-4147-A177-3AD203B41FA5}">
                      <a16:colId xmlns:a16="http://schemas.microsoft.com/office/drawing/2014/main" val="1358916617"/>
                    </a:ext>
                  </a:extLst>
                </a:gridCol>
              </a:tblGrid>
              <a:tr h="1230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88" marR="7688" marT="76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88" marR="7688" marT="76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09621"/>
                  </a:ext>
                </a:extLst>
              </a:tr>
              <a:tr h="376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80671"/>
                  </a:ext>
                </a:extLst>
              </a:tr>
              <a:tr h="161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296.533.033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316.801.244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20.268.211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171.238.713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91542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249.437.244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250.646.541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1.209.297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140.359.865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41624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249.437.244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250.646.541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1.209.297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140.359.865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3300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141.394.163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142.343.530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949.367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106.120.811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534826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5.673.627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5.673.627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204.507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491806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10.457.140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10.457.140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5.228.570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958640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20.374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3.057.279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3.057.279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1.536.062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64188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3.651.680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3.651.680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64386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4.834.814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59008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12.912.904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12.912.904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605510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40.730.748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40.730.748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19.536.422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13146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800.619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800.619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836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20.807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202223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N°20.910, CFT Estatales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5.592.900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5.592.900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2.525.833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197142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45, Ley N°20.883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259.930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329775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20.996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5.577.454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5.577.454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136.139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46979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21.043 Incentivo retiro Académicos y Profesionales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14.599.416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14.599.416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4.811.591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47819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934268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46.845.855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52174"/>
                  </a:ext>
                </a:extLst>
              </a:tr>
              <a:tr h="246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2.646.740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2.646.740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454956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109.237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109.237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5035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883.132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883.132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197291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370.800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370.800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320131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Institucional Universidades Estatales Ley N° 21.094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24.175.534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24.175.534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11.595.744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147751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N° 20.910, CFT Estatales, Infraestructura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12.813.200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12.813.200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17796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Fortalecimiento Universidades Estatales-Infraestructura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5.847.212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5.847.212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945031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248.934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19.307.848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19.058.914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19.283.104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7746,3%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958018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223.195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85445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19.059.909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19.058.914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19.059.909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1915568,7%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486107"/>
                  </a:ext>
                </a:extLst>
              </a:tr>
              <a:tr h="123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88" marR="7688" marT="76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88" marR="7688" marT="76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28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5179F6F-F555-42A9-9468-0D5580907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986246"/>
              </p:ext>
            </p:extLst>
          </p:nvPr>
        </p:nvGraphicFramePr>
        <p:xfrm>
          <a:off x="628649" y="1686396"/>
          <a:ext cx="7886701" cy="3266360"/>
        </p:xfrm>
        <a:graphic>
          <a:graphicData uri="http://schemas.openxmlformats.org/drawingml/2006/table">
            <a:tbl>
              <a:tblPr/>
              <a:tblGrid>
                <a:gridCol w="261495">
                  <a:extLst>
                    <a:ext uri="{9D8B030D-6E8A-4147-A177-3AD203B41FA5}">
                      <a16:colId xmlns:a16="http://schemas.microsoft.com/office/drawing/2014/main" val="2060982750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val="2170115665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val="922774731"/>
                    </a:ext>
                  </a:extLst>
                </a:gridCol>
                <a:gridCol w="3033346">
                  <a:extLst>
                    <a:ext uri="{9D8B030D-6E8A-4147-A177-3AD203B41FA5}">
                      <a16:colId xmlns:a16="http://schemas.microsoft.com/office/drawing/2014/main" val="3455284907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3720645574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2601706925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2105673317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488601093"/>
                    </a:ext>
                  </a:extLst>
                </a:gridCol>
                <a:gridCol w="638049">
                  <a:extLst>
                    <a:ext uri="{9D8B030D-6E8A-4147-A177-3AD203B41FA5}">
                      <a16:colId xmlns:a16="http://schemas.microsoft.com/office/drawing/2014/main" val="1776864982"/>
                    </a:ext>
                  </a:extLst>
                </a:gridCol>
                <a:gridCol w="627589">
                  <a:extLst>
                    <a:ext uri="{9D8B030D-6E8A-4147-A177-3AD203B41FA5}">
                      <a16:colId xmlns:a16="http://schemas.microsoft.com/office/drawing/2014/main" val="3930511091"/>
                    </a:ext>
                  </a:extLst>
                </a:gridCol>
              </a:tblGrid>
              <a:tr h="125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149490"/>
                  </a:ext>
                </a:extLst>
              </a:tr>
              <a:tr h="3843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205767"/>
                  </a:ext>
                </a:extLst>
              </a:tr>
              <a:tr h="164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2.270.635.259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2.268.450.858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-2.184.401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842.887.174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78584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1.570.230.948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1.567.100.443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-3.130.505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749.887.296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2547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1.570.230.948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1.567.100.443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-3.130.505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749.887.296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52819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Acceso a la Educación Superior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17.254.135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17.254.135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6835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Artículo 2° DFL (Ed) N°4, de 1981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98.448.561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97.499.194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-949.367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72.362.551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93491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Gratuidad-Universidades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747.790.945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745.790.945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-2.000.000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367.285.956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751190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Institucional para la Gratuidad-Institutos Profesionales y Centros de Formación Técnica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365.903.312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365.903.312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174.373.340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86656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Educación Superior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248.697.349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248.697.349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108.036.093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63220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 art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3.782.066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267.383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1101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Pasantías Técnicos Nivel Superior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3.681.916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3.176.610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-505.306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153.745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9848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2.286.600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2.286.600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07924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1.134.127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55788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D.F.L. (Ed.) N° 4, de 1981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8172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30.416.809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30.416.809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12.166.724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20238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Semestre en el Extranjero Beca Vocación de Profesor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505.952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0006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191.138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-166.138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09461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4.033.974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4.539.280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3916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20.634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34.980.193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34.980.193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12.011.225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0558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Internacionalización de Universidades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2.167.738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2.167.738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22969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Fomento de Investigación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7.785.970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7.785.970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3.114.388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783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5AF867-E251-4E8E-8CA2-0BECC3B25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1626"/>
              </p:ext>
            </p:extLst>
          </p:nvPr>
        </p:nvGraphicFramePr>
        <p:xfrm>
          <a:off x="628649" y="1722799"/>
          <a:ext cx="7886701" cy="2968905"/>
        </p:xfrm>
        <a:graphic>
          <a:graphicData uri="http://schemas.openxmlformats.org/drawingml/2006/table">
            <a:tbl>
              <a:tblPr/>
              <a:tblGrid>
                <a:gridCol w="261495">
                  <a:extLst>
                    <a:ext uri="{9D8B030D-6E8A-4147-A177-3AD203B41FA5}">
                      <a16:colId xmlns:a16="http://schemas.microsoft.com/office/drawing/2014/main" val="2783867582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val="1697322601"/>
                    </a:ext>
                  </a:extLst>
                </a:gridCol>
                <a:gridCol w="261495">
                  <a:extLst>
                    <a:ext uri="{9D8B030D-6E8A-4147-A177-3AD203B41FA5}">
                      <a16:colId xmlns:a16="http://schemas.microsoft.com/office/drawing/2014/main" val="2535936452"/>
                    </a:ext>
                  </a:extLst>
                </a:gridCol>
                <a:gridCol w="3033346">
                  <a:extLst>
                    <a:ext uri="{9D8B030D-6E8A-4147-A177-3AD203B41FA5}">
                      <a16:colId xmlns:a16="http://schemas.microsoft.com/office/drawing/2014/main" val="1789489717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2787250714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1361432884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718601238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1474482875"/>
                    </a:ext>
                  </a:extLst>
                </a:gridCol>
                <a:gridCol w="638049">
                  <a:extLst>
                    <a:ext uri="{9D8B030D-6E8A-4147-A177-3AD203B41FA5}">
                      <a16:colId xmlns:a16="http://schemas.microsoft.com/office/drawing/2014/main" val="1377233730"/>
                    </a:ext>
                  </a:extLst>
                </a:gridCol>
                <a:gridCol w="627589">
                  <a:extLst>
                    <a:ext uri="{9D8B030D-6E8A-4147-A177-3AD203B41FA5}">
                      <a16:colId xmlns:a16="http://schemas.microsoft.com/office/drawing/2014/main" val="2064722056"/>
                    </a:ext>
                  </a:extLst>
                </a:gridCol>
              </a:tblGrid>
              <a:tr h="125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967956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2040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Formación Técnico Profesional Educación Superior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424.017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424.017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96965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77495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518.583.834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36.506.833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5180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57472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13.063.995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3.178.689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84644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Desarrollo Institucional-Infraestructura Art 1° DFL. (Ed.) N° 4 de 1981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1.052.726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1.052.726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22.444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76723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Letra a) Art.71 bis de la Ley N° 18.591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617.727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617.727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611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Institucional  - Infraestructura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1.514.326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75657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Regional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299.789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299.789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48712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Universidades art. 1° DFL (Ed.) N° 4 de 1981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731.146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4931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957.668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957.668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94915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Basal por Desempeño Universidades Art. 1° DFL. (Ed.) N° 4 de 1981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7.890.613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7.890.613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3.156.245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10631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168.755.482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169.701.586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53.314.356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85129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141.211.311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40.679.425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63640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7.543.209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4.108.480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1293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7.321.899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1263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257.453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44446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947.099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946.104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947.099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95185,8%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46619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69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3ACDC3-F9A6-4C88-A7DC-424FD19BD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73998"/>
              </p:ext>
            </p:extLst>
          </p:nvPr>
        </p:nvGraphicFramePr>
        <p:xfrm>
          <a:off x="628649" y="1628800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2216082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403070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2422394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7171158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0178258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150676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424867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9625304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4549842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06316659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95516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9902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10.416.069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10.551.994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7.882.058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0038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4.327.099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4.270.470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-56.629</a:t>
                      </a:r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2.295.444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047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234.406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6080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564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1631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02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061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20.129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4.950.675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97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Ley N° 20.027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270.387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224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821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971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431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00B5D7-DCBD-45BF-B595-B88DF028B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874326"/>
              </p:ext>
            </p:extLst>
          </p:nvPr>
        </p:nvGraphicFramePr>
        <p:xfrm>
          <a:off x="628649" y="1673095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8676629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7780702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2680326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694642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442499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58483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932112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7660324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0781734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1365435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9271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0257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32.089.972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33.575.030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854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25.300.527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26.020.810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14.290.188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1097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6.161.720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6.161.720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2.678.465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9143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7376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0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3884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625.725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625.725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4787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166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7436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643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6636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5098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9620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B6D924-0F51-45F4-9BFF-E841C8013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092525"/>
              </p:ext>
            </p:extLst>
          </p:nvPr>
        </p:nvGraphicFramePr>
        <p:xfrm>
          <a:off x="628650" y="1652092"/>
          <a:ext cx="7886699" cy="2749096"/>
        </p:xfrm>
        <a:graphic>
          <a:graphicData uri="http://schemas.openxmlformats.org/drawingml/2006/table">
            <a:tbl>
              <a:tblPr/>
              <a:tblGrid>
                <a:gridCol w="262191">
                  <a:extLst>
                    <a:ext uri="{9D8B030D-6E8A-4147-A177-3AD203B41FA5}">
                      <a16:colId xmlns:a16="http://schemas.microsoft.com/office/drawing/2014/main" val="2333820906"/>
                    </a:ext>
                  </a:extLst>
                </a:gridCol>
                <a:gridCol w="262191">
                  <a:extLst>
                    <a:ext uri="{9D8B030D-6E8A-4147-A177-3AD203B41FA5}">
                      <a16:colId xmlns:a16="http://schemas.microsoft.com/office/drawing/2014/main" val="625763509"/>
                    </a:ext>
                  </a:extLst>
                </a:gridCol>
                <a:gridCol w="262191">
                  <a:extLst>
                    <a:ext uri="{9D8B030D-6E8A-4147-A177-3AD203B41FA5}">
                      <a16:colId xmlns:a16="http://schemas.microsoft.com/office/drawing/2014/main" val="2694341676"/>
                    </a:ext>
                  </a:extLst>
                </a:gridCol>
                <a:gridCol w="3020438">
                  <a:extLst>
                    <a:ext uri="{9D8B030D-6E8A-4147-A177-3AD203B41FA5}">
                      <a16:colId xmlns:a16="http://schemas.microsoft.com/office/drawing/2014/main" val="2706816486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val="2866133616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val="3101909726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val="2695904140"/>
                    </a:ext>
                  </a:extLst>
                </a:gridCol>
                <a:gridCol w="702671">
                  <a:extLst>
                    <a:ext uri="{9D8B030D-6E8A-4147-A177-3AD203B41FA5}">
                      <a16:colId xmlns:a16="http://schemas.microsoft.com/office/drawing/2014/main" val="1474148566"/>
                    </a:ext>
                  </a:extLst>
                </a:gridCol>
                <a:gridCol w="639746">
                  <a:extLst>
                    <a:ext uri="{9D8B030D-6E8A-4147-A177-3AD203B41FA5}">
                      <a16:colId xmlns:a16="http://schemas.microsoft.com/office/drawing/2014/main" val="2278270747"/>
                    </a:ext>
                  </a:extLst>
                </a:gridCol>
                <a:gridCol w="629258">
                  <a:extLst>
                    <a:ext uri="{9D8B030D-6E8A-4147-A177-3AD203B41FA5}">
                      <a16:colId xmlns:a16="http://schemas.microsoft.com/office/drawing/2014/main" val="3416658711"/>
                    </a:ext>
                  </a:extLst>
                </a:gridCol>
              </a:tblGrid>
              <a:tr h="125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754885"/>
                  </a:ext>
                </a:extLst>
              </a:tr>
              <a:tr h="385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7538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36.607.407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40.648.285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4.040.878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15.562.717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98295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11.820.397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10.739.383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-1.081.014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5.770.656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686305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2.263.846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2.263.846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1.102.232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842575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22.057.478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23.363.507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1.306.029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4.703.823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629758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22.057.478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23.363.507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1.306.029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4.703.823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64731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Logros de Aprendizaje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18.045.149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18.093.007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2.856.712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306919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Desempeño, Párrafo 2° del Título II de la Ley N°20.529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2.909.283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4.167.454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1.258.171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1.679.287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13217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del Cumplimiento de Estándares de Desempeño Profesional Docente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1.103.046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1.103.046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825676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463.686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463.686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169.143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598183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37.544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37.544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74734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10.939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826992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54.600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372202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360.603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360.603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156.920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635966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381686,3%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818567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3.815.863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3.816.863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381686,3%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36984"/>
                  </a:ext>
                </a:extLst>
              </a:tr>
              <a:tr h="12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48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58E9AE7-55E0-4037-9C3D-C468F7C0D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34649"/>
              </p:ext>
            </p:extLst>
          </p:nvPr>
        </p:nvGraphicFramePr>
        <p:xfrm>
          <a:off x="628650" y="1685079"/>
          <a:ext cx="7886699" cy="2752442"/>
        </p:xfrm>
        <a:graphic>
          <a:graphicData uri="http://schemas.openxmlformats.org/drawingml/2006/table">
            <a:tbl>
              <a:tblPr/>
              <a:tblGrid>
                <a:gridCol w="260459">
                  <a:extLst>
                    <a:ext uri="{9D8B030D-6E8A-4147-A177-3AD203B41FA5}">
                      <a16:colId xmlns:a16="http://schemas.microsoft.com/office/drawing/2014/main" val="2252354964"/>
                    </a:ext>
                  </a:extLst>
                </a:gridCol>
                <a:gridCol w="260459">
                  <a:extLst>
                    <a:ext uri="{9D8B030D-6E8A-4147-A177-3AD203B41FA5}">
                      <a16:colId xmlns:a16="http://schemas.microsoft.com/office/drawing/2014/main" val="4090488869"/>
                    </a:ext>
                  </a:extLst>
                </a:gridCol>
                <a:gridCol w="260459">
                  <a:extLst>
                    <a:ext uri="{9D8B030D-6E8A-4147-A177-3AD203B41FA5}">
                      <a16:colId xmlns:a16="http://schemas.microsoft.com/office/drawing/2014/main" val="1094022737"/>
                    </a:ext>
                  </a:extLst>
                </a:gridCol>
                <a:gridCol w="3052580">
                  <a:extLst>
                    <a:ext uri="{9D8B030D-6E8A-4147-A177-3AD203B41FA5}">
                      <a16:colId xmlns:a16="http://schemas.microsoft.com/office/drawing/2014/main" val="2541623814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val="2391448798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val="2658651176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val="2550756125"/>
                    </a:ext>
                  </a:extLst>
                </a:gridCol>
                <a:gridCol w="698030">
                  <a:extLst>
                    <a:ext uri="{9D8B030D-6E8A-4147-A177-3AD203B41FA5}">
                      <a16:colId xmlns:a16="http://schemas.microsoft.com/office/drawing/2014/main" val="253804146"/>
                    </a:ext>
                  </a:extLst>
                </a:gridCol>
                <a:gridCol w="635520">
                  <a:extLst>
                    <a:ext uri="{9D8B030D-6E8A-4147-A177-3AD203B41FA5}">
                      <a16:colId xmlns:a16="http://schemas.microsoft.com/office/drawing/2014/main" val="2805852226"/>
                    </a:ext>
                  </a:extLst>
                </a:gridCol>
                <a:gridCol w="625102">
                  <a:extLst>
                    <a:ext uri="{9D8B030D-6E8A-4147-A177-3AD203B41FA5}">
                      <a16:colId xmlns:a16="http://schemas.microsoft.com/office/drawing/2014/main" val="2013168290"/>
                    </a:ext>
                  </a:extLst>
                </a:gridCol>
              </a:tblGrid>
              <a:tr h="12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584297"/>
                  </a:ext>
                </a:extLst>
              </a:tr>
              <a:tr h="382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826196"/>
                  </a:ext>
                </a:extLst>
              </a:tr>
              <a:tr h="164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336.539.641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348.825.918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12.286.277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184.355.620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62320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3.327.427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3.327.427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1.727.093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63892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781.165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881.165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274.656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6830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315.771.881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327.897.733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12.125.852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178.335.353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0359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315.771.881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327.785.177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12.013.296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178.223.223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20060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312.923.776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325.149.628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12.225.852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177.020.737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048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a la Educación Parvularia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2.848.105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2.635.549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1.202.486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39093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454697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Económico, OCDE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092066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98375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158131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3.998.446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98645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3.998.446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53454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INTEGRA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16.629.358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3.998.446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92685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988600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016332"/>
                  </a:ext>
                </a:extLst>
              </a:tr>
              <a:tr h="125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662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En cuanto a las instituciones vinculadas al presupuestos del Ministerio, un 98,4% del presupuesto, se concentra en el Capítulo 01 “Subsecretaría de Educación” (76,2%), 09 “Junta Nacional de Auxilio Escolar y Becas” (10,2%), 11 “Junta Nacional de Jardines Infantiles” (5,1%), 17 “Dirección de Educación Pública” (3,7%) y 08 CONICYT (3,1%), Servicios que al mes de julio registraron niveles de ejecución del 51,8%; 53%; 51,4%; 21,1%; y, 50,9%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Sin considerar los recién creados Servicios de Educación Chinchorro (09.23), Gabriela Mistral (09.24) y </a:t>
            </a:r>
            <a:r>
              <a:rPr lang="es-CL" sz="1400" dirty="0" err="1"/>
              <a:t>Andalíen</a:t>
            </a:r>
            <a:r>
              <a:rPr lang="es-CL" sz="1400" dirty="0"/>
              <a:t> Sur (09.25) que registran erogación a la fecha que no sobrepasan el 5% de su presupuesto, los Programas “Fortalecimiento de la Educación Escolar Pública (09.17.02)” y “Apoyo a la Implementación de los Servicios Locales de Educación (09.17.03)” son los que presentan la menor tasa de gasto con un 20,7% y 15,3% respectivamente, mientras que el Programa “Gastos de Operación de Educación Superior (09.01.31)” presentó la mayor ejecución con un 74,7%.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/>
              <a:t>Dentro de los programa presupuestario destaca la nula ejecución de las asignaciones: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Mejoramiento de la Calidad de la Educación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24.03.055 “Educación Técnico Profesional Pública ”, con un presupuesto vigente de $3.649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24.03.904 “Transporte Escolar Rural ”, con un presupuesto vigente de $1.595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ADA6F8-D621-4DAC-88B5-2AD34367C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307256"/>
              </p:ext>
            </p:extLst>
          </p:nvPr>
        </p:nvGraphicFramePr>
        <p:xfrm>
          <a:off x="628649" y="1858955"/>
          <a:ext cx="7886701" cy="380619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8000275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9509527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2808025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572076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607471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291877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746554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1931785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6281862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10601226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90959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92024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340.198.416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357.934.063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17.735.647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182.240.204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5918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9.538.140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10.460.103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5.483.527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8063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1.278.691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655.180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5688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323.820.528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323.407.560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-412.968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158.859.902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776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115.822.666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115.928.588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50.329.867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13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9934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Postgrado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39.043.640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40.027.932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21.780.723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636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Publicaciones Científicas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25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4.832.560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4.832.560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217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información Electrónica para Ciencia y Tecnología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10.351.177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10.351.177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7.051.686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032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52.716.419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52.216.419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759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7.770.557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-44.508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0774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869.055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621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5665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207.997.862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207.478.972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-518.890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108.530.035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058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140.894.871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140.894.871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85.818.338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0983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20.603.732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20.575.408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-28.324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5.980.243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08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6.541.777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6.516.167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-25.610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4.688.701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9622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Regionales de Investigación Científica y Tecnológica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5.265.045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5.256.712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-8.333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1.162.248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22490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29.627.659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29.171.036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-456.623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10.873.605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6597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7344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 Mineria Virtuosa, Inclusiva y Sostenida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5748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2728860,0%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2870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570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127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B988BD1-2A37-4B28-ADCA-C09E0EC78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968063"/>
              </p:ext>
            </p:extLst>
          </p:nvPr>
        </p:nvGraphicFramePr>
        <p:xfrm>
          <a:off x="628649" y="1888659"/>
          <a:ext cx="7886701" cy="181191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80386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0110430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243630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1193210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107099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671202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000906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562840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6883866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9565197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06765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845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51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789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339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0622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543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65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4436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FONDEQUIP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5.371.868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5.329.196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-42.672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331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17.080.964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17.040.521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340810,4%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002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17.085.964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17.080.964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17.040.521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340810,4%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1562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07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4EBFAF-6C79-418F-BA06-8922D49E7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388394"/>
              </p:ext>
            </p:extLst>
          </p:nvPr>
        </p:nvGraphicFramePr>
        <p:xfrm>
          <a:off x="628649" y="1688585"/>
          <a:ext cx="7886701" cy="36126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329917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823651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8300919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716182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1335942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6472909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530528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667854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6756619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05333532"/>
                    </a:ext>
                  </a:extLst>
                </a:gridCol>
              </a:tblGrid>
              <a:tr h="136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341560"/>
                  </a:ext>
                </a:extLst>
              </a:tr>
              <a:tr h="4079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782080"/>
                  </a:ext>
                </a:extLst>
              </a:tr>
              <a:tr h="174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679.791.879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774.206.400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94.414.521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415.351.756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304099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19.180.595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20.080.588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11.077.360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29840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5.747.115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5.747.115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2.669.562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28580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696845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06855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307.998.690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008382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652.957.943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307.998.690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471475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JUNJI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96.094.698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96.094.698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35.692.011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876192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Instituciones Colaboradoras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613.864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859847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Educación Básica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338.652.190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338.652.190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168.414.241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812357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556240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 Programas de la JUNAEB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2.735.484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54354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de Vacaciones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3.714.762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867640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Kinder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31.163.405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31.163.405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15.194.123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60540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Enseñanza Media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137.801.340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137.801.340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67.946.828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69228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Refuerzo Educativo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050461"/>
                  </a:ext>
                </a:extLst>
              </a:tr>
              <a:tr h="1415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para Prekinder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28.171.499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28.171.499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12.290.873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50465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Alimentacion Especial para Estudiantes Adultos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8.633.328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8.633.328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2.773.576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78185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Alimentación para Actividades Extraescolares en liceos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551991"/>
                  </a:ext>
                </a:extLst>
              </a:tr>
              <a:tr h="161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Reescolarización plan 12 años escolaridad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276424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Manipuladoras Zonas Extremas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4.039.040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1.728.904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383298"/>
                  </a:ext>
                </a:extLst>
              </a:tr>
              <a:tr h="136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SENAME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589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5A5AAB-8E11-4C52-BAC6-4B29A4865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425371"/>
              </p:ext>
            </p:extLst>
          </p:nvPr>
        </p:nvGraphicFramePr>
        <p:xfrm>
          <a:off x="628649" y="1652092"/>
          <a:ext cx="7886701" cy="181191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889348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125784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4457471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14922317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101257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940899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937864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9250160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48645130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2459205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7969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0988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896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44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1.440.726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441.860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916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25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259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2272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367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1.072.207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9271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93.129.947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9312994,7%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72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93.265.528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93.264.528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93.129.947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9312994,7%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28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09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B29D2B-2AFE-47E8-AF6E-DB872C594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492190"/>
              </p:ext>
            </p:extLst>
          </p:nvPr>
        </p:nvGraphicFramePr>
        <p:xfrm>
          <a:off x="628649" y="1652092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58186304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88380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1999346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53792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720795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527219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850440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7452791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48500220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81518142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26715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0053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31.821.218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33.187.281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15.865.846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321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14.643.013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519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30.914.748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14.643.013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2184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oral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9.655.841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9.655.841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4.106.685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7002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médica parvularia, básica y media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8.019.668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8.019.668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80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y escuelas saludables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13.239.239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13.239.239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8.113.608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2477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2636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0756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511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5004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491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503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1532B6A-1F0E-4AF9-AF2D-B268F3196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830016"/>
              </p:ext>
            </p:extLst>
          </p:nvPr>
        </p:nvGraphicFramePr>
        <p:xfrm>
          <a:off x="628649" y="1652092"/>
          <a:ext cx="7886701" cy="314603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2404007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472528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7385538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2081477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515372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846124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06317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3244640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1002452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5977617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5123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57602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376.404.553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372.568.539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-3.836.014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194.489.137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1452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337.852.726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325.316.449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-12.536.277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149.618.856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990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337.507.135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324.970.858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-12.536.277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149.470.725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518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Becas Indígenas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30.556.972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30.556.972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14.496.011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967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Campamentos  Recreativos para Escolares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1.426.286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828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Útiles Escolares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10.396.035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10.396.035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6.564.032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990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 Familiar Estudiantil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8.373.892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8.373.892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3.462.541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930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Especial de Becas Art.56 Ley N° 18.681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4.066.693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4.066.693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1.860.251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578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Presidente de  la República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29.070.582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29.070.582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254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para la Prueba de Selección Universitaria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6.115.423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693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Mantención  para Educación Superior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228.771.869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216.235.592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-12.536.277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102.326.924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575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Tarjeta  Nacional del Estudiante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1.531.243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097604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de Prácticas Profesionales, Educación Media Técnico Profesional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3.976.360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3.976.360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2.287.220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580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de Apoyo y Retención Escolar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5.107.673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5.107.673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2.043.580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2651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Asistencialidad Educación Superior Chaitén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279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Polimetales de Arica, Ley  N° 20.590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826.936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1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Incendios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168.471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794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956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Hogares insulares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871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DDD136-D2C3-4DD9-B489-19CBA7E53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008854"/>
              </p:ext>
            </p:extLst>
          </p:nvPr>
        </p:nvGraphicFramePr>
        <p:xfrm>
          <a:off x="628649" y="1613414"/>
          <a:ext cx="7886701" cy="16715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515291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9740747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0625423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939649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531245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094454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929413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3022230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63647081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1618055"/>
                    </a:ext>
                  </a:extLst>
                </a:gridCol>
              </a:tblGrid>
              <a:tr h="136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827824"/>
                  </a:ext>
                </a:extLst>
              </a:tr>
              <a:tr h="266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171254"/>
                  </a:ext>
                </a:extLst>
              </a:tr>
              <a:tr h="191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36.224.817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66709"/>
                  </a:ext>
                </a:extLst>
              </a:tr>
              <a:tr h="13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38.549.827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36.224.817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93310"/>
                  </a:ext>
                </a:extLst>
              </a:tr>
              <a:tr h="26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 con excelencia, de Establecimientos de Educación Particular Subvencionados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9.254.087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9.254.087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216775"/>
                  </a:ext>
                </a:extLst>
              </a:tr>
              <a:tr h="26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 Acceso a TIC´s para Estudiantes de 7° Básico, de Establecimientos de Educación del Sector Municipal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27.749.193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820904"/>
                  </a:ext>
                </a:extLst>
              </a:tr>
              <a:tr h="13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8.645.464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864546,4%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12899"/>
                  </a:ext>
                </a:extLst>
              </a:tr>
              <a:tr h="13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8.701.263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8.645.464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864546,4%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03873"/>
                  </a:ext>
                </a:extLst>
              </a:tr>
              <a:tr h="1362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665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81F023-44CE-4179-897E-FE6C0C0E9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385729"/>
              </p:ext>
            </p:extLst>
          </p:nvPr>
        </p:nvGraphicFramePr>
        <p:xfrm>
          <a:off x="628649" y="1630388"/>
          <a:ext cx="7886701" cy="302216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54773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7345990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5571140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43430162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0311512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2450732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307060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73681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35795823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891782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50999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2889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564.390.115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574.412.352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10.022.237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294.642.123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3544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219.406.530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224.173.910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4.767.380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121.175.855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484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40.777.105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40.777.105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17.141.883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02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12.058.155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12.058.155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7.896.569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91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2915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12.026.048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12.026.048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7.874.707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509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214.244.291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214.244.291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124.162.797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878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4.178.841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717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Locales de Educación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8.099.127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4.178.841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6419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206.145.164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206.145.164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119.983.956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8608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con Municipalidades y otras Instituciones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198.465.623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198.465.623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115.351.874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7938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5.783.292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5.783.292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3.804.568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9828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954.387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4465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a Terceros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0612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1195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796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1.627.604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887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2856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338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75C17CA-B7F7-4474-BF55-FE33C45F3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592502"/>
              </p:ext>
            </p:extLst>
          </p:nvPr>
        </p:nvGraphicFramePr>
        <p:xfrm>
          <a:off x="628649" y="1620100"/>
          <a:ext cx="7886701" cy="285070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76980369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7624673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2836763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72024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26746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056258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176870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5919571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6776060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5000056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20398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2480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4.147.679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4.147.679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747.528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7291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2.363.631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2.363.631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411.673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9010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2845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521.623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9305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7992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17.448.807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799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75.135.305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17.448.807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247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-1.752.116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753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-5.200.850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-1.752.116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832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2.141.127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2.141.127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7819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Recuperacion  por Anticipos a Contratistas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-7.341.977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-7.341.977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-1.752.116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293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086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925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68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3.009.821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6.131.933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0762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278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879.380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0490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5.255.857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5.252.553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525255,3%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789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9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7A00DD0-96D6-42E2-8D55-A6DDDAC18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315341"/>
              </p:ext>
            </p:extLst>
          </p:nvPr>
        </p:nvGraphicFramePr>
        <p:xfrm>
          <a:off x="628650" y="1874940"/>
          <a:ext cx="7886700" cy="3120963"/>
        </p:xfrm>
        <a:graphic>
          <a:graphicData uri="http://schemas.openxmlformats.org/drawingml/2006/table">
            <a:tbl>
              <a:tblPr/>
              <a:tblGrid>
                <a:gridCol w="252374">
                  <a:extLst>
                    <a:ext uri="{9D8B030D-6E8A-4147-A177-3AD203B41FA5}">
                      <a16:colId xmlns:a16="http://schemas.microsoft.com/office/drawing/2014/main" val="2450763324"/>
                    </a:ext>
                  </a:extLst>
                </a:gridCol>
                <a:gridCol w="252374">
                  <a:extLst>
                    <a:ext uri="{9D8B030D-6E8A-4147-A177-3AD203B41FA5}">
                      <a16:colId xmlns:a16="http://schemas.microsoft.com/office/drawing/2014/main" val="3402946037"/>
                    </a:ext>
                  </a:extLst>
                </a:gridCol>
                <a:gridCol w="252374">
                  <a:extLst>
                    <a:ext uri="{9D8B030D-6E8A-4147-A177-3AD203B41FA5}">
                      <a16:colId xmlns:a16="http://schemas.microsoft.com/office/drawing/2014/main" val="1799097984"/>
                    </a:ext>
                  </a:extLst>
                </a:gridCol>
                <a:gridCol w="3202631">
                  <a:extLst>
                    <a:ext uri="{9D8B030D-6E8A-4147-A177-3AD203B41FA5}">
                      <a16:colId xmlns:a16="http://schemas.microsoft.com/office/drawing/2014/main" val="782797810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val="2801621846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val="3733838791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val="2448511139"/>
                    </a:ext>
                  </a:extLst>
                </a:gridCol>
                <a:gridCol w="676364">
                  <a:extLst>
                    <a:ext uri="{9D8B030D-6E8A-4147-A177-3AD203B41FA5}">
                      <a16:colId xmlns:a16="http://schemas.microsoft.com/office/drawing/2014/main" val="355848714"/>
                    </a:ext>
                  </a:extLst>
                </a:gridCol>
                <a:gridCol w="615793">
                  <a:extLst>
                    <a:ext uri="{9D8B030D-6E8A-4147-A177-3AD203B41FA5}">
                      <a16:colId xmlns:a16="http://schemas.microsoft.com/office/drawing/2014/main" val="3696821493"/>
                    </a:ext>
                  </a:extLst>
                </a:gridCol>
                <a:gridCol w="605698">
                  <a:extLst>
                    <a:ext uri="{9D8B030D-6E8A-4147-A177-3AD203B41FA5}">
                      <a16:colId xmlns:a16="http://schemas.microsoft.com/office/drawing/2014/main" val="1007456463"/>
                    </a:ext>
                  </a:extLst>
                </a:gridCol>
              </a:tblGrid>
              <a:tr h="121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947077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67955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16.318.896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16.672.322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353.426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9.376.518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46281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8.067.985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8.340.913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272.928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4.801.402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13780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1.421.862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1.421.862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86139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26.141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86.592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4024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700873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24.299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86.592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1788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3.999.690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4635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6.348.848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3.999.690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26510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Material de Enseñanza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1.001.497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27657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Conozca  a su Hijo y Proyecto Mejoramiento Atención a la Infancia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5.116.799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5.116.799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3.201.524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9387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Fomento de Lectura Primera Infancia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230.552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230.552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184.352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16465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367561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754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441.544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441.544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50.627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4246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265.420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265.420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46.218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47643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20.690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20.690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6957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93960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9662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80.498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83836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93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Desarrollo Profesional Docente y Directivo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24.03.514 “Suma Adicional, Red de Maestros de Maestros, Art.17, Ley N°19.715”, con un presupuesto vigente de $698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24.03.519 “Bonificación, por Aplicación letra g) Art. 72, DFL(Ed.) N°1, de 1997”, con un presupuesto vigente de $97 millones.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Subvenciones a los Establecimientos Educacionales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24.03.184 “Asignación de Reconocimiento por Desempeño en Establecimientos de Alta Concentración, Art. 44 y sexto transitorio, Ley N°21.109”, con un presupuesto vigente de $5.924 millones.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Fortalecimiento de la Educación Superior Pública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24.03.212 “Apoyo Innovación Educación Superior”, con un presupuesto vigente de $3.651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24.03.213 “Educación Superior Regional”, con un presupuesto vigente de $4.834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24.03.221 “Plan de Fortalecimiento Universidades Estatales”, con un presupuesto vigente de $12.912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24.03.812 “Internacionalización de Universidades”, con un presupuesto vigente de $801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24.03.813 “Aplicación Ley N°20.807”, con un presupuesto vigente de $154 millones.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4830876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FE1D904-9B4D-4F7C-9F4C-195C29901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30548"/>
              </p:ext>
            </p:extLst>
          </p:nvPr>
        </p:nvGraphicFramePr>
        <p:xfrm>
          <a:off x="618305" y="1652092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60961404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1199052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1912507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345732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181578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4418255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451738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613049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566221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0938928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94005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77424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347.410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6779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209.972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5289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173.587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636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4395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2790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059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8530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809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1962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2705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3708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217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726372-E4A2-426F-9FEE-AFE37F67E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110620"/>
              </p:ext>
            </p:extLst>
          </p:nvPr>
        </p:nvGraphicFramePr>
        <p:xfrm>
          <a:off x="628649" y="1685252"/>
          <a:ext cx="7886701" cy="31520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1183371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66910906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8148192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969323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9126444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385431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694223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1690786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82472647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5574392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00517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8984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2.228.744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2.322.882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1.106.712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438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1.919.805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12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8847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863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8828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453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749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Art.87, letra g), DFL N°2,  de 2010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3762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3553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Organismos Internacionales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0818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64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5741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512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1582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473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6214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6936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073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205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588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394D569-8526-4435-BD28-DEE3F22BB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924733"/>
              </p:ext>
            </p:extLst>
          </p:nvPr>
        </p:nvGraphicFramePr>
        <p:xfrm>
          <a:off x="628649" y="1639524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5835496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9690442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3478529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7562713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750112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754125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5900475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9811578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2413911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06196396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13174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61189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6.768.309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3.226.311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027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3.988.228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4.118.618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3942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2.625.347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410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14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590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407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579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8853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4865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746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348A07B-1C3B-494D-8EF8-135CB1E13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930368"/>
              </p:ext>
            </p:extLst>
          </p:nvPr>
        </p:nvGraphicFramePr>
        <p:xfrm>
          <a:off x="628649" y="1874940"/>
          <a:ext cx="7886701" cy="3263936"/>
        </p:xfrm>
        <a:graphic>
          <a:graphicData uri="http://schemas.openxmlformats.org/drawingml/2006/table">
            <a:tbl>
              <a:tblPr/>
              <a:tblGrid>
                <a:gridCol w="257735">
                  <a:extLst>
                    <a:ext uri="{9D8B030D-6E8A-4147-A177-3AD203B41FA5}">
                      <a16:colId xmlns:a16="http://schemas.microsoft.com/office/drawing/2014/main" val="2218557764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val="2064739729"/>
                    </a:ext>
                  </a:extLst>
                </a:gridCol>
                <a:gridCol w="257735">
                  <a:extLst>
                    <a:ext uri="{9D8B030D-6E8A-4147-A177-3AD203B41FA5}">
                      <a16:colId xmlns:a16="http://schemas.microsoft.com/office/drawing/2014/main" val="2750184723"/>
                    </a:ext>
                  </a:extLst>
                </a:gridCol>
                <a:gridCol w="3103133">
                  <a:extLst>
                    <a:ext uri="{9D8B030D-6E8A-4147-A177-3AD203B41FA5}">
                      <a16:colId xmlns:a16="http://schemas.microsoft.com/office/drawing/2014/main" val="3022771568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2669693544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1500507302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3723960696"/>
                    </a:ext>
                  </a:extLst>
                </a:gridCol>
                <a:gridCol w="690731">
                  <a:extLst>
                    <a:ext uri="{9D8B030D-6E8A-4147-A177-3AD203B41FA5}">
                      <a16:colId xmlns:a16="http://schemas.microsoft.com/office/drawing/2014/main" val="3908797381"/>
                    </a:ext>
                  </a:extLst>
                </a:gridCol>
                <a:gridCol w="628874">
                  <a:extLst>
                    <a:ext uri="{9D8B030D-6E8A-4147-A177-3AD203B41FA5}">
                      <a16:colId xmlns:a16="http://schemas.microsoft.com/office/drawing/2014/main" val="1640448654"/>
                    </a:ext>
                  </a:extLst>
                </a:gridCol>
                <a:gridCol w="618565">
                  <a:extLst>
                    <a:ext uri="{9D8B030D-6E8A-4147-A177-3AD203B41FA5}">
                      <a16:colId xmlns:a16="http://schemas.microsoft.com/office/drawing/2014/main" val="3188935861"/>
                    </a:ext>
                  </a:extLst>
                </a:gridCol>
              </a:tblGrid>
              <a:tr h="123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32" marR="7732" marT="7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311726"/>
                  </a:ext>
                </a:extLst>
              </a:tr>
              <a:tr h="378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42612"/>
                  </a:ext>
                </a:extLst>
              </a:tr>
              <a:tr h="162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412.520.136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416.541.565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4.021.429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86.106.294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96448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292.386.041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293.217.356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35.974.048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85811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37.337.316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37.337.316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11.116.251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134144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la Calidad de la Educación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13.783.912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13.783.912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3.579.852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22386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Profesional Docente y Directivo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986.949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71144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Educativos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2.417.526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660.178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00812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la Educación Pública - Servicios Locales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17.072.135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17.072.135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5.889.272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70818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255.048.725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255.880.040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24.857.797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84337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la Educación Pública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255.048.715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255.048.715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24.439.437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47579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las Municipalidades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831.325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831.315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418.360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4183600,0%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907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120.132.095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120.132.095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46.941.132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48462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64.948.957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64.948.957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29.408.341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19254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28.958.217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28.958.217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351404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y Asistencialidad Estudiantil JUNAEB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29.295.740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79201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Infraestructura Escolar Pública - Servicios Locales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6.695.000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6.695.000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112.601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86397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55.183.138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55.183.138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17.532.791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861823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de Infraestructura Escolar Pública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49.776.661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49.776.661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17.532.791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55225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de Establecimientos de Educación Técnico - Profesional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5.406.477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5.406.477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71051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319111,4%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429445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3.190.114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3.191.114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319111,4%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303706"/>
                  </a:ext>
                </a:extLst>
              </a:tr>
              <a:tr h="123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32" marR="7732" marT="7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32" marR="7732" marT="77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5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FDE9F6-1196-4DEA-8500-BED5ED740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62289"/>
              </p:ext>
            </p:extLst>
          </p:nvPr>
        </p:nvGraphicFramePr>
        <p:xfrm>
          <a:off x="628649" y="1868116"/>
          <a:ext cx="7886701" cy="107442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7060321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686936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7883958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565356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900827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7630115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65585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1842463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8026998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28031710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13060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8105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0826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210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121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74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4647D9-4D38-44D9-A510-FF0E7771C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172801"/>
              </p:ext>
            </p:extLst>
          </p:nvPr>
        </p:nvGraphicFramePr>
        <p:xfrm>
          <a:off x="628649" y="1868116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990498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9951399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7002095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6083933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411276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8429460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1751667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2349895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49519607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5362574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571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57999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3.534.662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3.629.487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1.617.587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6338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2.658.433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1.453.931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5503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401.691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-401.691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9029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2.256.742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-2.256.742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52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4815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573.954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168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301.275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301.275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872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0510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8349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869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1494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634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97536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746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16234F-7873-4A5A-B823-04E7EB170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45343"/>
              </p:ext>
            </p:extLst>
          </p:nvPr>
        </p:nvGraphicFramePr>
        <p:xfrm>
          <a:off x="628649" y="1874940"/>
          <a:ext cx="7886701" cy="250276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84012879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882585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1652947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75966191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206421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037664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05514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0893925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719357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84356813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46145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55845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54.009.533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59.349.538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29.176.973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0313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40.934.739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42.374.499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26.376.200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4656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 Planta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16.727.007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-16.727.007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369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 Contrata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8.600.128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-8.600.128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783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Remuneraciones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15.607.604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-15.607.604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631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10.195.093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10.195.093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1007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527.530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34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2.974.469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527.530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536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63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776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440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291.611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580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347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974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1.958.866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545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64D0BA6-34AA-4BA0-957F-B5A6C010E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55267"/>
              </p:ext>
            </p:extLst>
          </p:nvPr>
        </p:nvGraphicFramePr>
        <p:xfrm>
          <a:off x="628649" y="1988840"/>
          <a:ext cx="7886701" cy="15938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15246290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97323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4449634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737442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39560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232846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240983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0026023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65313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4982804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16595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64101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2.523.265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1631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2.117.520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1.188.937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80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4628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772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408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9050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0268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31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D170EFD-0C41-4D70-B523-AAD0BD010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01975"/>
              </p:ext>
            </p:extLst>
          </p:nvPr>
        </p:nvGraphicFramePr>
        <p:xfrm>
          <a:off x="628649" y="1868116"/>
          <a:ext cx="7886701" cy="263261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6082251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949348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8171124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90381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5622881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7246937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2841269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9440865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22308872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9034389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75435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3774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36.901.040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39.598.711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2.697.671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19.975.117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715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26.953.925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28.321.676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2841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8.406.525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8.336.525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5673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7044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1.305.910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7651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79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888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3439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557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58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9468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418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1396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0932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301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73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B7095D-1ABF-4062-83D0-0D3D33409B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37419"/>
              </p:ext>
            </p:extLst>
          </p:nvPr>
        </p:nvGraphicFramePr>
        <p:xfrm>
          <a:off x="628649" y="1874940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1101155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8477226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5507555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28017568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327256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014200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0438746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0147842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83292952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7007867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41642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59472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2.484.757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1.260.391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595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3246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460.991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243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166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824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225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Fortalecimiento de la Educación Superior Pública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24.03.212 “Apoyo Innovación Educación Superior”, con un presupuesto vigente de $3.651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24.03.213 “Educación Superior Regional”, con un presupuesto vigente de $4.834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24.03.221 “Plan de Fortalecimiento Universidades Estatales”, con un presupuesto vigente de $12.912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24.03.812 “Internacionalización de Universidades”, con un presupuesto vigente de $801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24.03.813 “Aplicación Ley N°20.807”, con un presupuesto vigente de $154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33.03.035 “Fondo Desarrollo Institucional-Infraestructura Art 1° DFL. (Ed.) N°4 de 1981”, con un presupuesto de $2.647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33.03.036 “Aplicación Letra a) Art.71 bis de la Ley N°18.591”, con un presupuesto de	$109 millones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33.03.404 “Educación Superior Regional”, con un presupuesto de $883 millones 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33.03.407 “Apoyo Innovación Educación Superior”, con un presupuesto de $371 millones 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 416 “Ley N°20.910, CFT Estatales, Infraestructura”, con un presupuesto de $12.813 millones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33.03.417 “Plan de Fortalecimiento Universidades Estatales-Infraestructura”, con un presupuesto de $5.847 millones.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14639642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DC34477-C857-4CBD-A0AE-AE2030994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96857"/>
              </p:ext>
            </p:extLst>
          </p:nvPr>
        </p:nvGraphicFramePr>
        <p:xfrm>
          <a:off x="628649" y="1868116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974997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271741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7460599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012371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08340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659466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534770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8094343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1039547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0215702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2499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85585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36.222.371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38.941.400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2.719.029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19.156.022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0009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23.896.064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24.715.972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16.490.336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5741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9.039.583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9.039.583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2541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1188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4023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3441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1367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460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323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2388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749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837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906A95-1D42-4D45-B045-8A68E809B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40534"/>
              </p:ext>
            </p:extLst>
          </p:nvPr>
        </p:nvGraphicFramePr>
        <p:xfrm>
          <a:off x="628649" y="1866045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73666180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160257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6147765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468224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860384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335901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045595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0785551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522768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90507936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60177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22243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2.993.001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3.007.707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941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2.401.599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2.416.305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6130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488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8109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470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26DA92-6DB2-4E3B-A3D6-B3DACB3AE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95160"/>
              </p:ext>
            </p:extLst>
          </p:nvPr>
        </p:nvGraphicFramePr>
        <p:xfrm>
          <a:off x="628649" y="1868116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8427302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886464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8722494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2191133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439968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397581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0216541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4446249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16121920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80840755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96228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80258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29.521.071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30.840.612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16.343.322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674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19.930.610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14.377.220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822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8.190.835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1.871.834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168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259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3150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396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526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para el Mejoramiento de la Calidad de la Educación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1893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3518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9671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434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71B7BC6-E726-464B-A20A-9C5913D5D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886783"/>
              </p:ext>
            </p:extLst>
          </p:nvPr>
        </p:nvGraphicFramePr>
        <p:xfrm>
          <a:off x="628649" y="1866045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54898518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0839598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8098267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762109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24256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1508453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827994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7686343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570575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281037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4839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0163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6827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5275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159.975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16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822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741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50C2F5B-2FA5-4181-92B7-770F08E01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108901"/>
              </p:ext>
            </p:extLst>
          </p:nvPr>
        </p:nvGraphicFramePr>
        <p:xfrm>
          <a:off x="628649" y="1628800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0685109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7594314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7062251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8759713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047478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063235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4606025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4873107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34192360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45315948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60728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14292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659.929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4379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047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151.098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90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131.343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4640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04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B0BC140-EEBE-4ACE-85D3-AEF51E9AC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247978"/>
              </p:ext>
            </p:extLst>
          </p:nvPr>
        </p:nvGraphicFramePr>
        <p:xfrm>
          <a:off x="628649" y="1868116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8502312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3764653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427599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85853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92463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44134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640589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33357763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66903069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47240872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8813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5398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751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607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6196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386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353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984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01: SUPERINTENDENCIA DE EDUCACIÓN SUPERIOR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8A15C7-CD15-44F1-B7CC-DFD4B7BF3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22883"/>
              </p:ext>
            </p:extLst>
          </p:nvPr>
        </p:nvGraphicFramePr>
        <p:xfrm>
          <a:off x="628649" y="1600248"/>
          <a:ext cx="7886701" cy="107442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3649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3891765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893407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636757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416597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670274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08099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7965491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360479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58539345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37190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9335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569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500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5423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683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7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196752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Educación Superior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24.03.052 “Programa de Acceso a la Educación Superior”, con un presupuesto vigente de $17.254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24.03.212 “Apoyo Innovación Educación Superior”, con un presupuesto vigente de $2.287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24.03.213 “Educación Superior Regional”, con un presupuesto vigente de $1.134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24.03.214 “Fortalecimiento Universidades art. 1° D.F.L. (Ed.) N°4, de 1981”, con un presupuesto vigente de $731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24.03.802 “Fondo de Desarrollo Institucional”, con un presupuesto vigente de $4.539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24.03.812 “Internacionalización de Universidades”, con un presupuesto vigente de $2.168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24.03.860 “Fortalecimiento Formación Técnico Profesional Educación Superior”, con un presupuesto vigente de $424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33.03.036 “Aplicación Letra a) Art.71 bis de la Ley N°18.591”, con un presupuesto vigente de $617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33.03.401 “Fondo de Desarrollo Institucional  - Infraestructura”, con un presupuesto vigente de $1.514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33.03.404 “Educación Superior Regional”, con un presupuesto vigente de $299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33.03.406 “Fortalecimiento Universidades art. 1° DFL (Ed.) N°4 de 1981”, con un presupuesto vigente de $731 millones.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33.03.407 “Apoyo Innovación Educación Superior”, con un presupuesto vigente de $958 millones.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756301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Gastos de Operación de Educación Superior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24.03.003 “Aplicación Ley N°20.129”, con un presupuesto vigente de $4.950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24.03.005 “Comisión Ley N°20.027”, con un presupuesto vigente de $270 millones.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Comisión Nacional de Investigación Científica y Tecnológica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24.01.222 “Fondo Publicaciones Científicas”, con un presupuesto vigente de $175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24.01.233 “Cursos de Idiomas para Becas Chile”, con un presupuesto vigente de $166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24.03.325 “Programa en Minería Virtuosa, Inclusiva y Sostenida”, con un presupuesto vigente de $4.430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33.03.002 “FONDEQUIP”, con un presupuesto vigente de $5.319 millones.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Junta Nacional de Auxilio Escolar y Becas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24.01.230 “Aporte a Instituciones Colaboradoras”, con un presupuesto vigente de $614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24.01.244 “Programa de Alimentación para Refuerzo Educativo”, con un presupuesto vigente de $317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 24.01.249 “Programa Alimentación para Actividades Extraescolares en liceos”, con un presupuesto vigente de $181 millones.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11088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Salud Escolar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33.03.169 “Municipalidades”, con un presupuesto vigente de $904 millones.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Becas y </a:t>
            </a:r>
            <a:r>
              <a:rPr lang="es-CL" sz="1400" b="1" u="sng" dirty="0" err="1"/>
              <a:t>Asistencialidad</a:t>
            </a:r>
            <a:r>
              <a:rPr lang="es-CL" sz="1400" b="1" u="sng" dirty="0"/>
              <a:t> Estudiantil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24.01.251 “Subsidio para la Prueba de Selección Universitaria”, con un presupuesto vigente de $6.115 millones.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400" b="1" u="sng" dirty="0"/>
              <a:t>Fortalecimiento de la Educación Escolar Pública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33.02.001 “Subsecretaría de Desarrollo Regional y Administrativo - Programa 05”, con un presupuesto vigente de $28.958 millones.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33.03.105 “Equipamiento de Establecimientos de Educación Técnico - Profesional”, con un presupuesto vigente de $5.406 millones.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s-CL" sz="1400" dirty="0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667678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6202</TotalTime>
  <Words>13748</Words>
  <Application>Microsoft Office PowerPoint</Application>
  <PresentationFormat>Presentación en pantalla (4:3)</PresentationFormat>
  <Paragraphs>7560</Paragraphs>
  <Slides>56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56</vt:i4>
      </vt:variant>
    </vt:vector>
  </HeadingPairs>
  <TitlesOfParts>
    <vt:vector size="6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JULIO DE 2019 PARTIDA 09: MINISTERIO DE EDUCACIÓN</vt:lpstr>
      <vt:lpstr>EJECUCIÓN ACUMULADA DE GASTOS A JULIO DE 2019  PARTIDA 09 MINISTERIO DE EDUCACIÓN</vt:lpstr>
      <vt:lpstr>EJECUCIÓN ACUMULADA DE GASTOS A JULIO DE 2019  PARTIDA 09 MINISTERIO DE EDUCACIÓN</vt:lpstr>
      <vt:lpstr>EJECUCIÓN ACUMULADA DE GASTOS A JULIO DE 2019  PARTIDA 09 MINISTERIO DE EDUCACIÓN</vt:lpstr>
      <vt:lpstr>EJECUCIÓN ACUMULADA DE GASTOS A JULIO DE 2019  PARTIDA 09 MINISTERIO DE EDUCACIÓN</vt:lpstr>
      <vt:lpstr>EJECUCIÓN ACUMULADA DE GASTOS A JULIO DE 2019  PARTIDA 09 MINISTERIO DE EDUCACIÓN</vt:lpstr>
      <vt:lpstr>EJECUCIÓN ACUMULADA DE GASTOS A JULIO DE 2019  PARTIDA 09 MINISTERIO DE EDUCACIÓN</vt:lpstr>
      <vt:lpstr>EJECUCIÓN ACUMULADA DE GASTOS A JULIO DE 2019  PARTIDA 09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JULIO DE 2019  PARTIDA 09 MINISTERIO DE EDUCACIÓN</vt:lpstr>
      <vt:lpstr>EJECUCIÓN ACUMULADA DE GASTOS A JULIO DE 2019  PARTIDA 09 RESUMEN POR CAPÍTULOS</vt:lpstr>
      <vt:lpstr>EJECUCIÓN ACUMULADA DE GASTOS A JULIO DE 2019  PARTIDA 09 RESUMEN POR CAPÍTULOS</vt:lpstr>
      <vt:lpstr>EJECUCIÓN ACUMULADA DE GASTOS A JULIO DE 2019  PARTIDA 09. CAPÍTULO 01. PROGRAMA 01:  SUBSECRETARÍA DE EDUCACIÓN</vt:lpstr>
      <vt:lpstr>EJECUCIÓN ACUMULADA DE GASTOS A JULIO DE 2019  PARTIDA 09. CAPÍTULO 01. PROGRAMA 01:  SUBSECRETARÍA DE EDUCACIÓN</vt:lpstr>
      <vt:lpstr>EJECUCIÓN ACUMULADA DE GASTOS A JULIO DE 2019  PARTIDA 09. CAPÍTULO 01. PROGRAMA 03:  MEJORAMIENTO DE LA CALIDAD DE LA EDUCACIÓN</vt:lpstr>
      <vt:lpstr>EJECUCIÓN ACUMULADA DE GASTOS A JULIO DE 2019  PARTIDA 09. CAPÍTULO 01. PROGRAMA 04: DESARROLLO CURRICULAR Y EVALUACIÓN</vt:lpstr>
      <vt:lpstr>EJECUCIÓN ACUMULADA DE GASTOS A JULIO DE 2019  PARTIDA 09. CAPÍTULO 01. PROGRAMA 11: RECURSOS EDUCATIVOS</vt:lpstr>
      <vt:lpstr>EJECUCIÓN ACUMULADA DE GASTOS A JULIO DE 2019  PARTIDA 09. CAPÍTULO 01. PROGRAMA 20: SUBVENCIONES A LOS ESTABLECIMIENTOS EDUCACIONALES</vt:lpstr>
      <vt:lpstr>EJECUCIÓN ACUMULADA DE GASTOS A JULIO DE 2019  PARTIDA 09. CAPÍTULO 01. PROGRAMA 20: SUBVENCIONES A LOS ESTABLECIMIENTOS EDUCACIONALES</vt:lpstr>
      <vt:lpstr>EJECUCIÓN ACUMULADA DE GASTOS A JULIO DE 2019  PARTIDA 09. CAPÍTULO 01. PROGRAMA 21: GESTIÓN DE SUBVENCIONES A ESTABLECIMIENTOS EDUCACIONALES</vt:lpstr>
      <vt:lpstr>EJECUCIÓN ACUMULADA DE GASTOS A JULIO DE 2019  PARTIDA 09. CAPÍTULO 01. PROGRAMA 29: FORTALECIMIENTO DE LA EDUCACIÓN SUPERIOR PÚBLICA</vt:lpstr>
      <vt:lpstr>EJECUCIÓN ACUMULADA DE GASTOS A JULIO DE 2019  PARTIDA 09. CAPÍTULO 01. PROGRAMA 30: EDUCACIÓN SUPERIOR</vt:lpstr>
      <vt:lpstr>EJECUCIÓN ACUMULADA DE GASTOS A JULIO DE 2019  PARTIDA 09. CAPÍTULO 01. PROGRAMA 30: EDUCACIÓN SUPERIOR</vt:lpstr>
      <vt:lpstr>EJECUCIÓN ACUMULADA DE GASTOS A JULIO DE 2019  PARTIDA 09. CAPÍTULO 01. PROGRAMA 31: GASTOS DE OPERACIÓN DE EDUCACIÓN SUPERIOR</vt:lpstr>
      <vt:lpstr>EJECUCIÓN ACUMULADA DE GASTOS A JULIO DE 2019  PARTIDA 09. CAPÍTULO 02. PROGRAMA 01: SUPERINTENDENCIA DE EDUCACIÓN</vt:lpstr>
      <vt:lpstr>EJECUCIÓN ACUMULADA DE GASTOS A JULIO DE 2019  PARTIDA 09. CAPÍTULO 03. PROGRAMA 01: AGENCIA DE CALIDAD DE LA EDUCACIÓN</vt:lpstr>
      <vt:lpstr>EJECUCIÓN ACUMULADA DE GASTOS A JULIO DE 2019  PARTIDA 09. CAPÍTULO 04. PROGRAMA 01: SUBSECRETARÍA DE EDUCACIÓN PARVULARIA</vt:lpstr>
      <vt:lpstr>EJECUCIÓN ACUMULADA DE GASTOS A JULIO DE 2019  PARTIDA 09. CAPÍTULO 08. PROGRAMA 01: COMISIÓN NACIONAL DE INVESTIGACIÓN CIENTÍFICA Y TECNOLÓGICA</vt:lpstr>
      <vt:lpstr>EJECUCIÓN ACUMULADA DE GASTOS A JULIO DE 2019  PARTIDA 09. CAPÍTULO 08. PROGRAMA 01: COMISIÓN NACIONAL DE INVESTIGACIÓN CIENTÍFICA Y TECNOLÓGICA</vt:lpstr>
      <vt:lpstr>EJECUCIÓN ACUMULADA DE GASTOS A JULIO DE 2019  PARTIDA 09. CAPÍTULO 09. PROGRAMA 01: JUNTA NACIONAL DE AUXILIO ESCOLAR Y BECAS</vt:lpstr>
      <vt:lpstr>EJECUCIÓN ACUMULADA DE GASTOS A JULIO DE 2019  PARTIDA 09. CAPÍTULO 09. PROGRAMA 01: JUNTA NACIONAL DE AUXILIO ESCOLAR Y BECAS</vt:lpstr>
      <vt:lpstr>EJECUCIÓN ACUMULADA DE GASTOS A JULIO DE 2019  PARTIDA 09. CAPÍTULO 09. PROGRAMA 02: SALUD ESCOLAR</vt:lpstr>
      <vt:lpstr>EJECUCIÓN ACUMULADA DE GASTOS A JULIO DE 2019  PARTIDA 09. CAPÍTULO 09. PROGRAMA 03: BECAS Y ASISTENCIALIDAD ESTUDIANTIL</vt:lpstr>
      <vt:lpstr>EJECUCIÓN ACUMULADA DE GASTOS A JULIO DE 2019  PARTIDA 09. CAPÍTULO 09. PROGRAMA 03: BECAS Y ASISTENCIALIDAD ESTUDIANTIL</vt:lpstr>
      <vt:lpstr>EJECUCIÓN ACUMULADA DE GASTOS A JULIO DE 2019  PARTIDA 09. CAPÍTULO 11. PROGRAMA 01: JUNTA NACIONAL DE JARDINES INFANTILES</vt:lpstr>
      <vt:lpstr>EJECUCIÓN ACUMULADA DE GASTOS A JULIO DE 2019  PARTIDA 09. CAPÍTULO 11. PROGRAMA 01: JUNTA NACIONAL DE JARDINES INFANTILES</vt:lpstr>
      <vt:lpstr>EJECUCIÓN ACUMULADA DE GASTOS A JULIO DE 2019  PARTIDA 09. CAPÍTULO 11. PROGRAMA 02: PROGRAMAS ALTERNATIVOS DE ENSEÑANZA PRE-ESCOLAR</vt:lpstr>
      <vt:lpstr>EJECUCIÓN ACUMULADA DE GASTOS A JULIO DE 2019  PARTIDA 09. CAPÍTULO 13. PROGRAMA 01: CONSEJO DE RECTORES</vt:lpstr>
      <vt:lpstr>EJECUCIÓN ACUMULADA DE GASTOS A JULIO DE 2019  PARTIDA 09. CAPÍTULO 15. PROGRAMA 01: CONSEJO NACIONAL DE EDUCACIÓN</vt:lpstr>
      <vt:lpstr>EJECUCIÓN ACUMULADA DE GASTOS A JULIO DE 2019  PARTIDA 09. CAPÍTULO 17. PROGRAMA 01: DIRECCIÓN DE EDUCACIÓN PÚBLICA</vt:lpstr>
      <vt:lpstr>EJECUCIÓN ACUMULADA DE GASTOS A JULIO DE 2019  PARTIDA 09. CAPÍTULO 17. PROGRAMA 02: FORTALECIMIENTO DE LA EDUCACIÓN ESCOLAR PÚBLICA</vt:lpstr>
      <vt:lpstr>EJECUCIÓN ACUMULADA DE GASTOS A JULIO DE 2019  PARTIDA 09. CAPÍTULO 17. PROGRAMA 03: APOYO A LA IMPLEMENTACIÓN DE LOS SERVICIOS LOCALES DE EDUCACIÓN</vt:lpstr>
      <vt:lpstr>EJECUCIÓN ACUMULADA DE GASTOS A JULIO DE 2019  PARTIDA 09. CAPÍTULO 18. PROGRAMA 01: SERVICIO LOCAL DE EDUCACIÓN BARRANCAS, GASTOS ADMINISTRATIVOS</vt:lpstr>
      <vt:lpstr>EJECUCIÓN ACUMULADA DE GASTOS A JULIO DE 2019  PARTIDA 09. CAPÍTULO 18. PROGRAMA 02: SERVICIO LOCAL DE EDUCACIÓN BARRANCAS, SERVICIO EDUCATIVO</vt:lpstr>
      <vt:lpstr>EJECUCIÓN ACUMULADA DE GASTOS A JULIO DE 2019  PARTIDA 09. CAPÍTULO 19. PROGRAMA 01: SERVICIO LOCAL DE EDUCACIÓN PUERTO CORDILLERA, GASTOS ADMINISTRATIVOS</vt:lpstr>
      <vt:lpstr>EJECUCIÓN ACUMULADA DE GASTOS A JULIO DE 2019  PARTIDA 09. CAPÍTULO 19. PROGRAMA 02: SERVICIO LOCAL DE EDUCACIÓN PUERTO CORDILLERA, SERVICIO EDUCATIVO</vt:lpstr>
      <vt:lpstr>EJECUCIÓN ACUMULADA DE GASTOS A JULIO DE 2019  PARTIDA 09. CAPÍTULO 21. PROGRAMA 01: SERVICIO LOCAL DE EDUCACIÓN HUASCO, GASTOS ADMINISTRATIVOS</vt:lpstr>
      <vt:lpstr>EJECUCIÓN ACUMULADA DE GASTOS A JULIO DE 2019  PARTIDA 09. CAPÍTULO 21. PROGRAMA 02: SERVICIO LOCAL DE EDUCACIÓN HUASCO, SERVICIO EDUCATIVO</vt:lpstr>
      <vt:lpstr>EJECUCIÓN ACUMULADA DE GASTOS A JULIO DE 2019  PARTIDA 09. CAPÍTULO 22. PROGRAMA 01: SERVICIO LOCAL DE EDUCACIÓN COSTA ARAUCANÍA, GASTOS ADMINISTRATIVOS</vt:lpstr>
      <vt:lpstr>EJECUCIÓN ACUMULADA DE GASTOS A JULIO DE 2019  PARTIDA 09. CAPÍTULO 22. PROGRAMA 02: SERVICIO LOCAL DE EDUCACIÓN COSTA ARAUCANÍA, SERVICIO EDUCATIVO</vt:lpstr>
      <vt:lpstr>EJECUCIÓN ACUMULADA DE GASTOS A JULIO DE 2019  PARTIDA 09. CAPÍTULO 23. PROGRAMA 01: SERVICIO LOCAL DE EDUCACIÓN CHINCHORRO, GASTOS ADMINISTRATIVOS</vt:lpstr>
      <vt:lpstr>EJECUCIÓN ACUMULADA DE GASTOS A JULIO DE 2019  PARTIDA 09. CAPÍTULO 24. PROGRAMA 01: GABRIELA MISTRAL, GASTOS ADMINISTRATIVOS</vt:lpstr>
      <vt:lpstr>EJECUCIÓN ACUMULADA DE GASTOS A JULIO DE 2019  PARTIDA 09. CAPÍTULO 25. PROGRAMA 01: SERVICIO LOCAL DE EDUCACIÓN ANDALÍEN SUR, GASTOS ADMINISTRATIVOS</vt:lpstr>
      <vt:lpstr>EJECUCIÓN ACUMULADA DE GASTOS A JULIO DE 2019  PARTIDA 09. CAPÍTULO 90. PROGRAMA 01: SUPERINTENDENCIA DE EDUCACIÓN SUPERIOR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351</cp:revision>
  <cp:lastPrinted>2018-08-03T21:42:16Z</cp:lastPrinted>
  <dcterms:created xsi:type="dcterms:W3CDTF">2016-06-23T13:38:47Z</dcterms:created>
  <dcterms:modified xsi:type="dcterms:W3CDTF">2019-09-12T20:57:25Z</dcterms:modified>
</cp:coreProperties>
</file>