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21" autoAdjust="0"/>
  </p:normalViewPr>
  <p:slideViewPr>
    <p:cSldViewPr>
      <p:cViewPr varScale="1">
        <p:scale>
          <a:sx n="75" d="100"/>
          <a:sy n="75" d="100"/>
        </p:scale>
        <p:origin x="60" y="180"/>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04'!$C$34</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04'!$D$34:$O$34</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12DD-439C-A663-A7B8987B82A6}"/>
            </c:ext>
          </c:extLst>
        </c:ser>
        <c:ser>
          <c:idx val="1"/>
          <c:order val="1"/>
          <c:tx>
            <c:strRef>
              <c:f>'Partida 04'!$C$35</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04'!$D$35:$O$35</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12DD-439C-A663-A7B8987B82A6}"/>
            </c:ext>
          </c:extLst>
        </c:ser>
        <c:ser>
          <c:idx val="2"/>
          <c:order val="2"/>
          <c:tx>
            <c:strRef>
              <c:f>'Partida 04'!$C$36</c:f>
              <c:strCache>
                <c:ptCount val="1"/>
                <c:pt idx="0">
                  <c:v>% Ejecución Ppto. Vigente 2019</c:v>
                </c:pt>
              </c:strCache>
            </c:strRef>
          </c:tx>
          <c:spPr>
            <a:solidFill>
              <a:srgbClr val="C0504D"/>
            </a:solidFill>
          </c:spPr>
          <c:invertIfNegative val="0"/>
          <c:dLbls>
            <c:dLbl>
              <c:idx val="6"/>
              <c:spPr>
                <a:noFill/>
                <a:ln>
                  <a:noFill/>
                </a:ln>
                <a:effectLst/>
              </c:spPr>
              <c:txPr>
                <a:bodyPr rot="-5400000" vert="horz"/>
                <a:lstStyle/>
                <a:p>
                  <a:pPr>
                    <a:defRPr sz="9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2-12DD-439C-A663-A7B8987B82A6}"/>
                </c:ext>
              </c:extLst>
            </c:dLbl>
            <c:dLbl>
              <c:idx val="8"/>
              <c:spPr>
                <a:noFill/>
                <a:ln>
                  <a:noFill/>
                </a:ln>
                <a:effectLst/>
              </c:spPr>
              <c:txPr>
                <a:bodyPr rot="-5400000" vert="horz"/>
                <a:lstStyle/>
                <a:p>
                  <a:pPr>
                    <a:defRPr sz="7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3-12DD-439C-A663-A7B8987B82A6}"/>
                </c:ext>
              </c:extLst>
            </c:dLbl>
            <c:dLbl>
              <c:idx val="9"/>
              <c:spPr>
                <a:noFill/>
                <a:ln>
                  <a:noFill/>
                </a:ln>
                <a:effectLst/>
              </c:spPr>
              <c:txPr>
                <a:bodyPr rot="-5400000" vert="horz"/>
                <a:lstStyle/>
                <a:p>
                  <a:pPr>
                    <a:defRPr sz="1000" b="1">
                      <a:solidFill>
                        <a:srgbClr val="FF0000"/>
                      </a:solidFill>
                    </a:defRPr>
                  </a:pPr>
                  <a:endParaRPr lang="es-CL"/>
                </a:p>
              </c:txPr>
              <c:showLegendKey val="0"/>
              <c:showVal val="1"/>
              <c:showCatName val="0"/>
              <c:showSerName val="0"/>
              <c:showPercent val="0"/>
              <c:showBubbleSize val="0"/>
              <c:extLst>
                <c:ext xmlns:c16="http://schemas.microsoft.com/office/drawing/2014/chart" uri="{C3380CC4-5D6E-409C-BE32-E72D297353CC}">
                  <c16:uniqueId val="{00000004-12DD-439C-A663-A7B8987B82A6}"/>
                </c:ext>
              </c:extLst>
            </c:dLbl>
            <c:spPr>
              <a:noFill/>
              <a:ln>
                <a:noFill/>
              </a:ln>
              <a:effectLst/>
            </c:spPr>
            <c:txPr>
              <a:bodyPr rot="-5400000" vert="horz"/>
              <a:lstStyle/>
              <a:p>
                <a:pPr>
                  <a:defRPr sz="700">
                    <a:solidFill>
                      <a:srgbClr val="FF0000"/>
                    </a:solidFill>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04'!$D$33:$O$33</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04'!$D$36:$J$36</c:f>
              <c:numCache>
                <c:formatCode>0.0%</c:formatCode>
                <c:ptCount val="7"/>
                <c:pt idx="0">
                  <c:v>9.8465307841019034E-2</c:v>
                </c:pt>
                <c:pt idx="1">
                  <c:v>6.6063434414056529E-2</c:v>
                </c:pt>
                <c:pt idx="2">
                  <c:v>8.3910710045843051E-2</c:v>
                </c:pt>
                <c:pt idx="3">
                  <c:v>0.10390455919652329</c:v>
                </c:pt>
                <c:pt idx="4">
                  <c:v>6.9628237819129385E-2</c:v>
                </c:pt>
                <c:pt idx="5">
                  <c:v>0.10762818776725075</c:v>
                </c:pt>
                <c:pt idx="6">
                  <c:v>7.173559418230907E-2</c:v>
                </c:pt>
              </c:numCache>
            </c:numRef>
          </c:val>
          <c:extLst>
            <c:ext xmlns:c16="http://schemas.microsoft.com/office/drawing/2014/chart" uri="{C3380CC4-5D6E-409C-BE32-E72D297353CC}">
              <c16:uniqueId val="{00000005-12DD-439C-A663-A7B8987B82A6}"/>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04'!$C$30</c:f>
              <c:strCache>
                <c:ptCount val="1"/>
                <c:pt idx="0">
                  <c:v>% Ejecución Ppto. Vigente 2017</c:v>
                </c:pt>
              </c:strCache>
            </c:strRef>
          </c:tx>
          <c:spPr>
            <a:ln>
              <a:solidFill>
                <a:srgbClr val="9BBB59"/>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04'!$D$30:$O$30</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6977-45C2-B53D-7EE962A8CB03}"/>
            </c:ext>
          </c:extLst>
        </c:ser>
        <c:ser>
          <c:idx val="1"/>
          <c:order val="1"/>
          <c:tx>
            <c:strRef>
              <c:f>'Partida 04'!$C$31</c:f>
              <c:strCache>
                <c:ptCount val="1"/>
                <c:pt idx="0">
                  <c:v>% Ejecución Ppto. Vigente 2018</c:v>
                </c:pt>
              </c:strCache>
            </c:strRef>
          </c:tx>
          <c:spPr>
            <a:ln>
              <a:solidFill>
                <a:srgbClr val="0070C0"/>
              </a:solidFill>
            </a:ln>
          </c:spPr>
          <c:marker>
            <c:symbol val="none"/>
          </c:marker>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04'!$D$31:$O$31</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6977-45C2-B53D-7EE962A8CB03}"/>
            </c:ext>
          </c:extLst>
        </c:ser>
        <c:ser>
          <c:idx val="2"/>
          <c:order val="2"/>
          <c:tx>
            <c:strRef>
              <c:f>'Partida 04'!$C$32</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977-45C2-B53D-7EE962A8CB03}"/>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977-45C2-B53D-7EE962A8CB03}"/>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977-45C2-B53D-7EE962A8CB03}"/>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977-45C2-B53D-7EE962A8CB03}"/>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977-45C2-B53D-7EE962A8CB03}"/>
                </c:ext>
              </c:extLst>
            </c:dLbl>
            <c:dLbl>
              <c:idx val="5"/>
              <c:layout>
                <c:manualLayout>
                  <c:x val="-4.0175768989328314E-2"/>
                  <c:y val="5.41666666666666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977-45C2-B53D-7EE962A8CB03}"/>
                </c:ext>
              </c:extLst>
            </c:dLbl>
            <c:dLbl>
              <c:idx val="6"/>
              <c:layout>
                <c:manualLayout>
                  <c:x val="-4.519774011299435E-2"/>
                  <c:y val="3.7499999999999999E-2"/>
                </c:manualLayout>
              </c:layout>
              <c:spPr>
                <a:noFill/>
                <a:ln>
                  <a:noFill/>
                </a:ln>
                <a:effectLst/>
              </c:spPr>
              <c:txPr>
                <a:bodyPr/>
                <a:lstStyle/>
                <a:p>
                  <a:pPr>
                    <a:defRPr sz="900" b="1">
                      <a:solidFill>
                        <a:srgbClr val="FF0000"/>
                      </a:solidFill>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977-45C2-B53D-7EE962A8CB03}"/>
                </c:ext>
              </c:extLst>
            </c:dLbl>
            <c:dLbl>
              <c:idx val="7"/>
              <c:layout>
                <c:manualLayout>
                  <c:x val="-4.519774011299435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977-45C2-B53D-7EE962A8CB03}"/>
                </c:ext>
              </c:extLst>
            </c:dLbl>
            <c:dLbl>
              <c:idx val="8"/>
              <c:layout>
                <c:manualLayout>
                  <c:x val="-4.7708725674827368E-2"/>
                  <c:y val="4.9999999999999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977-45C2-B53D-7EE962A8CB03}"/>
                </c:ext>
              </c:extLst>
            </c:dLbl>
            <c:dLbl>
              <c:idx val="9"/>
              <c:layout>
                <c:manualLayout>
                  <c:x val="-5.7752667922159537E-2"/>
                  <c:y val="3.3333333333333333E-2"/>
                </c:manualLayout>
              </c:layout>
              <c:spPr>
                <a:noFill/>
                <a:ln>
                  <a:noFill/>
                </a:ln>
                <a:effectLst/>
              </c:spPr>
              <c:txPr>
                <a:bodyPr/>
                <a:lstStyle/>
                <a:p>
                  <a:pPr>
                    <a:defRPr sz="900" b="1">
                      <a:solidFill>
                        <a:srgbClr val="FF0000"/>
                      </a:solidFill>
                    </a:defRPr>
                  </a:pPr>
                  <a:endParaRPr lang="es-CL"/>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977-45C2-B53D-7EE962A8CB03}"/>
                </c:ext>
              </c:extLst>
            </c:dLbl>
            <c:spPr>
              <a:noFill/>
              <a:ln>
                <a:noFill/>
              </a:ln>
              <a:effectLst/>
            </c:spPr>
            <c:txPr>
              <a:bodyPr/>
              <a:lstStyle/>
              <a:p>
                <a:pPr>
                  <a:defRPr sz="700" b="1">
                    <a:solidFill>
                      <a:srgbClr val="FF0000"/>
                    </a:solidFill>
                  </a:defRPr>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04'!$D$29:$O$29</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04'!$D$32:$J$32</c:f>
              <c:numCache>
                <c:formatCode>0.0%</c:formatCode>
                <c:ptCount val="7"/>
                <c:pt idx="0">
                  <c:v>9.8465307841019034E-2</c:v>
                </c:pt>
                <c:pt idx="1">
                  <c:v>0.16452874225507555</c:v>
                </c:pt>
                <c:pt idx="2">
                  <c:v>0.24358350545267077</c:v>
                </c:pt>
                <c:pt idx="3">
                  <c:v>0.34748806464919407</c:v>
                </c:pt>
                <c:pt idx="4">
                  <c:v>0.41711630246832343</c:v>
                </c:pt>
                <c:pt idx="5">
                  <c:v>0.52259484433631354</c:v>
                </c:pt>
                <c:pt idx="6">
                  <c:v>0.53485268653725082</c:v>
                </c:pt>
              </c:numCache>
            </c:numRef>
          </c:val>
          <c:smooth val="0"/>
          <c:extLst>
            <c:ext xmlns:c16="http://schemas.microsoft.com/office/drawing/2014/chart" uri="{C3380CC4-5D6E-409C-BE32-E72D297353CC}">
              <c16:uniqueId val="{0000000C-6977-45C2-B53D-7EE962A8CB03}"/>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sz="quarter" idx="1"/>
          </p:nvPr>
        </p:nvSpPr>
        <p:spPr>
          <a:xfrm>
            <a:off x="4023098" y="0"/>
            <a:ext cx="3077740" cy="469424"/>
          </a:xfrm>
          <a:prstGeom prst="rect">
            <a:avLst/>
          </a:prstGeom>
        </p:spPr>
        <p:txBody>
          <a:bodyPr vert="horz" lIns="93124" tIns="46561" rIns="93124" bIns="46561" rtlCol="0"/>
          <a:lstStyle>
            <a:lvl1pPr algn="r">
              <a:defRPr sz="1200"/>
            </a:lvl1pPr>
          </a:lstStyle>
          <a:p>
            <a:fld id="{616FA1BA-8A8E-4023-9C91-FC56F051C6FA}" type="datetimeFigureOut">
              <a:rPr lang="es-CL" smtClean="0"/>
              <a:t>26-12-2019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8" y="8917422"/>
            <a:ext cx="3077740" cy="469424"/>
          </a:xfrm>
          <a:prstGeom prst="rect">
            <a:avLst/>
          </a:prstGeom>
        </p:spPr>
        <p:txBody>
          <a:bodyPr vert="horz" lIns="93124" tIns="46561" rIns="93124" bIns="46561"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24" tIns="46561" rIns="93124" bIns="46561" rtlCol="0"/>
          <a:lstStyle>
            <a:lvl1pPr algn="l">
              <a:defRPr sz="1200"/>
            </a:lvl1pPr>
          </a:lstStyle>
          <a:p>
            <a:endParaRPr lang="es-CL"/>
          </a:p>
        </p:txBody>
      </p:sp>
      <p:sp>
        <p:nvSpPr>
          <p:cNvPr id="3" name="2 Marcador de fecha"/>
          <p:cNvSpPr>
            <a:spLocks noGrp="1"/>
          </p:cNvSpPr>
          <p:nvPr>
            <p:ph type="dt" idx="1"/>
          </p:nvPr>
        </p:nvSpPr>
        <p:spPr>
          <a:xfrm>
            <a:off x="4023098" y="0"/>
            <a:ext cx="3077740" cy="469424"/>
          </a:xfrm>
          <a:prstGeom prst="rect">
            <a:avLst/>
          </a:prstGeom>
        </p:spPr>
        <p:txBody>
          <a:bodyPr vert="horz" lIns="93124" tIns="46561" rIns="93124" bIns="46561" rtlCol="0"/>
          <a:lstStyle>
            <a:lvl1pPr algn="r">
              <a:defRPr sz="1200"/>
            </a:lvl1pPr>
          </a:lstStyle>
          <a:p>
            <a:fld id="{E2B5B10E-871D-42A9-AFA9-7078BA467708}" type="datetimeFigureOut">
              <a:rPr lang="es-CL" smtClean="0"/>
              <a:t>26-12-2019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24" tIns="46561" rIns="93124" bIns="46561"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24" tIns="46561" rIns="93124" bIns="46561"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24" tIns="46561" rIns="93124" bIns="46561"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8" y="8917422"/>
            <a:ext cx="3077740" cy="469424"/>
          </a:xfrm>
          <a:prstGeom prst="rect">
            <a:avLst/>
          </a:prstGeom>
        </p:spPr>
        <p:txBody>
          <a:bodyPr vert="horz" lIns="93124" tIns="46561" rIns="93124" bIns="46561"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26-12-2019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26-12-2019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26-12-2019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26-12-2019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26-12-2019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26-12-2019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26-12-2019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26-12-2019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26-12-2019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86"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26-12-2019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JULIO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septiembre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asciende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distribuye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JULIO</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519363" y="1300918"/>
            <a:ext cx="8155226" cy="1985159"/>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JULIO, presenta modificaciones presupuestarias por $13.554 millones, $2.442 millones, destinados a deuda flotante, que corresponde a operaciones del año anterior. A su vez $10.683 millones destinados al subtítulo 21. </a:t>
            </a:r>
          </a:p>
          <a:p>
            <a:pPr marL="342900" indent="-342900" algn="just">
              <a:spcBef>
                <a:spcPts val="1200"/>
              </a:spcBef>
              <a:spcAft>
                <a:spcPts val="1200"/>
              </a:spcAft>
              <a:buFont typeface="+mj-lt"/>
              <a:buAutoNum type="arabicPeriod" startAt="4"/>
            </a:pPr>
            <a:r>
              <a:rPr lang="es-CL" sz="1200" dirty="0">
                <a:solidFill>
                  <a:prstClr val="black"/>
                </a:solidFill>
              </a:rPr>
              <a:t>En el mes de JULIO, la ejecución de la Partida 04 Contraloría General de la República fue de </a:t>
            </a:r>
            <a:r>
              <a:rPr lang="es-CL" sz="1200" b="1" dirty="0">
                <a:solidFill>
                  <a:prstClr val="black"/>
                </a:solidFill>
              </a:rPr>
              <a:t>$6.733 millones</a:t>
            </a:r>
            <a:r>
              <a:rPr lang="es-CL" sz="1200" dirty="0">
                <a:solidFill>
                  <a:prstClr val="black"/>
                </a:solidFill>
              </a:rPr>
              <a:t>, </a:t>
            </a:r>
            <a:r>
              <a:rPr lang="es-CL" sz="1200" b="1" dirty="0">
                <a:solidFill>
                  <a:prstClr val="black"/>
                </a:solidFill>
              </a:rPr>
              <a:t>equivalente a un 7,2%</a:t>
            </a:r>
            <a:r>
              <a:rPr lang="es-CL" sz="1200" dirty="0">
                <a:solidFill>
                  <a:prstClr val="black"/>
                </a:solidFill>
              </a:rPr>
              <a:t> respecto del presupuesto vigente. Esta ejecución es levemente inferior a lo registrado en el mismo mes del año anterior.</a:t>
            </a:r>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389498649"/>
              </p:ext>
            </p:extLst>
          </p:nvPr>
        </p:nvGraphicFramePr>
        <p:xfrm>
          <a:off x="899592" y="3394621"/>
          <a:ext cx="7488832" cy="2968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JULIO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323439"/>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JULIO de la Partida asciende a </a:t>
            </a:r>
            <a:r>
              <a:rPr lang="es-CL" sz="1200" b="1" dirty="0">
                <a:solidFill>
                  <a:prstClr val="black"/>
                </a:solidFill>
              </a:rPr>
              <a:t>$ 50.205 millones, equivalente a un 53,5% </a:t>
            </a:r>
            <a:r>
              <a:rPr lang="es-CL" sz="1200" dirty="0">
                <a:solidFill>
                  <a:prstClr val="black"/>
                </a:solidFill>
              </a:rPr>
              <a:t>del presupuesto vigente. El comportamiento del gasto a la fecha </a:t>
            </a:r>
            <a:r>
              <a:rPr lang="es-CL" sz="1200">
                <a:solidFill>
                  <a:prstClr val="black"/>
                </a:solidFill>
              </a:rPr>
              <a:t>muestra una </a:t>
            </a:r>
            <a:r>
              <a:rPr lang="es-CL" sz="1200" dirty="0">
                <a:solidFill>
                  <a:prstClr val="black"/>
                </a:solidFill>
              </a:rPr>
              <a:t>ejecución inferior  en 7,4 puntos porcentuales a la misma fecha de  año anterior, y superior en 1.,9 puntos porcentuales respecto al año 2017. (60,9% y 51,5%, respectivamente.).</a:t>
            </a:r>
          </a:p>
        </p:txBody>
      </p:sp>
      <p:graphicFrame>
        <p:nvGraphicFramePr>
          <p:cNvPr id="6"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1805038359"/>
              </p:ext>
            </p:extLst>
          </p:nvPr>
        </p:nvGraphicFramePr>
        <p:xfrm>
          <a:off x="1043608" y="3306989"/>
          <a:ext cx="7308812" cy="29633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Integros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JULIO, de los $76.187 millones de la Gestión Administrativa, se han ejecutado $47.320 millones equivalente a un 54,5%.</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JULIO, presenta una ejecución de $7,5 millones, equivalente a un 4,4%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JULIO, se observa una variación del presupuesto vigente de $2.442 millones, con una ejecución que alcanza a $2.821 millones, equivalente a un 335% de avance respecto al presupuesto vigente.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considera inversiones menores en oficinas en Santiago y gastos de arrastre del proyecto Sede Regional de Tarapacá. </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JULIO, la ejecución de las iniciativas de inversión totalizan $51 millones, equivalente a un 1,7%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JULIO</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3" name="Tabla 2">
            <a:extLst>
              <a:ext uri="{FF2B5EF4-FFF2-40B4-BE49-F238E27FC236}">
                <a16:creationId xmlns:a16="http://schemas.microsoft.com/office/drawing/2014/main" id="{10D0FCD7-B0F2-4D87-85A7-27E40AB05A0B}"/>
              </a:ext>
            </a:extLst>
          </p:cNvPr>
          <p:cNvGraphicFramePr>
            <a:graphicFrameLocks noGrp="1"/>
          </p:cNvGraphicFramePr>
          <p:nvPr>
            <p:extLst>
              <p:ext uri="{D42A27DB-BD31-4B8C-83A1-F6EECF244321}">
                <p14:modId xmlns:p14="http://schemas.microsoft.com/office/powerpoint/2010/main" val="506675563"/>
              </p:ext>
            </p:extLst>
          </p:nvPr>
        </p:nvGraphicFramePr>
        <p:xfrm>
          <a:off x="465299" y="2528073"/>
          <a:ext cx="8178639" cy="2417075"/>
        </p:xfrm>
        <a:graphic>
          <a:graphicData uri="http://schemas.openxmlformats.org/drawingml/2006/table">
            <a:tbl>
              <a:tblPr/>
              <a:tblGrid>
                <a:gridCol w="741500">
                  <a:extLst>
                    <a:ext uri="{9D8B030D-6E8A-4147-A177-3AD203B41FA5}">
                      <a16:colId xmlns:a16="http://schemas.microsoft.com/office/drawing/2014/main" val="204863789"/>
                    </a:ext>
                  </a:extLst>
                </a:gridCol>
                <a:gridCol w="3120943">
                  <a:extLst>
                    <a:ext uri="{9D8B030D-6E8A-4147-A177-3AD203B41FA5}">
                      <a16:colId xmlns:a16="http://schemas.microsoft.com/office/drawing/2014/main" val="2493405260"/>
                    </a:ext>
                  </a:extLst>
                </a:gridCol>
                <a:gridCol w="741500">
                  <a:extLst>
                    <a:ext uri="{9D8B030D-6E8A-4147-A177-3AD203B41FA5}">
                      <a16:colId xmlns:a16="http://schemas.microsoft.com/office/drawing/2014/main" val="4292489328"/>
                    </a:ext>
                  </a:extLst>
                </a:gridCol>
                <a:gridCol w="741500">
                  <a:extLst>
                    <a:ext uri="{9D8B030D-6E8A-4147-A177-3AD203B41FA5}">
                      <a16:colId xmlns:a16="http://schemas.microsoft.com/office/drawing/2014/main" val="3882598806"/>
                    </a:ext>
                  </a:extLst>
                </a:gridCol>
                <a:gridCol w="741500">
                  <a:extLst>
                    <a:ext uri="{9D8B030D-6E8A-4147-A177-3AD203B41FA5}">
                      <a16:colId xmlns:a16="http://schemas.microsoft.com/office/drawing/2014/main" val="1434717354"/>
                    </a:ext>
                  </a:extLst>
                </a:gridCol>
                <a:gridCol w="741500">
                  <a:extLst>
                    <a:ext uri="{9D8B030D-6E8A-4147-A177-3AD203B41FA5}">
                      <a16:colId xmlns:a16="http://schemas.microsoft.com/office/drawing/2014/main" val="1204159183"/>
                    </a:ext>
                  </a:extLst>
                </a:gridCol>
                <a:gridCol w="675098">
                  <a:extLst>
                    <a:ext uri="{9D8B030D-6E8A-4147-A177-3AD203B41FA5}">
                      <a16:colId xmlns:a16="http://schemas.microsoft.com/office/drawing/2014/main" val="2722655891"/>
                    </a:ext>
                  </a:extLst>
                </a:gridCol>
                <a:gridCol w="675098">
                  <a:extLst>
                    <a:ext uri="{9D8B030D-6E8A-4147-A177-3AD203B41FA5}">
                      <a16:colId xmlns:a16="http://schemas.microsoft.com/office/drawing/2014/main" val="66466689"/>
                    </a:ext>
                  </a:extLst>
                </a:gridCol>
              </a:tblGrid>
              <a:tr h="157209">
                <a:tc rowSpan="2" gridSpan="2">
                  <a:txBody>
                    <a:bodyPr/>
                    <a:lstStyle/>
                    <a:p>
                      <a:pPr algn="ctr" fontAlgn="ctr"/>
                      <a:r>
                        <a:rPr lang="es-CL" sz="800" b="1" i="0" u="none" strike="noStrike" dirty="0">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17402686"/>
                  </a:ext>
                </a:extLst>
              </a:tr>
              <a:tr h="481450">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64254534"/>
                  </a:ext>
                </a:extLst>
              </a:tr>
              <a:tr h="206336">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80.313.566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93.868.101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13.554.535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50.205.606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12136054"/>
                  </a:ext>
                </a:extLst>
              </a:tr>
              <a:tr h="196510">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63.373.687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74.057.037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10.683.350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40.972.574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75563014"/>
                  </a:ext>
                </a:extLst>
              </a:tr>
              <a:tr h="196510">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9.858.126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9.858.126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5.735.866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9164532"/>
                  </a:ext>
                </a:extLst>
              </a:tr>
              <a:tr h="196510">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187.742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187.742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11.735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62596632"/>
                  </a:ext>
                </a:extLst>
              </a:tr>
              <a:tr h="196510">
                <a:tc>
                  <a:txBody>
                    <a:bodyPr/>
                    <a:lstStyle/>
                    <a:p>
                      <a:pPr algn="ctr" fontAlgn="ctr"/>
                      <a:r>
                        <a:rPr lang="es-CL" sz="8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5.383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5.383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4.028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19915"/>
                  </a:ext>
                </a:extLst>
              </a:tr>
              <a:tr h="196510">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2.950.700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2.950.700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608.286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8258264"/>
                  </a:ext>
                </a:extLst>
              </a:tr>
              <a:tr h="196510">
                <a:tc>
                  <a:txBody>
                    <a:bodyPr/>
                    <a:lstStyle/>
                    <a:p>
                      <a:pPr algn="ctr" fontAlgn="ctr"/>
                      <a:r>
                        <a:rPr lang="es-CL" sz="800" b="0" i="0" u="none" strike="noStrike">
                          <a:solidFill>
                            <a:srgbClr val="000000"/>
                          </a:solidFill>
                          <a:effectLst/>
                          <a:latin typeface="Calibri" panose="020F0502020204030204" pitchFamily="34" charset="0"/>
                        </a:rPr>
                        <a:t>31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3.097.649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3.097.649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51.511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23171754"/>
                  </a:ext>
                </a:extLst>
              </a:tr>
              <a:tr h="196510">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840.279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3.282.764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2.442.485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2.821.606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335,8%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8962433"/>
                  </a:ext>
                </a:extLst>
              </a:tr>
              <a:tr h="196510">
                <a:tc>
                  <a:txBody>
                    <a:bodyPr/>
                    <a:lstStyle/>
                    <a:p>
                      <a:pPr algn="ctr" fontAlgn="ctr"/>
                      <a:r>
                        <a:rPr lang="es-CL" sz="800" b="0" i="0" u="none" strike="noStrike">
                          <a:solidFill>
                            <a:srgbClr val="000000"/>
                          </a:solidFill>
                          <a:effectLst/>
                          <a:latin typeface="Calibri" panose="020F0502020204030204" pitchFamily="34" charset="0"/>
                        </a:rPr>
                        <a:t>35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SALDO FINAL DE CAJA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428.700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428.700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400168040"/>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JULIO</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A79222DB-41EC-4FF1-905B-6508F7366E57}"/>
              </a:ext>
            </a:extLst>
          </p:cNvPr>
          <p:cNvGraphicFramePr>
            <a:graphicFrameLocks noGrp="1"/>
          </p:cNvGraphicFramePr>
          <p:nvPr>
            <p:extLst>
              <p:ext uri="{D42A27DB-BD31-4B8C-83A1-F6EECF244321}">
                <p14:modId xmlns:p14="http://schemas.microsoft.com/office/powerpoint/2010/main" val="3308422444"/>
              </p:ext>
            </p:extLst>
          </p:nvPr>
        </p:nvGraphicFramePr>
        <p:xfrm>
          <a:off x="391215" y="1759400"/>
          <a:ext cx="8210797" cy="4202369"/>
        </p:xfrm>
        <a:graphic>
          <a:graphicData uri="http://schemas.openxmlformats.org/drawingml/2006/table">
            <a:tbl>
              <a:tblPr/>
              <a:tblGrid>
                <a:gridCol w="698569">
                  <a:extLst>
                    <a:ext uri="{9D8B030D-6E8A-4147-A177-3AD203B41FA5}">
                      <a16:colId xmlns:a16="http://schemas.microsoft.com/office/drawing/2014/main" val="3038583349"/>
                    </a:ext>
                  </a:extLst>
                </a:gridCol>
                <a:gridCol w="258054">
                  <a:extLst>
                    <a:ext uri="{9D8B030D-6E8A-4147-A177-3AD203B41FA5}">
                      <a16:colId xmlns:a16="http://schemas.microsoft.com/office/drawing/2014/main" val="1073036407"/>
                    </a:ext>
                  </a:extLst>
                </a:gridCol>
                <a:gridCol w="258054">
                  <a:extLst>
                    <a:ext uri="{9D8B030D-6E8A-4147-A177-3AD203B41FA5}">
                      <a16:colId xmlns:a16="http://schemas.microsoft.com/office/drawing/2014/main" val="2137994127"/>
                    </a:ext>
                  </a:extLst>
                </a:gridCol>
                <a:gridCol w="2940248">
                  <a:extLst>
                    <a:ext uri="{9D8B030D-6E8A-4147-A177-3AD203B41FA5}">
                      <a16:colId xmlns:a16="http://schemas.microsoft.com/office/drawing/2014/main" val="3839233818"/>
                    </a:ext>
                  </a:extLst>
                </a:gridCol>
                <a:gridCol w="698569">
                  <a:extLst>
                    <a:ext uri="{9D8B030D-6E8A-4147-A177-3AD203B41FA5}">
                      <a16:colId xmlns:a16="http://schemas.microsoft.com/office/drawing/2014/main" val="354570436"/>
                    </a:ext>
                  </a:extLst>
                </a:gridCol>
                <a:gridCol w="698569">
                  <a:extLst>
                    <a:ext uri="{9D8B030D-6E8A-4147-A177-3AD203B41FA5}">
                      <a16:colId xmlns:a16="http://schemas.microsoft.com/office/drawing/2014/main" val="372727464"/>
                    </a:ext>
                  </a:extLst>
                </a:gridCol>
                <a:gridCol w="698569">
                  <a:extLst>
                    <a:ext uri="{9D8B030D-6E8A-4147-A177-3AD203B41FA5}">
                      <a16:colId xmlns:a16="http://schemas.microsoft.com/office/drawing/2014/main" val="191008552"/>
                    </a:ext>
                  </a:extLst>
                </a:gridCol>
                <a:gridCol w="698569">
                  <a:extLst>
                    <a:ext uri="{9D8B030D-6E8A-4147-A177-3AD203B41FA5}">
                      <a16:colId xmlns:a16="http://schemas.microsoft.com/office/drawing/2014/main" val="517131572"/>
                    </a:ext>
                  </a:extLst>
                </a:gridCol>
                <a:gridCol w="636012">
                  <a:extLst>
                    <a:ext uri="{9D8B030D-6E8A-4147-A177-3AD203B41FA5}">
                      <a16:colId xmlns:a16="http://schemas.microsoft.com/office/drawing/2014/main" val="2867710204"/>
                    </a:ext>
                  </a:extLst>
                </a:gridCol>
                <a:gridCol w="625584">
                  <a:extLst>
                    <a:ext uri="{9D8B030D-6E8A-4147-A177-3AD203B41FA5}">
                      <a16:colId xmlns:a16="http://schemas.microsoft.com/office/drawing/2014/main" val="3911560703"/>
                    </a:ext>
                  </a:extLst>
                </a:gridCol>
              </a:tblGrid>
              <a:tr h="158580">
                <a:tc rowSpan="2" gridSpan="4">
                  <a:txBody>
                    <a:bodyPr/>
                    <a:lstStyle/>
                    <a:p>
                      <a:pPr algn="ctr" fontAlgn="ctr"/>
                      <a:r>
                        <a:rPr lang="es-CL" sz="700" b="1" i="0" u="none" strike="noStrike" dirty="0">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727500636"/>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115842735"/>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80.313.566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93.868.101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13.554.535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50.205.606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62,5%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96907635"/>
                  </a:ext>
                </a:extLst>
              </a:tr>
              <a:tr h="158580">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63.373.687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74.057.037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10.683.350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40.972.574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64,7%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55,3%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00780477"/>
                  </a:ext>
                </a:extLst>
              </a:tr>
              <a:tr h="158580">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9.858.126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9.858.126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5.735.866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58,2%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58,2%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7842050"/>
                  </a:ext>
                </a:extLst>
              </a:tr>
              <a:tr h="158580">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187.742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187.742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11.735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84177936"/>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4.170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7074543"/>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Otras Transferencias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4.170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26523420"/>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88965320"/>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775376"/>
                  </a:ext>
                </a:extLst>
              </a:tr>
              <a:tr h="158580">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4.028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74,8%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74,8%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43888357"/>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74,8%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965498"/>
                  </a:ext>
                </a:extLst>
              </a:tr>
              <a:tr h="158580">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2.950.700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2.950.700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608.286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20,6%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20,6%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36857388"/>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9014123"/>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71.516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71.516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66.684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93,2%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99594006"/>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29.870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29.870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19.254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64,5%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64,5%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96371640"/>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977.667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977.667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81.114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72677101"/>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1.871.647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1.871.647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441.234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0185546"/>
                  </a:ext>
                </a:extLst>
              </a:tr>
              <a:tr h="158580">
                <a:tc>
                  <a:txBody>
                    <a:bodyPr/>
                    <a:lstStyle/>
                    <a:p>
                      <a:pPr algn="ctr" fontAlgn="ctr"/>
                      <a:r>
                        <a:rPr lang="es-CL" sz="7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3.097.649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51.511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2905708"/>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3.097.649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51.511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9245156"/>
                  </a:ext>
                </a:extLst>
              </a:tr>
              <a:tr h="158580">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840.279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3.282.764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2.821.606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335,8%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64084886"/>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Amortización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665.681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665.681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331.597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55852218"/>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Intereses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174.598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174.598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51.682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150665"/>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2.438.327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99,8%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1017039"/>
                  </a:ext>
                </a:extLst>
              </a:tr>
              <a:tr h="158580">
                <a:tc>
                  <a:txBody>
                    <a:bodyPr/>
                    <a:lstStyle/>
                    <a:p>
                      <a:pPr algn="ctr" fontAlgn="ctr"/>
                      <a:r>
                        <a:rPr lang="es-CL" sz="700" b="1" i="0" u="none" strike="noStrike">
                          <a:solidFill>
                            <a:srgbClr val="000000"/>
                          </a:solidFill>
                          <a:effectLst/>
                          <a:latin typeface="Calibri" panose="020F0502020204030204" pitchFamily="34" charset="0"/>
                        </a:rPr>
                        <a:t>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SALDO FINAL DE CAJA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428.700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428.700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1"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99058819"/>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3748</TotalTime>
  <Words>1334</Words>
  <Application>Microsoft Office PowerPoint</Application>
  <PresentationFormat>Presentación en pantalla (4:3)</PresentationFormat>
  <Paragraphs>374</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JULIO DE 2019 PARTIDA 04: CONTRALORÍA GENERAL DE LA REPÚBLICA</vt:lpstr>
      <vt:lpstr>EJECUCIÓN ACUMULADA DE GASTOS A JULIO DE 2019  PARTIDA 04 CONTRALORÍA GENERAL DE LA REPÚBLICA</vt:lpstr>
      <vt:lpstr>EJECUCIÓN ACUMULADA DE GASTOS A JULIO DE 2019  PARTIDA 04 CONTRALORÍA GENERAL DE LA REPÚBLICA</vt:lpstr>
      <vt:lpstr>EJECUCION ACUMULADA DE GASTOS A JULIO DE 2019  PARTIDA 04 CONTRALORÍA GENERAL DE LA REPÚBLICA</vt:lpstr>
      <vt:lpstr>EJECUCIÓN ACUMULADA DE GASTOS A JULIO DE 2019  PARTIDA 04 CONTRALORÍA GENERAL DE LA REPÚBLICA</vt:lpstr>
      <vt:lpstr>EJECUCIÓN ACUMULADA DE GASTOS A JULIO DE 2019  PARTIDA 04 CONTRALORÍA GENERAL DE LA REPÚBLICA</vt:lpstr>
      <vt:lpstr>EJECUCIÓN ACUMULADA DE GASTOS A JULIO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Presupuesto</cp:lastModifiedBy>
  <cp:revision>259</cp:revision>
  <cp:lastPrinted>2019-10-18T21:20:26Z</cp:lastPrinted>
  <dcterms:created xsi:type="dcterms:W3CDTF">2016-06-23T13:38:47Z</dcterms:created>
  <dcterms:modified xsi:type="dcterms:W3CDTF">2019-12-26T17:12:21Z</dcterms:modified>
</cp:coreProperties>
</file>