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8" r:id="rId4"/>
    <p:sldId id="299" r:id="rId5"/>
    <p:sldId id="308" r:id="rId6"/>
    <p:sldId id="307" r:id="rId7"/>
    <p:sldId id="300" r:id="rId8"/>
    <p:sldId id="264" r:id="rId9"/>
    <p:sldId id="263" r:id="rId10"/>
    <p:sldId id="281" r:id="rId11"/>
    <p:sldId id="282" r:id="rId12"/>
    <p:sldId id="302" r:id="rId13"/>
    <p:sldId id="306" r:id="rId14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42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2017- 2018 - 2019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02'!$C$22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02'!$D$22:$O$22</c:f>
              <c:numCache>
                <c:formatCode>0.0%</c:formatCode>
                <c:ptCount val="12"/>
                <c:pt idx="0">
                  <c:v>7.5784931642368367E-2</c:v>
                </c:pt>
                <c:pt idx="1">
                  <c:v>6.4653359257075368E-2</c:v>
                </c:pt>
                <c:pt idx="2">
                  <c:v>9.7022246641158674E-2</c:v>
                </c:pt>
                <c:pt idx="3">
                  <c:v>7.2832657262913658E-2</c:v>
                </c:pt>
                <c:pt idx="4">
                  <c:v>7.6194578781905761E-2</c:v>
                </c:pt>
                <c:pt idx="5">
                  <c:v>9.3355676925974365E-2</c:v>
                </c:pt>
                <c:pt idx="6">
                  <c:v>7.8821095861704923E-2</c:v>
                </c:pt>
                <c:pt idx="7">
                  <c:v>7.684606529068333E-2</c:v>
                </c:pt>
                <c:pt idx="8">
                  <c:v>9.2754170523964757E-2</c:v>
                </c:pt>
                <c:pt idx="9">
                  <c:v>7.4759087418532544E-2</c:v>
                </c:pt>
                <c:pt idx="10">
                  <c:v>7.5051536192567367E-2</c:v>
                </c:pt>
                <c:pt idx="11">
                  <c:v>0.11251075438348085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05-4A11-BA90-64B80F77C807}"/>
            </c:ext>
          </c:extLst>
        </c:ser>
        <c:ser>
          <c:idx val="0"/>
          <c:order val="1"/>
          <c:tx>
            <c:strRef>
              <c:f>'Partida 02'!$C$23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02'!$D$23:$O$23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6.4574006491197433E-2</c:v>
                </c:pt>
                <c:pt idx="2">
                  <c:v>0.1117971363135081</c:v>
                </c:pt>
                <c:pt idx="3">
                  <c:v>7.4234098839950594E-2</c:v>
                </c:pt>
                <c:pt idx="4">
                  <c:v>7.6660244182212151E-2</c:v>
                </c:pt>
                <c:pt idx="5">
                  <c:v>9.2185531709281107E-2</c:v>
                </c:pt>
                <c:pt idx="6">
                  <c:v>7.3069554353532296E-2</c:v>
                </c:pt>
                <c:pt idx="7">
                  <c:v>7.9395856089978567E-2</c:v>
                </c:pt>
                <c:pt idx="8">
                  <c:v>9.523370253795424E-2</c:v>
                </c:pt>
                <c:pt idx="9">
                  <c:v>7.7244218176912322E-2</c:v>
                </c:pt>
                <c:pt idx="10">
                  <c:v>7.8544914321033221E-2</c:v>
                </c:pt>
                <c:pt idx="11">
                  <c:v>0.1094241232426007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05-4A11-BA90-64B80F77C807}"/>
            </c:ext>
          </c:extLst>
        </c:ser>
        <c:ser>
          <c:idx val="1"/>
          <c:order val="2"/>
          <c:tx>
            <c:strRef>
              <c:f>'Partida 02'!$C$24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154285270043639E-3"/>
                  <c:y val="3.62811635911952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A05-4A11-BA90-64B80F77C807}"/>
                </c:ext>
              </c:extLst>
            </c:dLbl>
            <c:dLbl>
              <c:idx val="1"/>
              <c:layout>
                <c:manualLayout>
                  <c:x val="1.101928565875545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05-4A11-BA90-64B80F77C807}"/>
                </c:ext>
              </c:extLst>
            </c:dLbl>
            <c:dLbl>
              <c:idx val="2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A05-4A11-BA90-64B80F77C807}"/>
                </c:ext>
              </c:extLst>
            </c:dLbl>
            <c:dLbl>
              <c:idx val="3"/>
              <c:layout>
                <c:manualLayout>
                  <c:x val="1.1019285658755457E-2"/>
                  <c:y val="7.2562327182390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A05-4A11-BA90-64B80F77C807}"/>
                </c:ext>
              </c:extLst>
            </c:dLbl>
            <c:dLbl>
              <c:idx val="4"/>
              <c:layout>
                <c:manualLayout>
                  <c:x val="1.322322955653535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099181206339329E-2"/>
                      <c:h val="4.18867462052616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7A05-4A11-BA90-64B80F77C807}"/>
                </c:ext>
              </c:extLst>
            </c:dLbl>
            <c:dLbl>
              <c:idx val="5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A05-4A11-BA90-64B80F77C807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7A05-4A11-BA90-64B80F77C807}"/>
                </c:ext>
              </c:extLst>
            </c:dLbl>
            <c:dLbl>
              <c:idx val="8"/>
              <c:layout>
                <c:manualLayout>
                  <c:x val="1.3223142790506548E-2"/>
                  <c:y val="-3.32573491001942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A05-4A11-BA90-64B80F77C807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7A05-4A11-BA90-64B80F77C8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02'!$D$24:$J$24</c:f>
              <c:numCache>
                <c:formatCode>0.0%</c:formatCode>
                <c:ptCount val="7"/>
                <c:pt idx="0">
                  <c:v>7.8770762277669992E-2</c:v>
                </c:pt>
                <c:pt idx="1">
                  <c:v>7.5223901170098112E-2</c:v>
                </c:pt>
                <c:pt idx="2">
                  <c:v>9.4547420023096004E-2</c:v>
                </c:pt>
                <c:pt idx="3">
                  <c:v>8.2244324251765019E-2</c:v>
                </c:pt>
                <c:pt idx="4">
                  <c:v>8.0373148453954879E-2</c:v>
                </c:pt>
                <c:pt idx="5">
                  <c:v>9.8565732350681612E-2</c:v>
                </c:pt>
                <c:pt idx="6">
                  <c:v>8.2183004744627808E-2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A05-4A11-BA90-64B80F77C80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2017 - 2018 - 2019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9042584243457908"/>
          <c:y val="3.6281163591195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02'!$C$16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02'!$D$16:$O$16</c:f>
              <c:numCache>
                <c:formatCode>0.0%</c:formatCode>
                <c:ptCount val="12"/>
                <c:pt idx="0">
                  <c:v>7.5784931642368367E-2</c:v>
                </c:pt>
                <c:pt idx="1">
                  <c:v>0.14043829089944374</c:v>
                </c:pt>
                <c:pt idx="2">
                  <c:v>0.2374605375406024</c:v>
                </c:pt>
                <c:pt idx="3">
                  <c:v>0.31029319480351608</c:v>
                </c:pt>
                <c:pt idx="4">
                  <c:v>0.38648777358542186</c:v>
                </c:pt>
                <c:pt idx="5">
                  <c:v>0.47325334026541749</c:v>
                </c:pt>
                <c:pt idx="6">
                  <c:v>0.55207443612712237</c:v>
                </c:pt>
                <c:pt idx="7">
                  <c:v>0.62892050141780576</c:v>
                </c:pt>
                <c:pt idx="8">
                  <c:v>0.72167467194177048</c:v>
                </c:pt>
                <c:pt idx="9">
                  <c:v>0.79643375936030303</c:v>
                </c:pt>
                <c:pt idx="10">
                  <c:v>0.86035754193724956</c:v>
                </c:pt>
                <c:pt idx="11">
                  <c:v>0.96867884635706358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D85-4935-8C07-01B4A48A3F10}"/>
            </c:ext>
          </c:extLst>
        </c:ser>
        <c:ser>
          <c:idx val="0"/>
          <c:order val="1"/>
          <c:tx>
            <c:strRef>
              <c:f>'Partida 02'!$C$17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02'!$D$17:$O$17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0.1372473070406896</c:v>
                </c:pt>
                <c:pt idx="2">
                  <c:v>0.2490444433541977</c:v>
                </c:pt>
                <c:pt idx="3">
                  <c:v>0.32327854219414826</c:v>
                </c:pt>
                <c:pt idx="4">
                  <c:v>0.3996487057250197</c:v>
                </c:pt>
                <c:pt idx="5">
                  <c:v>0.49060133455395966</c:v>
                </c:pt>
                <c:pt idx="6">
                  <c:v>0.56968396072146432</c:v>
                </c:pt>
                <c:pt idx="7">
                  <c:v>0.6462863639566746</c:v>
                </c:pt>
                <c:pt idx="8">
                  <c:v>0.74152006649462876</c:v>
                </c:pt>
                <c:pt idx="9">
                  <c:v>0.81876428467154116</c:v>
                </c:pt>
                <c:pt idx="10">
                  <c:v>0.87802870854944781</c:v>
                </c:pt>
                <c:pt idx="11">
                  <c:v>0.97896544726439783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D85-4935-8C07-01B4A48A3F10}"/>
            </c:ext>
          </c:extLst>
        </c:ser>
        <c:ser>
          <c:idx val="1"/>
          <c:order val="2"/>
          <c:tx>
            <c:strRef>
              <c:f>'Partida 02'!$C$18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9880957543349655E-2"/>
                  <c:y val="-2.9058069573559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85-4935-8C07-01B4A48A3F10}"/>
                </c:ext>
              </c:extLst>
            </c:dLbl>
            <c:dLbl>
              <c:idx val="1"/>
              <c:layout>
                <c:manualLayout>
                  <c:x val="-6.8184926450385527E-2"/>
                  <c:y val="-3.628116359119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85-4935-8C07-01B4A48A3F10}"/>
                </c:ext>
              </c:extLst>
            </c:dLbl>
            <c:dLbl>
              <c:idx val="2"/>
              <c:layout>
                <c:manualLayout>
                  <c:x val="-6.0200658327292531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85-4935-8C07-01B4A48A3F10}"/>
                </c:ext>
              </c:extLst>
            </c:dLbl>
            <c:dLbl>
              <c:idx val="3"/>
              <c:layout>
                <c:manualLayout>
                  <c:x val="-6.4659966351536424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85-4935-8C07-01B4A48A3F10}"/>
                </c:ext>
              </c:extLst>
            </c:dLbl>
            <c:dLbl>
              <c:idx val="4"/>
              <c:layout>
                <c:manualLayout>
                  <c:x val="-4.2363426230317018E-2"/>
                  <c:y val="-2.539681451383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D85-4935-8C07-01B4A48A3F10}"/>
                </c:ext>
              </c:extLst>
            </c:dLbl>
            <c:dLbl>
              <c:idx val="5"/>
              <c:layout>
                <c:manualLayout>
                  <c:x val="-4.4593080242438965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85-4935-8C07-01B4A48A3F10}"/>
                </c:ext>
              </c:extLst>
            </c:dLbl>
            <c:dLbl>
              <c:idx val="6"/>
              <c:layout>
                <c:manualLayout>
                  <c:x val="-5.3511696290926662E-2"/>
                  <c:y val="-3.26530472320758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D85-4935-8C07-01B4A48A3F10}"/>
                </c:ext>
              </c:extLst>
            </c:dLbl>
            <c:dLbl>
              <c:idx val="7"/>
              <c:layout>
                <c:manualLayout>
                  <c:x val="-5.7971004315170549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85-4935-8C07-01B4A48A3F10}"/>
                </c:ext>
              </c:extLst>
            </c:dLbl>
            <c:dLbl>
              <c:idx val="8"/>
              <c:layout>
                <c:manualLayout>
                  <c:x val="-6.6889620363658406E-2"/>
                  <c:y val="-1.088434907735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D85-4935-8C07-01B4A48A3F10}"/>
                </c:ext>
              </c:extLst>
            </c:dLbl>
            <c:dLbl>
              <c:idx val="9"/>
              <c:layout>
                <c:manualLayout>
                  <c:x val="-7.3578582400024156E-2"/>
                  <c:y val="-1.451246543647814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D85-4935-8C07-01B4A48A3F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02'!$D$18:$J$18</c:f>
              <c:numCache>
                <c:formatCode>0.0%</c:formatCode>
                <c:ptCount val="7"/>
                <c:pt idx="0">
                  <c:v>7.8770762277669992E-2</c:v>
                </c:pt>
                <c:pt idx="1">
                  <c:v>0.15292043094898852</c:v>
                </c:pt>
                <c:pt idx="2">
                  <c:v>0.24746785097208454</c:v>
                </c:pt>
                <c:pt idx="3">
                  <c:v>0.32898344420372277</c:v>
                </c:pt>
                <c:pt idx="4">
                  <c:v>0.40927128758975723</c:v>
                </c:pt>
                <c:pt idx="5">
                  <c:v>0.50613386856102771</c:v>
                </c:pt>
                <c:pt idx="6">
                  <c:v>0.5759371686068292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D85-4935-8C07-01B4A48A3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26-12-2019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26-12-2019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26-12-2019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26-12-2019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26-12-2019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26-12-2019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26-12-2019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26-12-2019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26-12-2019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26-12-2019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26-12-2019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26-12-2019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26-12-2019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26-12-2019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26-12-2019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D06F859-CB47-449D-87C8-059294D5D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8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JULIO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JULIO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5890114" cy="792088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88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FB688FA-54D0-48AD-AB2D-6FE498FCE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65506"/>
              </p:ext>
            </p:extLst>
          </p:nvPr>
        </p:nvGraphicFramePr>
        <p:xfrm>
          <a:off x="395538" y="1628800"/>
          <a:ext cx="8229598" cy="4211049"/>
        </p:xfrm>
        <a:graphic>
          <a:graphicData uri="http://schemas.openxmlformats.org/drawingml/2006/table">
            <a:tbl>
              <a:tblPr/>
              <a:tblGrid>
                <a:gridCol w="274961">
                  <a:extLst>
                    <a:ext uri="{9D8B030D-6E8A-4147-A177-3AD203B41FA5}">
                      <a16:colId xmlns:a16="http://schemas.microsoft.com/office/drawing/2014/main" val="3582347834"/>
                    </a:ext>
                  </a:extLst>
                </a:gridCol>
                <a:gridCol w="274961">
                  <a:extLst>
                    <a:ext uri="{9D8B030D-6E8A-4147-A177-3AD203B41FA5}">
                      <a16:colId xmlns:a16="http://schemas.microsoft.com/office/drawing/2014/main" val="2497816611"/>
                    </a:ext>
                  </a:extLst>
                </a:gridCol>
                <a:gridCol w="274961">
                  <a:extLst>
                    <a:ext uri="{9D8B030D-6E8A-4147-A177-3AD203B41FA5}">
                      <a16:colId xmlns:a16="http://schemas.microsoft.com/office/drawing/2014/main" val="4270934471"/>
                    </a:ext>
                  </a:extLst>
                </a:gridCol>
                <a:gridCol w="2466406">
                  <a:extLst>
                    <a:ext uri="{9D8B030D-6E8A-4147-A177-3AD203B41FA5}">
                      <a16:colId xmlns:a16="http://schemas.microsoft.com/office/drawing/2014/main" val="4243761638"/>
                    </a:ext>
                  </a:extLst>
                </a:gridCol>
                <a:gridCol w="736897">
                  <a:extLst>
                    <a:ext uri="{9D8B030D-6E8A-4147-A177-3AD203B41FA5}">
                      <a16:colId xmlns:a16="http://schemas.microsoft.com/office/drawing/2014/main" val="2822350317"/>
                    </a:ext>
                  </a:extLst>
                </a:gridCol>
                <a:gridCol w="736897">
                  <a:extLst>
                    <a:ext uri="{9D8B030D-6E8A-4147-A177-3AD203B41FA5}">
                      <a16:colId xmlns:a16="http://schemas.microsoft.com/office/drawing/2014/main" val="3304930040"/>
                    </a:ext>
                  </a:extLst>
                </a:gridCol>
                <a:gridCol w="736897">
                  <a:extLst>
                    <a:ext uri="{9D8B030D-6E8A-4147-A177-3AD203B41FA5}">
                      <a16:colId xmlns:a16="http://schemas.microsoft.com/office/drawing/2014/main" val="2458931294"/>
                    </a:ext>
                  </a:extLst>
                </a:gridCol>
                <a:gridCol w="736897">
                  <a:extLst>
                    <a:ext uri="{9D8B030D-6E8A-4147-A177-3AD203B41FA5}">
                      <a16:colId xmlns:a16="http://schemas.microsoft.com/office/drawing/2014/main" val="3575363361"/>
                    </a:ext>
                  </a:extLst>
                </a:gridCol>
                <a:gridCol w="670907">
                  <a:extLst>
                    <a:ext uri="{9D8B030D-6E8A-4147-A177-3AD203B41FA5}">
                      <a16:colId xmlns:a16="http://schemas.microsoft.com/office/drawing/2014/main" val="346169584"/>
                    </a:ext>
                  </a:extLst>
                </a:gridCol>
                <a:gridCol w="659907">
                  <a:extLst>
                    <a:ext uri="{9D8B030D-6E8A-4147-A177-3AD203B41FA5}">
                      <a16:colId xmlns:a16="http://schemas.microsoft.com/office/drawing/2014/main" val="3015307199"/>
                    </a:ext>
                  </a:extLst>
                </a:gridCol>
                <a:gridCol w="659907">
                  <a:extLst>
                    <a:ext uri="{9D8B030D-6E8A-4147-A177-3AD203B41FA5}">
                      <a16:colId xmlns:a16="http://schemas.microsoft.com/office/drawing/2014/main" val="2305484905"/>
                    </a:ext>
                  </a:extLst>
                </a:gridCol>
              </a:tblGrid>
              <a:tr h="1484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833883"/>
                  </a:ext>
                </a:extLst>
              </a:tr>
              <a:tr h="4544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% Ejecución Ppto. Vigente 2018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937000"/>
                  </a:ext>
                </a:extLst>
              </a:tr>
              <a:tr h="1947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70.203.472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72.477.173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2.273.701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42.705.173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56432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40.431.847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40.180.388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-251.459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23.149.891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193348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6.964.581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5.164.205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-1.800.376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3.693.584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165800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455.166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979.814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524.648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979.814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12979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455.166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455.166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455.166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366121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524.648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524.648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524.648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333651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21.913.439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25.599.909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3.686.470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14.283.878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92426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21.829.227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25.515.697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3.686.470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14.215.294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415503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8.452.737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11.566.398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3.113.661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6.654.556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229645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3.242.309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1.915.800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-1.326.509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879.914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575145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8.205.727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9.557.810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1.352.083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5.105.983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669406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1.334.642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1.881.703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547.061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1.085.281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042080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32.423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32.597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14.035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751676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561.389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561.389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475.525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664431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84.212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84.212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68.584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954658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84.212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84.212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68.584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393252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438.439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438.439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483.588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255076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17.327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78118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2.975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29.200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981,5%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981,5%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162,0%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617685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69.655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69.655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37.866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134074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256.062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256.062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359.806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140,5%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140,5%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802092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109.747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109.747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39.389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546018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114.418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114.418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114.418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925590"/>
                  </a:ext>
                </a:extLst>
              </a:tr>
              <a:tr h="148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114.418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114.418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114.418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494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4C58755-0998-4F7A-8F61-49870D32E4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385475"/>
              </p:ext>
            </p:extLst>
          </p:nvPr>
        </p:nvGraphicFramePr>
        <p:xfrm>
          <a:off x="361079" y="1687702"/>
          <a:ext cx="8259157" cy="3696978"/>
        </p:xfrm>
        <a:graphic>
          <a:graphicData uri="http://schemas.openxmlformats.org/drawingml/2006/table">
            <a:tbl>
              <a:tblPr/>
              <a:tblGrid>
                <a:gridCol w="275949">
                  <a:extLst>
                    <a:ext uri="{9D8B030D-6E8A-4147-A177-3AD203B41FA5}">
                      <a16:colId xmlns:a16="http://schemas.microsoft.com/office/drawing/2014/main" val="2181764632"/>
                    </a:ext>
                  </a:extLst>
                </a:gridCol>
                <a:gridCol w="275949">
                  <a:extLst>
                    <a:ext uri="{9D8B030D-6E8A-4147-A177-3AD203B41FA5}">
                      <a16:colId xmlns:a16="http://schemas.microsoft.com/office/drawing/2014/main" val="2045209558"/>
                    </a:ext>
                  </a:extLst>
                </a:gridCol>
                <a:gridCol w="275949">
                  <a:extLst>
                    <a:ext uri="{9D8B030D-6E8A-4147-A177-3AD203B41FA5}">
                      <a16:colId xmlns:a16="http://schemas.microsoft.com/office/drawing/2014/main" val="3700091087"/>
                    </a:ext>
                  </a:extLst>
                </a:gridCol>
                <a:gridCol w="2475264">
                  <a:extLst>
                    <a:ext uri="{9D8B030D-6E8A-4147-A177-3AD203B41FA5}">
                      <a16:colId xmlns:a16="http://schemas.microsoft.com/office/drawing/2014/main" val="1689649566"/>
                    </a:ext>
                  </a:extLst>
                </a:gridCol>
                <a:gridCol w="739544">
                  <a:extLst>
                    <a:ext uri="{9D8B030D-6E8A-4147-A177-3AD203B41FA5}">
                      <a16:colId xmlns:a16="http://schemas.microsoft.com/office/drawing/2014/main" val="400846390"/>
                    </a:ext>
                  </a:extLst>
                </a:gridCol>
                <a:gridCol w="739544">
                  <a:extLst>
                    <a:ext uri="{9D8B030D-6E8A-4147-A177-3AD203B41FA5}">
                      <a16:colId xmlns:a16="http://schemas.microsoft.com/office/drawing/2014/main" val="2441166137"/>
                    </a:ext>
                  </a:extLst>
                </a:gridCol>
                <a:gridCol w="739544">
                  <a:extLst>
                    <a:ext uri="{9D8B030D-6E8A-4147-A177-3AD203B41FA5}">
                      <a16:colId xmlns:a16="http://schemas.microsoft.com/office/drawing/2014/main" val="2679569460"/>
                    </a:ext>
                  </a:extLst>
                </a:gridCol>
                <a:gridCol w="739544">
                  <a:extLst>
                    <a:ext uri="{9D8B030D-6E8A-4147-A177-3AD203B41FA5}">
                      <a16:colId xmlns:a16="http://schemas.microsoft.com/office/drawing/2014/main" val="3627993945"/>
                    </a:ext>
                  </a:extLst>
                </a:gridCol>
                <a:gridCol w="673316">
                  <a:extLst>
                    <a:ext uri="{9D8B030D-6E8A-4147-A177-3AD203B41FA5}">
                      <a16:colId xmlns:a16="http://schemas.microsoft.com/office/drawing/2014/main" val="3042057989"/>
                    </a:ext>
                  </a:extLst>
                </a:gridCol>
                <a:gridCol w="662277">
                  <a:extLst>
                    <a:ext uri="{9D8B030D-6E8A-4147-A177-3AD203B41FA5}">
                      <a16:colId xmlns:a16="http://schemas.microsoft.com/office/drawing/2014/main" val="3246597462"/>
                    </a:ext>
                  </a:extLst>
                </a:gridCol>
                <a:gridCol w="662277">
                  <a:extLst>
                    <a:ext uri="{9D8B030D-6E8A-4147-A177-3AD203B41FA5}">
                      <a16:colId xmlns:a16="http://schemas.microsoft.com/office/drawing/2014/main" val="1059546951"/>
                    </a:ext>
                  </a:extLst>
                </a:gridCol>
              </a:tblGrid>
              <a:tr h="1516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351436"/>
                  </a:ext>
                </a:extLst>
              </a:tr>
              <a:tr h="4644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% Ejecución Ppto. Vigente 2018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762616"/>
                  </a:ext>
                </a:extLst>
              </a:tr>
              <a:tr h="1990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12.449.011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13.096.925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647.914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6.889.820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402678"/>
                  </a:ext>
                </a:extLst>
              </a:tr>
              <a:tr h="151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10.317.858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10.820.621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502.763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5.745.586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988118"/>
                  </a:ext>
                </a:extLst>
              </a:tr>
              <a:tr h="151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1.526.404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1.526.404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766.280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344954"/>
                  </a:ext>
                </a:extLst>
              </a:tr>
              <a:tr h="151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91.156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91.156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628615"/>
                  </a:ext>
                </a:extLst>
              </a:tr>
              <a:tr h="151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91.156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91.156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403936"/>
                  </a:ext>
                </a:extLst>
              </a:tr>
              <a:tr h="151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472124"/>
                  </a:ext>
                </a:extLst>
              </a:tr>
              <a:tr h="151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43.572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960542"/>
                  </a:ext>
                </a:extLst>
              </a:tr>
              <a:tr h="151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43.572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608811"/>
                  </a:ext>
                </a:extLst>
              </a:tr>
              <a:tr h="151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43.572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282955"/>
                  </a:ext>
                </a:extLst>
              </a:tr>
              <a:tr h="151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232.992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232.992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89.433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14367"/>
                  </a:ext>
                </a:extLst>
              </a:tr>
              <a:tr h="151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22.722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798950"/>
                  </a:ext>
                </a:extLst>
              </a:tr>
              <a:tr h="151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23.690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23.690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23.681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536141"/>
                  </a:ext>
                </a:extLst>
              </a:tr>
              <a:tr h="151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11.086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044165"/>
                  </a:ext>
                </a:extLst>
              </a:tr>
              <a:tr h="151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14.235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2.056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207898"/>
                  </a:ext>
                </a:extLst>
              </a:tr>
              <a:tr h="151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59.571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59.571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736309"/>
                  </a:ext>
                </a:extLst>
              </a:tr>
              <a:tr h="151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84.984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84.984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34.758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737700"/>
                  </a:ext>
                </a:extLst>
              </a:tr>
              <a:tr h="151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175.131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320.282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145.151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244.584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058819"/>
                  </a:ext>
                </a:extLst>
              </a:tr>
              <a:tr h="151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151.703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151.703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80.832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295079"/>
                  </a:ext>
                </a:extLst>
              </a:tr>
              <a:tr h="151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23.428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18.607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652978"/>
                  </a:ext>
                </a:extLst>
              </a:tr>
              <a:tr h="1516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145.151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145.151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145.145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594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9026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414336" y="1451139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F3F45B8-9EE0-47B8-BD88-3D28337B2E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988639"/>
              </p:ext>
            </p:extLst>
          </p:nvPr>
        </p:nvGraphicFramePr>
        <p:xfrm>
          <a:off x="414336" y="1949299"/>
          <a:ext cx="8210701" cy="1688390"/>
        </p:xfrm>
        <a:graphic>
          <a:graphicData uri="http://schemas.openxmlformats.org/drawingml/2006/table">
            <a:tbl>
              <a:tblPr/>
              <a:tblGrid>
                <a:gridCol w="274330">
                  <a:extLst>
                    <a:ext uri="{9D8B030D-6E8A-4147-A177-3AD203B41FA5}">
                      <a16:colId xmlns:a16="http://schemas.microsoft.com/office/drawing/2014/main" val="1889508967"/>
                    </a:ext>
                  </a:extLst>
                </a:gridCol>
                <a:gridCol w="274330">
                  <a:extLst>
                    <a:ext uri="{9D8B030D-6E8A-4147-A177-3AD203B41FA5}">
                      <a16:colId xmlns:a16="http://schemas.microsoft.com/office/drawing/2014/main" val="3018579356"/>
                    </a:ext>
                  </a:extLst>
                </a:gridCol>
                <a:gridCol w="274330">
                  <a:extLst>
                    <a:ext uri="{9D8B030D-6E8A-4147-A177-3AD203B41FA5}">
                      <a16:colId xmlns:a16="http://schemas.microsoft.com/office/drawing/2014/main" val="92700438"/>
                    </a:ext>
                  </a:extLst>
                </a:gridCol>
                <a:gridCol w="2460741">
                  <a:extLst>
                    <a:ext uri="{9D8B030D-6E8A-4147-A177-3AD203B41FA5}">
                      <a16:colId xmlns:a16="http://schemas.microsoft.com/office/drawing/2014/main" val="1557485082"/>
                    </a:ext>
                  </a:extLst>
                </a:gridCol>
                <a:gridCol w="735205">
                  <a:extLst>
                    <a:ext uri="{9D8B030D-6E8A-4147-A177-3AD203B41FA5}">
                      <a16:colId xmlns:a16="http://schemas.microsoft.com/office/drawing/2014/main" val="1857777943"/>
                    </a:ext>
                  </a:extLst>
                </a:gridCol>
                <a:gridCol w="735205">
                  <a:extLst>
                    <a:ext uri="{9D8B030D-6E8A-4147-A177-3AD203B41FA5}">
                      <a16:colId xmlns:a16="http://schemas.microsoft.com/office/drawing/2014/main" val="701937527"/>
                    </a:ext>
                  </a:extLst>
                </a:gridCol>
                <a:gridCol w="735205">
                  <a:extLst>
                    <a:ext uri="{9D8B030D-6E8A-4147-A177-3AD203B41FA5}">
                      <a16:colId xmlns:a16="http://schemas.microsoft.com/office/drawing/2014/main" val="4064451797"/>
                    </a:ext>
                  </a:extLst>
                </a:gridCol>
                <a:gridCol w="735205">
                  <a:extLst>
                    <a:ext uri="{9D8B030D-6E8A-4147-A177-3AD203B41FA5}">
                      <a16:colId xmlns:a16="http://schemas.microsoft.com/office/drawing/2014/main" val="2376381070"/>
                    </a:ext>
                  </a:extLst>
                </a:gridCol>
                <a:gridCol w="669366">
                  <a:extLst>
                    <a:ext uri="{9D8B030D-6E8A-4147-A177-3AD203B41FA5}">
                      <a16:colId xmlns:a16="http://schemas.microsoft.com/office/drawing/2014/main" val="2055452159"/>
                    </a:ext>
                  </a:extLst>
                </a:gridCol>
                <a:gridCol w="658392">
                  <a:extLst>
                    <a:ext uri="{9D8B030D-6E8A-4147-A177-3AD203B41FA5}">
                      <a16:colId xmlns:a16="http://schemas.microsoft.com/office/drawing/2014/main" val="218038338"/>
                    </a:ext>
                  </a:extLst>
                </a:gridCol>
                <a:gridCol w="658392">
                  <a:extLst>
                    <a:ext uri="{9D8B030D-6E8A-4147-A177-3AD203B41FA5}">
                      <a16:colId xmlns:a16="http://schemas.microsoft.com/office/drawing/2014/main" val="2086239147"/>
                    </a:ext>
                  </a:extLst>
                </a:gridCol>
              </a:tblGrid>
              <a:tr h="1484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70459"/>
                  </a:ext>
                </a:extLst>
              </a:tr>
              <a:tr h="4545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% Ejecución Ppto. Vigente 2018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764116"/>
                  </a:ext>
                </a:extLst>
              </a:tr>
              <a:tr h="1948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1.286.613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1.367.073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80.460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693.053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950352"/>
                  </a:ext>
                </a:extLst>
              </a:tr>
              <a:tr h="148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1.202.808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1.283.268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80.460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664.694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294620"/>
                  </a:ext>
                </a:extLst>
              </a:tr>
              <a:tr h="148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83.805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83.805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28.359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968265"/>
                  </a:ext>
                </a:extLst>
              </a:tr>
              <a:tr h="148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762514"/>
                  </a:ext>
                </a:extLst>
              </a:tr>
              <a:tr h="148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117,5%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449366"/>
                  </a:ext>
                </a:extLst>
              </a:tr>
              <a:tr h="148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106,5%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282999"/>
                  </a:ext>
                </a:extLst>
              </a:tr>
              <a:tr h="1484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199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07654"/>
            <a:ext cx="8229600" cy="50736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El proyecto de Ley de Presupuesto consideró un Gasto de Estado de Operaciones de $125.276 millones, lo que representa un incremento del 0,9% respecto del año 2018 (lo que equivale a $1.145 millones).  Dicha propuesta consideró el financiamiento de las dietas de los nuevos cupos de parlamentarios que se incorporaron a partir de marzo de 2018, conforme la Ley N°20.840.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Para el año 2019 la Partida presenta un presupuesto total aprobado de $125.428 millones, de dichos recursos  un 59,5% se destina a gastos en personal, presupuesto que experimenta un crecimiento de 0,7 puntos porcentuales respecto del registrado en la Ley de Presupuestos de 2018; el resto de los recursos se dividen en un 27,7% para transferencias corrientes; y, un 11,1% a bienes y servicios de consumo.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La distribución del presupuesto a nivel de instituciones del Congreso Nacional, fue la siguiente: la Cámara de Diputados concentró el 56%; el Senado un 33,1%; la Biblioteca un 9,9% y el Consejo Resolutivo de Asignaciones Parlamentarias un 1%, manteniendo los niveles de gastos autorizados el año 2018.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La ejecución del Congreso al mes de JULIO ascendió a $10.791 millones, es decir, un 8,2% respecto del presupuesto vigente, gasto superior al registrado a igual mes del año 2017 (7,9%) y 2018 (7,3%).  Por su parte el gasto acumulado alcanzó los $75.629 millones, lo que representa una ejecución de 57,6% sobre el presupuesto vigente.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121F664-6976-45F0-A2A4-452E6491855E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2378" y="1272216"/>
            <a:ext cx="8229600" cy="50759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Respecto al presupuesto inicial, la Partida presentó al mes de JULIO un incremento consolidado de $5.887 millones, dicho incremento se estructura con los siguientes movimientos a nivel de subtítulos  en los diferentes Programas 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21 “gastos en personal”, incrementos en el Senado por $181 millones, Biblioteca por  $502 millones, Consejo Resolutivo en $80 millones , y una disminución por $251 millones en la Cámara de Diputados. 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22 “bienes y servicio de consumo”, sin variaciones en el Senado, Biblioteca y CRAP; mientras que en la Cámara de Diputados se redujo en $ 1.800 millones.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23 “prestaciones de seguridad social”, incrementos en el Senado por $946 millones, en la Cámara de Diputados $524 millones.  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 Subtítulo 24 “transferencias corrientes”, incrementos en el Senado por $1.757 millones, en la Cámara de Diputados $ 3.686 millones.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29 “adquisición de activos no financieros”, no registra variación respecto a su presupuesto vigente en el Senado, Cámara, Biblioteca y CRAP.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s-CL" sz="1300" dirty="0"/>
              <a:t>Subtítulo 34 “servicio de la deuda” presentó una ejecución de $634 millones, ejecución en el Senado por $275 millones, en la Cámara </a:t>
            </a:r>
            <a:r>
              <a:rPr lang="es-CL" sz="1300"/>
              <a:t>de Diputados por </a:t>
            </a:r>
            <a:r>
              <a:rPr lang="es-CL" sz="1300" dirty="0"/>
              <a:t>$ 114 millones y  $244 millones en la Biblioteca Congreso Nacional. corresponden al pago de los compromisos devengados al 31 de diciembre de 2018 (deuda flotante).</a:t>
            </a:r>
            <a:endParaRPr lang="es-CL" sz="1200" dirty="0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00D7C3C8-68A3-452A-8D19-88CEA65D5C7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5720AF3-96A6-42DB-98AE-2F7A19DBE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4265" y="2212047"/>
            <a:ext cx="4080360" cy="252406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ED61328-F5BC-4FDA-9CB0-B08BB15075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378" y="2237707"/>
            <a:ext cx="4080359" cy="2521375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00B51200-FF1C-4A1F-ACC0-7686D39585CA}"/>
              </a:ext>
            </a:extLst>
          </p:cNvPr>
          <p:cNvSpPr/>
          <p:nvPr/>
        </p:nvSpPr>
        <p:spPr>
          <a:xfrm>
            <a:off x="414338" y="1423090"/>
            <a:ext cx="8118102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12"/>
            </a:pPr>
            <a:r>
              <a:rPr lang="es-CL" sz="1300" dirty="0">
                <a:solidFill>
                  <a:prstClr val="black"/>
                </a:solidFill>
              </a:rPr>
              <a:t>Finalmente, las tasas de ejecución por institución del Congreso Nacional fueron: 69,7% para el caso del Senado, 76,8% en la Cámara de Diputados, 69,6% para la Biblioteca del Congreso y 66,1% en el Consejo Resolutivo de Asignaciones Parlamentarias.</a:t>
            </a:r>
          </a:p>
        </p:txBody>
      </p:sp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81E5EFB1-E40A-4F3D-B943-A388EAF0B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0252303"/>
              </p:ext>
            </p:extLst>
          </p:nvPr>
        </p:nvGraphicFramePr>
        <p:xfrm>
          <a:off x="452388" y="2009162"/>
          <a:ext cx="7936036" cy="350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CDE177D-90CC-4F74-9F22-90D47EF3F7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2433892"/>
              </p:ext>
            </p:extLst>
          </p:nvPr>
        </p:nvGraphicFramePr>
        <p:xfrm>
          <a:off x="452388" y="1997210"/>
          <a:ext cx="7936036" cy="350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6" y="60565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1CE6432-EB53-4984-8E47-6BCCA3D1C3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194039"/>
              </p:ext>
            </p:extLst>
          </p:nvPr>
        </p:nvGraphicFramePr>
        <p:xfrm>
          <a:off x="399382" y="1798941"/>
          <a:ext cx="8210796" cy="1620357"/>
        </p:xfrm>
        <a:graphic>
          <a:graphicData uri="http://schemas.openxmlformats.org/drawingml/2006/table">
            <a:tbl>
              <a:tblPr/>
              <a:tblGrid>
                <a:gridCol w="790407">
                  <a:extLst>
                    <a:ext uri="{9D8B030D-6E8A-4147-A177-3AD203B41FA5}">
                      <a16:colId xmlns:a16="http://schemas.microsoft.com/office/drawing/2014/main" val="2788896556"/>
                    </a:ext>
                  </a:extLst>
                </a:gridCol>
                <a:gridCol w="2111685">
                  <a:extLst>
                    <a:ext uri="{9D8B030D-6E8A-4147-A177-3AD203B41FA5}">
                      <a16:colId xmlns:a16="http://schemas.microsoft.com/office/drawing/2014/main" val="2881966952"/>
                    </a:ext>
                  </a:extLst>
                </a:gridCol>
                <a:gridCol w="790407">
                  <a:extLst>
                    <a:ext uri="{9D8B030D-6E8A-4147-A177-3AD203B41FA5}">
                      <a16:colId xmlns:a16="http://schemas.microsoft.com/office/drawing/2014/main" val="947181821"/>
                    </a:ext>
                  </a:extLst>
                </a:gridCol>
                <a:gridCol w="790407">
                  <a:extLst>
                    <a:ext uri="{9D8B030D-6E8A-4147-A177-3AD203B41FA5}">
                      <a16:colId xmlns:a16="http://schemas.microsoft.com/office/drawing/2014/main" val="2993623457"/>
                    </a:ext>
                  </a:extLst>
                </a:gridCol>
                <a:gridCol w="790407">
                  <a:extLst>
                    <a:ext uri="{9D8B030D-6E8A-4147-A177-3AD203B41FA5}">
                      <a16:colId xmlns:a16="http://schemas.microsoft.com/office/drawing/2014/main" val="3033097274"/>
                    </a:ext>
                  </a:extLst>
                </a:gridCol>
                <a:gridCol w="790407">
                  <a:extLst>
                    <a:ext uri="{9D8B030D-6E8A-4147-A177-3AD203B41FA5}">
                      <a16:colId xmlns:a16="http://schemas.microsoft.com/office/drawing/2014/main" val="766281219"/>
                    </a:ext>
                  </a:extLst>
                </a:gridCol>
                <a:gridCol w="719624">
                  <a:extLst>
                    <a:ext uri="{9D8B030D-6E8A-4147-A177-3AD203B41FA5}">
                      <a16:colId xmlns:a16="http://schemas.microsoft.com/office/drawing/2014/main" val="3991738010"/>
                    </a:ext>
                  </a:extLst>
                </a:gridCol>
                <a:gridCol w="719624">
                  <a:extLst>
                    <a:ext uri="{9D8B030D-6E8A-4147-A177-3AD203B41FA5}">
                      <a16:colId xmlns:a16="http://schemas.microsoft.com/office/drawing/2014/main" val="212585814"/>
                    </a:ext>
                  </a:extLst>
                </a:gridCol>
                <a:gridCol w="707828">
                  <a:extLst>
                    <a:ext uri="{9D8B030D-6E8A-4147-A177-3AD203B41FA5}">
                      <a16:colId xmlns:a16="http://schemas.microsoft.com/office/drawing/2014/main" val="2741007518"/>
                    </a:ext>
                  </a:extLst>
                </a:gridCol>
              </a:tblGrid>
              <a:tr h="14471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044" marR="9044" marT="9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44" marR="9044" marT="9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4" marR="9044" marT="90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4" marR="9044" marT="90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230148"/>
                  </a:ext>
                </a:extLst>
              </a:tr>
              <a:tr h="44317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44" marR="9044" marT="90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% Ejecución Ppto. Vigente 2018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523717"/>
                  </a:ext>
                </a:extLst>
              </a:tr>
              <a:tr h="1537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125.428.074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131.315.885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5.887.811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75.629.699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456071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74.687.164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75.200.765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513.601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42.864.872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623626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13.867.406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12.067.030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-1.800.376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7.779.953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050051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651.336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2.122.286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1.470.950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2.035.916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312,6%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837973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34.756.964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40.201.031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5.444.067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21.394.982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357331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1.290.073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1.290.073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919.903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746552"/>
                  </a:ext>
                </a:extLst>
              </a:tr>
              <a:tr h="1447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175.131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434.700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259.569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634.073 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362,1%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145,9%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261,2%</a:t>
                      </a:r>
                    </a:p>
                  </a:txBody>
                  <a:tcPr marL="9044" marR="9044" marT="90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650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8FC9A62-8851-4CC6-8236-99FB5D0772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005944"/>
              </p:ext>
            </p:extLst>
          </p:nvPr>
        </p:nvGraphicFramePr>
        <p:xfrm>
          <a:off x="415722" y="1839613"/>
          <a:ext cx="8182738" cy="1537404"/>
        </p:xfrm>
        <a:graphic>
          <a:graphicData uri="http://schemas.openxmlformats.org/drawingml/2006/table">
            <a:tbl>
              <a:tblPr/>
              <a:tblGrid>
                <a:gridCol w="282846">
                  <a:extLst>
                    <a:ext uri="{9D8B030D-6E8A-4147-A177-3AD203B41FA5}">
                      <a16:colId xmlns:a16="http://schemas.microsoft.com/office/drawing/2014/main" val="3510443160"/>
                    </a:ext>
                  </a:extLst>
                </a:gridCol>
                <a:gridCol w="282846">
                  <a:extLst>
                    <a:ext uri="{9D8B030D-6E8A-4147-A177-3AD203B41FA5}">
                      <a16:colId xmlns:a16="http://schemas.microsoft.com/office/drawing/2014/main" val="3809837284"/>
                    </a:ext>
                  </a:extLst>
                </a:gridCol>
                <a:gridCol w="2537131">
                  <a:extLst>
                    <a:ext uri="{9D8B030D-6E8A-4147-A177-3AD203B41FA5}">
                      <a16:colId xmlns:a16="http://schemas.microsoft.com/office/drawing/2014/main" val="3400770927"/>
                    </a:ext>
                  </a:extLst>
                </a:gridCol>
                <a:gridCol w="758027">
                  <a:extLst>
                    <a:ext uri="{9D8B030D-6E8A-4147-A177-3AD203B41FA5}">
                      <a16:colId xmlns:a16="http://schemas.microsoft.com/office/drawing/2014/main" val="907015192"/>
                    </a:ext>
                  </a:extLst>
                </a:gridCol>
                <a:gridCol w="758027">
                  <a:extLst>
                    <a:ext uri="{9D8B030D-6E8A-4147-A177-3AD203B41FA5}">
                      <a16:colId xmlns:a16="http://schemas.microsoft.com/office/drawing/2014/main" val="3220595971"/>
                    </a:ext>
                  </a:extLst>
                </a:gridCol>
                <a:gridCol w="758027">
                  <a:extLst>
                    <a:ext uri="{9D8B030D-6E8A-4147-A177-3AD203B41FA5}">
                      <a16:colId xmlns:a16="http://schemas.microsoft.com/office/drawing/2014/main" val="1884494761"/>
                    </a:ext>
                  </a:extLst>
                </a:gridCol>
                <a:gridCol w="758027">
                  <a:extLst>
                    <a:ext uri="{9D8B030D-6E8A-4147-A177-3AD203B41FA5}">
                      <a16:colId xmlns:a16="http://schemas.microsoft.com/office/drawing/2014/main" val="1648653059"/>
                    </a:ext>
                  </a:extLst>
                </a:gridCol>
                <a:gridCol w="690145">
                  <a:extLst>
                    <a:ext uri="{9D8B030D-6E8A-4147-A177-3AD203B41FA5}">
                      <a16:colId xmlns:a16="http://schemas.microsoft.com/office/drawing/2014/main" val="3851787433"/>
                    </a:ext>
                  </a:extLst>
                </a:gridCol>
                <a:gridCol w="678831">
                  <a:extLst>
                    <a:ext uri="{9D8B030D-6E8A-4147-A177-3AD203B41FA5}">
                      <a16:colId xmlns:a16="http://schemas.microsoft.com/office/drawing/2014/main" val="3316056088"/>
                    </a:ext>
                  </a:extLst>
                </a:gridCol>
                <a:gridCol w="678831">
                  <a:extLst>
                    <a:ext uri="{9D8B030D-6E8A-4147-A177-3AD203B41FA5}">
                      <a16:colId xmlns:a16="http://schemas.microsoft.com/office/drawing/2014/main" val="380267488"/>
                    </a:ext>
                  </a:extLst>
                </a:gridCol>
              </a:tblGrid>
              <a:tr h="1537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181" marR="8181" marT="8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81" marR="8181" marT="8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327347"/>
                  </a:ext>
                </a:extLst>
              </a:tr>
              <a:tr h="4708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% Ejecución Ppto. Vigente 2018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030523"/>
                  </a:ext>
                </a:extLst>
              </a:tr>
              <a:tr h="2017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125.428.074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131.315.885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5.887.811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75.629.699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04945"/>
                  </a:ext>
                </a:extLst>
              </a:tr>
              <a:tr h="153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41.488.978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44.374.714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2.885.736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25.341.653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695395"/>
                  </a:ext>
                </a:extLst>
              </a:tr>
              <a:tr h="172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70.203.472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72.477.173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2.273.701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42.705.173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625950"/>
                  </a:ext>
                </a:extLst>
              </a:tr>
              <a:tr h="192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12.449.011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13.096.925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647.914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6.889.820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912261"/>
                  </a:ext>
                </a:extLst>
              </a:tr>
              <a:tr h="192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1.286.613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1.367.073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80.460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693.053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22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FA14B33-0CA8-484B-8448-358C75268A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568656"/>
              </p:ext>
            </p:extLst>
          </p:nvPr>
        </p:nvGraphicFramePr>
        <p:xfrm>
          <a:off x="414336" y="1722745"/>
          <a:ext cx="8172745" cy="4487034"/>
        </p:xfrm>
        <a:graphic>
          <a:graphicData uri="http://schemas.openxmlformats.org/drawingml/2006/table">
            <a:tbl>
              <a:tblPr/>
              <a:tblGrid>
                <a:gridCol w="273062">
                  <a:extLst>
                    <a:ext uri="{9D8B030D-6E8A-4147-A177-3AD203B41FA5}">
                      <a16:colId xmlns:a16="http://schemas.microsoft.com/office/drawing/2014/main" val="4232236699"/>
                    </a:ext>
                  </a:extLst>
                </a:gridCol>
                <a:gridCol w="273062">
                  <a:extLst>
                    <a:ext uri="{9D8B030D-6E8A-4147-A177-3AD203B41FA5}">
                      <a16:colId xmlns:a16="http://schemas.microsoft.com/office/drawing/2014/main" val="3127484525"/>
                    </a:ext>
                  </a:extLst>
                </a:gridCol>
                <a:gridCol w="273062">
                  <a:extLst>
                    <a:ext uri="{9D8B030D-6E8A-4147-A177-3AD203B41FA5}">
                      <a16:colId xmlns:a16="http://schemas.microsoft.com/office/drawing/2014/main" val="2807706473"/>
                    </a:ext>
                  </a:extLst>
                </a:gridCol>
                <a:gridCol w="2449367">
                  <a:extLst>
                    <a:ext uri="{9D8B030D-6E8A-4147-A177-3AD203B41FA5}">
                      <a16:colId xmlns:a16="http://schemas.microsoft.com/office/drawing/2014/main" val="3960521161"/>
                    </a:ext>
                  </a:extLst>
                </a:gridCol>
                <a:gridCol w="731806">
                  <a:extLst>
                    <a:ext uri="{9D8B030D-6E8A-4147-A177-3AD203B41FA5}">
                      <a16:colId xmlns:a16="http://schemas.microsoft.com/office/drawing/2014/main" val="3330066923"/>
                    </a:ext>
                  </a:extLst>
                </a:gridCol>
                <a:gridCol w="731806">
                  <a:extLst>
                    <a:ext uri="{9D8B030D-6E8A-4147-A177-3AD203B41FA5}">
                      <a16:colId xmlns:a16="http://schemas.microsoft.com/office/drawing/2014/main" val="1507034827"/>
                    </a:ext>
                  </a:extLst>
                </a:gridCol>
                <a:gridCol w="731806">
                  <a:extLst>
                    <a:ext uri="{9D8B030D-6E8A-4147-A177-3AD203B41FA5}">
                      <a16:colId xmlns:a16="http://schemas.microsoft.com/office/drawing/2014/main" val="3065229472"/>
                    </a:ext>
                  </a:extLst>
                </a:gridCol>
                <a:gridCol w="731806">
                  <a:extLst>
                    <a:ext uri="{9D8B030D-6E8A-4147-A177-3AD203B41FA5}">
                      <a16:colId xmlns:a16="http://schemas.microsoft.com/office/drawing/2014/main" val="1571301083"/>
                    </a:ext>
                  </a:extLst>
                </a:gridCol>
                <a:gridCol w="666272">
                  <a:extLst>
                    <a:ext uri="{9D8B030D-6E8A-4147-A177-3AD203B41FA5}">
                      <a16:colId xmlns:a16="http://schemas.microsoft.com/office/drawing/2014/main" val="2199817342"/>
                    </a:ext>
                  </a:extLst>
                </a:gridCol>
                <a:gridCol w="655348">
                  <a:extLst>
                    <a:ext uri="{9D8B030D-6E8A-4147-A177-3AD203B41FA5}">
                      <a16:colId xmlns:a16="http://schemas.microsoft.com/office/drawing/2014/main" val="3214031450"/>
                    </a:ext>
                  </a:extLst>
                </a:gridCol>
                <a:gridCol w="655348">
                  <a:extLst>
                    <a:ext uri="{9D8B030D-6E8A-4147-A177-3AD203B41FA5}">
                      <a16:colId xmlns:a16="http://schemas.microsoft.com/office/drawing/2014/main" val="2375504619"/>
                    </a:ext>
                  </a:extLst>
                </a:gridCol>
              </a:tblGrid>
              <a:tr h="1474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768210"/>
                  </a:ext>
                </a:extLst>
              </a:tr>
              <a:tr h="4514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% Ejecución Ppto. Vigente 2018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233144"/>
                  </a:ext>
                </a:extLst>
              </a:tr>
              <a:tr h="1934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41.488.978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44.374.714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2.885.736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25.341.653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048379"/>
                  </a:ext>
                </a:extLst>
              </a:tr>
              <a:tr h="147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22.734.651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22.916.488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181.837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13.304.701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376400"/>
                  </a:ext>
                </a:extLst>
              </a:tr>
              <a:tr h="147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5.292.616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5.292.616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3.291.730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178333"/>
                  </a:ext>
                </a:extLst>
              </a:tr>
              <a:tr h="147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105.014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1.051.316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946.302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1.055.737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1005,3%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909899"/>
                  </a:ext>
                </a:extLst>
              </a:tr>
              <a:tr h="147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105.014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545.476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440.462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550.025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316697"/>
                  </a:ext>
                </a:extLst>
              </a:tr>
              <a:tr h="147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505.840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505.840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505.712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683771"/>
                  </a:ext>
                </a:extLst>
              </a:tr>
              <a:tr h="147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12.738.055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14.495.652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1.757.597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7.067.532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589947"/>
                  </a:ext>
                </a:extLst>
              </a:tr>
              <a:tr h="147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712.694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712.694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360.409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822889"/>
                  </a:ext>
                </a:extLst>
              </a:tr>
              <a:tr h="147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712.694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712.694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360.409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272799"/>
                  </a:ext>
                </a:extLst>
              </a:tr>
              <a:tr h="147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11.964.138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13.721.735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1.757.597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6.643.022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975576"/>
                  </a:ext>
                </a:extLst>
              </a:tr>
              <a:tr h="147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3.950.924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4.402.644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451.720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3.081.408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10261"/>
                  </a:ext>
                </a:extLst>
              </a:tr>
              <a:tr h="147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1.545.730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1.825.870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280.140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607.085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85313"/>
                  </a:ext>
                </a:extLst>
              </a:tr>
              <a:tr h="147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4.295.448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4.728.508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433.060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1.579.810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55908"/>
                  </a:ext>
                </a:extLst>
              </a:tr>
              <a:tr h="147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471.328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740.404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269.076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368.257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482290"/>
                  </a:ext>
                </a:extLst>
              </a:tr>
              <a:tr h="147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441.222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756.381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315.159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290.155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903758"/>
                  </a:ext>
                </a:extLst>
              </a:tr>
              <a:tr h="147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11.448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17.633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174,7%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006328"/>
                  </a:ext>
                </a:extLst>
              </a:tr>
              <a:tr h="147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1.248.038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1.249.999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698.674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505921"/>
                  </a:ext>
                </a:extLst>
              </a:tr>
              <a:tr h="147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61.223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61.223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64.101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631023"/>
                  </a:ext>
                </a:extLst>
              </a:tr>
              <a:tr h="156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61.223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61.223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64.101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230707"/>
                  </a:ext>
                </a:extLst>
              </a:tr>
              <a:tr h="147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618.642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618.642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346.882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359426"/>
                  </a:ext>
                </a:extLst>
              </a:tr>
              <a:tr h="147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14.420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14.420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479882"/>
                  </a:ext>
                </a:extLst>
              </a:tr>
              <a:tr h="147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335.059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335.059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238.181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709966"/>
                  </a:ext>
                </a:extLst>
              </a:tr>
              <a:tr h="147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93.173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93.173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53.924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501787"/>
                  </a:ext>
                </a:extLst>
              </a:tr>
              <a:tr h="147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175.990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175.990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52.496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06025"/>
                  </a:ext>
                </a:extLst>
              </a:tr>
              <a:tr h="147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275.071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138,8%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383589"/>
                  </a:ext>
                </a:extLst>
              </a:tr>
              <a:tr h="147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275.071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08" marR="7908" marT="7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138,8%</a:t>
                      </a:r>
                    </a:p>
                  </a:txBody>
                  <a:tcPr marL="7908" marR="7908" marT="7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017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3983</TotalTime>
  <Words>2639</Words>
  <Application>Microsoft Office PowerPoint</Application>
  <PresentationFormat>Presentación en pantalla (4:3)</PresentationFormat>
  <Paragraphs>1134</Paragraphs>
  <Slides>12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 AL MES DE JULIO DE 2019 PARTIDA 02: CONGRESO NACIONAL</vt:lpstr>
      <vt:lpstr>EJECUCIÓN ACUMULADA DE GASTOS A JULIO DE 2019 PARTIDA 02 CONGRESO NACIONAL</vt:lpstr>
      <vt:lpstr>EJECUCIÓN ACUMULADA DE GASTOS A JULIO DE 2019 PARTIDA 02 CONGRESO NACIONAL</vt:lpstr>
      <vt:lpstr>DISTRIBUCIÓN POR SUBTÍTULO DE GASTO Y CÁPITULO  PARTIDA 02 CONGRESO NACIONAL</vt:lpstr>
      <vt:lpstr>COMPORTAMIENTO DE LA EJECUCIÓN ACUMULADA DE GASTOS A JULIO DE 2019 PARTIDA 02 CONGRESO NACIONAL</vt:lpstr>
      <vt:lpstr>COMPORTAMIENTO DE LA EJECUCIÓN ACUMULADA DE GASTOS A JULIO DE 2019 PARTIDA 02 CONGRESO NACIONAL</vt:lpstr>
      <vt:lpstr>EJECUCIÓN ACUMULADA DE GASTOS A JULIO DE 2019 PARTIDA 02 CONGRESO NACIONAL</vt:lpstr>
      <vt:lpstr>EJECUCIÓN ACUMULADA DE GASTOS A JULIO DE 2019 PARTIDA 02 RESUMEN POR CAPÍTULOS</vt:lpstr>
      <vt:lpstr>EJECUCIÓN ACUMULADA DE GASTOS A JULIO DE 2019 PARTIDA 02. CAPÍTULO 01. PROGRAMA 01: SENADO</vt:lpstr>
      <vt:lpstr>EJECUCIÓN ACUMULADA DE GASTOS A JULIO DE 2019 PARTIDA 02. CAPÍTULO 02. PROGRAMA 01: CAMARA DE DIPUTADOS</vt:lpstr>
      <vt:lpstr>EJECUCIÓN ACUMULADA DE GASTOS A JULIO DE 2019 PARTIDA 02. CAPÍTULO 03. PROGRAMA 01: BIBLIOTECA DEL CONGRESO NACIONAL</vt:lpstr>
      <vt:lpstr>EJECUCIÓN ACUMULADA DE GASTOS A JULIO DE 2019 PARTIDA 02. CAPÍTULO 04. PROGRAMA 01: CONSEJO RESOLUTIVO DE ASIGNACIONES PARLAMENTARIAS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258</cp:revision>
  <cp:lastPrinted>2019-11-05T12:34:56Z</cp:lastPrinted>
  <dcterms:created xsi:type="dcterms:W3CDTF">2016-06-23T13:38:47Z</dcterms:created>
  <dcterms:modified xsi:type="dcterms:W3CDTF">2019-12-26T12:58:37Z</dcterms:modified>
</cp:coreProperties>
</file>