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4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5-4A11-BA90-64B80F77C807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05-4A11-BA90-64B80F77C807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05-4A11-BA90-64B80F77C807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05-4A11-BA90-64B80F77C807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05-4A11-BA90-64B80F77C807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05-4A11-BA90-64B80F77C807}"/>
                </c:ext>
              </c:extLst>
            </c:dLbl>
            <c:dLbl>
              <c:idx val="4"/>
              <c:layout>
                <c:manualLayout>
                  <c:x val="1.322322955653535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99181206339329E-2"/>
                      <c:h val="4.1886746205261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7A05-4A11-BA90-64B80F77C807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05-4A11-BA90-64B80F77C80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A05-4A11-BA90-64B80F77C807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A05-4A11-BA90-64B80F77C807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A05-4A11-BA90-64B80F77C8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02'!$D$24:$J$24</c:f>
              <c:numCache>
                <c:formatCode>0.0%</c:formatCode>
                <c:ptCount val="7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A05-4A11-BA90-64B80F77C8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85-4935-8C07-01B4A48A3F10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85-4935-8C07-01B4A48A3F10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85-4935-8C07-01B4A48A3F10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85-4935-8C07-01B4A48A3F10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85-4935-8C07-01B4A48A3F10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85-4935-8C07-01B4A48A3F10}"/>
                </c:ext>
              </c:extLst>
            </c:dLbl>
            <c:dLbl>
              <c:idx val="4"/>
              <c:layout>
                <c:manualLayout>
                  <c:x val="-4.2363426230317018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85-4935-8C07-01B4A48A3F10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5-4935-8C07-01B4A48A3F10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85-4935-8C07-01B4A48A3F10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5-4935-8C07-01B4A48A3F10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85-4935-8C07-01B4A48A3F10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85-4935-8C07-01B4A48A3F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02'!$D$18:$J$18</c:f>
              <c:numCache>
                <c:formatCode>0.0%</c:formatCode>
                <c:ptCount val="7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D85-4935-8C07-01B4A48A3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B688FA-54D0-48AD-AB2D-6FE498FCE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65506"/>
              </p:ext>
            </p:extLst>
          </p:nvPr>
        </p:nvGraphicFramePr>
        <p:xfrm>
          <a:off x="395538" y="1628800"/>
          <a:ext cx="8229598" cy="4211049"/>
        </p:xfrm>
        <a:graphic>
          <a:graphicData uri="http://schemas.openxmlformats.org/drawingml/2006/table">
            <a:tbl>
              <a:tblPr/>
              <a:tblGrid>
                <a:gridCol w="274961">
                  <a:extLst>
                    <a:ext uri="{9D8B030D-6E8A-4147-A177-3AD203B41FA5}">
                      <a16:colId xmlns:a16="http://schemas.microsoft.com/office/drawing/2014/main" val="3582347834"/>
                    </a:ext>
                  </a:extLst>
                </a:gridCol>
                <a:gridCol w="274961">
                  <a:extLst>
                    <a:ext uri="{9D8B030D-6E8A-4147-A177-3AD203B41FA5}">
                      <a16:colId xmlns:a16="http://schemas.microsoft.com/office/drawing/2014/main" val="2497816611"/>
                    </a:ext>
                  </a:extLst>
                </a:gridCol>
                <a:gridCol w="274961">
                  <a:extLst>
                    <a:ext uri="{9D8B030D-6E8A-4147-A177-3AD203B41FA5}">
                      <a16:colId xmlns:a16="http://schemas.microsoft.com/office/drawing/2014/main" val="4270934471"/>
                    </a:ext>
                  </a:extLst>
                </a:gridCol>
                <a:gridCol w="2466406">
                  <a:extLst>
                    <a:ext uri="{9D8B030D-6E8A-4147-A177-3AD203B41FA5}">
                      <a16:colId xmlns:a16="http://schemas.microsoft.com/office/drawing/2014/main" val="4243761638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2822350317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3304930040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2458931294"/>
                    </a:ext>
                  </a:extLst>
                </a:gridCol>
                <a:gridCol w="736897">
                  <a:extLst>
                    <a:ext uri="{9D8B030D-6E8A-4147-A177-3AD203B41FA5}">
                      <a16:colId xmlns:a16="http://schemas.microsoft.com/office/drawing/2014/main" val="3575363361"/>
                    </a:ext>
                  </a:extLst>
                </a:gridCol>
                <a:gridCol w="670907">
                  <a:extLst>
                    <a:ext uri="{9D8B030D-6E8A-4147-A177-3AD203B41FA5}">
                      <a16:colId xmlns:a16="http://schemas.microsoft.com/office/drawing/2014/main" val="346169584"/>
                    </a:ext>
                  </a:extLst>
                </a:gridCol>
                <a:gridCol w="659907">
                  <a:extLst>
                    <a:ext uri="{9D8B030D-6E8A-4147-A177-3AD203B41FA5}">
                      <a16:colId xmlns:a16="http://schemas.microsoft.com/office/drawing/2014/main" val="3015307199"/>
                    </a:ext>
                  </a:extLst>
                </a:gridCol>
                <a:gridCol w="659907">
                  <a:extLst>
                    <a:ext uri="{9D8B030D-6E8A-4147-A177-3AD203B41FA5}">
                      <a16:colId xmlns:a16="http://schemas.microsoft.com/office/drawing/2014/main" val="2305484905"/>
                    </a:ext>
                  </a:extLst>
                </a:gridCol>
              </a:tblGrid>
              <a:tr h="1484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833883"/>
                  </a:ext>
                </a:extLst>
              </a:tr>
              <a:tr h="454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937000"/>
                  </a:ext>
                </a:extLst>
              </a:tr>
              <a:tr h="194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72.477.173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2.273.701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42.705.173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56432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40.180.388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-251.459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23.149.891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93348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5.164.205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-1.800.376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165800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979.814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979.814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12979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366121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333651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25.599.909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3.686.470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14.283.878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92426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25.515.697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3.686.470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14.215.294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415503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11.566.398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3.113.661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6.654.556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229645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1.915.800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-1.326.509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879.914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575145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9.557.810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1.352.083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5.105.983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69406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1.881.703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547.061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42080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751676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475.525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664431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54658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393252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483.588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255076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8118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617685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37.866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34074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802092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39.389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46018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925590"/>
                  </a:ext>
                </a:extLst>
              </a:tr>
              <a:tr h="148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494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C58755-0998-4F7A-8F61-49870D32E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385475"/>
              </p:ext>
            </p:extLst>
          </p:nvPr>
        </p:nvGraphicFramePr>
        <p:xfrm>
          <a:off x="361079" y="1687702"/>
          <a:ext cx="8259157" cy="3696978"/>
        </p:xfrm>
        <a:graphic>
          <a:graphicData uri="http://schemas.openxmlformats.org/drawingml/2006/table">
            <a:tbl>
              <a:tblPr/>
              <a:tblGrid>
                <a:gridCol w="275949">
                  <a:extLst>
                    <a:ext uri="{9D8B030D-6E8A-4147-A177-3AD203B41FA5}">
                      <a16:colId xmlns:a16="http://schemas.microsoft.com/office/drawing/2014/main" val="2181764632"/>
                    </a:ext>
                  </a:extLst>
                </a:gridCol>
                <a:gridCol w="275949">
                  <a:extLst>
                    <a:ext uri="{9D8B030D-6E8A-4147-A177-3AD203B41FA5}">
                      <a16:colId xmlns:a16="http://schemas.microsoft.com/office/drawing/2014/main" val="2045209558"/>
                    </a:ext>
                  </a:extLst>
                </a:gridCol>
                <a:gridCol w="275949">
                  <a:extLst>
                    <a:ext uri="{9D8B030D-6E8A-4147-A177-3AD203B41FA5}">
                      <a16:colId xmlns:a16="http://schemas.microsoft.com/office/drawing/2014/main" val="3700091087"/>
                    </a:ext>
                  </a:extLst>
                </a:gridCol>
                <a:gridCol w="2475264">
                  <a:extLst>
                    <a:ext uri="{9D8B030D-6E8A-4147-A177-3AD203B41FA5}">
                      <a16:colId xmlns:a16="http://schemas.microsoft.com/office/drawing/2014/main" val="1689649566"/>
                    </a:ext>
                  </a:extLst>
                </a:gridCol>
                <a:gridCol w="739544">
                  <a:extLst>
                    <a:ext uri="{9D8B030D-6E8A-4147-A177-3AD203B41FA5}">
                      <a16:colId xmlns:a16="http://schemas.microsoft.com/office/drawing/2014/main" val="400846390"/>
                    </a:ext>
                  </a:extLst>
                </a:gridCol>
                <a:gridCol w="739544">
                  <a:extLst>
                    <a:ext uri="{9D8B030D-6E8A-4147-A177-3AD203B41FA5}">
                      <a16:colId xmlns:a16="http://schemas.microsoft.com/office/drawing/2014/main" val="2441166137"/>
                    </a:ext>
                  </a:extLst>
                </a:gridCol>
                <a:gridCol w="739544">
                  <a:extLst>
                    <a:ext uri="{9D8B030D-6E8A-4147-A177-3AD203B41FA5}">
                      <a16:colId xmlns:a16="http://schemas.microsoft.com/office/drawing/2014/main" val="2679569460"/>
                    </a:ext>
                  </a:extLst>
                </a:gridCol>
                <a:gridCol w="739544">
                  <a:extLst>
                    <a:ext uri="{9D8B030D-6E8A-4147-A177-3AD203B41FA5}">
                      <a16:colId xmlns:a16="http://schemas.microsoft.com/office/drawing/2014/main" val="3627993945"/>
                    </a:ext>
                  </a:extLst>
                </a:gridCol>
                <a:gridCol w="673316">
                  <a:extLst>
                    <a:ext uri="{9D8B030D-6E8A-4147-A177-3AD203B41FA5}">
                      <a16:colId xmlns:a16="http://schemas.microsoft.com/office/drawing/2014/main" val="3042057989"/>
                    </a:ext>
                  </a:extLst>
                </a:gridCol>
                <a:gridCol w="662277">
                  <a:extLst>
                    <a:ext uri="{9D8B030D-6E8A-4147-A177-3AD203B41FA5}">
                      <a16:colId xmlns:a16="http://schemas.microsoft.com/office/drawing/2014/main" val="3246597462"/>
                    </a:ext>
                  </a:extLst>
                </a:gridCol>
                <a:gridCol w="662277">
                  <a:extLst>
                    <a:ext uri="{9D8B030D-6E8A-4147-A177-3AD203B41FA5}">
                      <a16:colId xmlns:a16="http://schemas.microsoft.com/office/drawing/2014/main" val="1059546951"/>
                    </a:ext>
                  </a:extLst>
                </a:gridCol>
              </a:tblGrid>
              <a:tr h="1516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51436"/>
                  </a:ext>
                </a:extLst>
              </a:tr>
              <a:tr h="464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762616"/>
                  </a:ext>
                </a:extLst>
              </a:tr>
              <a:tr h="199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13.096.925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647.914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6.889.820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402678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10.820.621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502.763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5.745.586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988118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766.280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44954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628615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403936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72124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60542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08811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82955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89.433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14367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8950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36141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044165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207898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736309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34.758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737700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320.282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58819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95079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652978"/>
                  </a:ext>
                </a:extLst>
              </a:tr>
              <a:tr h="151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594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3F45B8-9EE0-47B8-BD88-3D28337B2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988639"/>
              </p:ext>
            </p:extLst>
          </p:nvPr>
        </p:nvGraphicFramePr>
        <p:xfrm>
          <a:off x="414336" y="1949299"/>
          <a:ext cx="8210701" cy="1688390"/>
        </p:xfrm>
        <a:graphic>
          <a:graphicData uri="http://schemas.openxmlformats.org/drawingml/2006/table">
            <a:tbl>
              <a:tblPr/>
              <a:tblGrid>
                <a:gridCol w="274330">
                  <a:extLst>
                    <a:ext uri="{9D8B030D-6E8A-4147-A177-3AD203B41FA5}">
                      <a16:colId xmlns:a16="http://schemas.microsoft.com/office/drawing/2014/main" val="1889508967"/>
                    </a:ext>
                  </a:extLst>
                </a:gridCol>
                <a:gridCol w="274330">
                  <a:extLst>
                    <a:ext uri="{9D8B030D-6E8A-4147-A177-3AD203B41FA5}">
                      <a16:colId xmlns:a16="http://schemas.microsoft.com/office/drawing/2014/main" val="3018579356"/>
                    </a:ext>
                  </a:extLst>
                </a:gridCol>
                <a:gridCol w="274330">
                  <a:extLst>
                    <a:ext uri="{9D8B030D-6E8A-4147-A177-3AD203B41FA5}">
                      <a16:colId xmlns:a16="http://schemas.microsoft.com/office/drawing/2014/main" val="92700438"/>
                    </a:ext>
                  </a:extLst>
                </a:gridCol>
                <a:gridCol w="2460741">
                  <a:extLst>
                    <a:ext uri="{9D8B030D-6E8A-4147-A177-3AD203B41FA5}">
                      <a16:colId xmlns:a16="http://schemas.microsoft.com/office/drawing/2014/main" val="1557485082"/>
                    </a:ext>
                  </a:extLst>
                </a:gridCol>
                <a:gridCol w="735205">
                  <a:extLst>
                    <a:ext uri="{9D8B030D-6E8A-4147-A177-3AD203B41FA5}">
                      <a16:colId xmlns:a16="http://schemas.microsoft.com/office/drawing/2014/main" val="1857777943"/>
                    </a:ext>
                  </a:extLst>
                </a:gridCol>
                <a:gridCol w="735205">
                  <a:extLst>
                    <a:ext uri="{9D8B030D-6E8A-4147-A177-3AD203B41FA5}">
                      <a16:colId xmlns:a16="http://schemas.microsoft.com/office/drawing/2014/main" val="701937527"/>
                    </a:ext>
                  </a:extLst>
                </a:gridCol>
                <a:gridCol w="735205">
                  <a:extLst>
                    <a:ext uri="{9D8B030D-6E8A-4147-A177-3AD203B41FA5}">
                      <a16:colId xmlns:a16="http://schemas.microsoft.com/office/drawing/2014/main" val="4064451797"/>
                    </a:ext>
                  </a:extLst>
                </a:gridCol>
                <a:gridCol w="735205">
                  <a:extLst>
                    <a:ext uri="{9D8B030D-6E8A-4147-A177-3AD203B41FA5}">
                      <a16:colId xmlns:a16="http://schemas.microsoft.com/office/drawing/2014/main" val="2376381070"/>
                    </a:ext>
                  </a:extLst>
                </a:gridCol>
                <a:gridCol w="669366">
                  <a:extLst>
                    <a:ext uri="{9D8B030D-6E8A-4147-A177-3AD203B41FA5}">
                      <a16:colId xmlns:a16="http://schemas.microsoft.com/office/drawing/2014/main" val="2055452159"/>
                    </a:ext>
                  </a:extLst>
                </a:gridCol>
                <a:gridCol w="658392">
                  <a:extLst>
                    <a:ext uri="{9D8B030D-6E8A-4147-A177-3AD203B41FA5}">
                      <a16:colId xmlns:a16="http://schemas.microsoft.com/office/drawing/2014/main" val="218038338"/>
                    </a:ext>
                  </a:extLst>
                </a:gridCol>
                <a:gridCol w="658392">
                  <a:extLst>
                    <a:ext uri="{9D8B030D-6E8A-4147-A177-3AD203B41FA5}">
                      <a16:colId xmlns:a16="http://schemas.microsoft.com/office/drawing/2014/main" val="2086239147"/>
                    </a:ext>
                  </a:extLst>
                </a:gridCol>
              </a:tblGrid>
              <a:tr h="148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70459"/>
                  </a:ext>
                </a:extLst>
              </a:tr>
              <a:tr h="454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764116"/>
                  </a:ext>
                </a:extLst>
              </a:tr>
              <a:tr h="194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1.367.073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693.053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950352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1.283.268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664.694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294620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68265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762514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49366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282999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9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total aprobado de $125.428 millones, de dichos recursos  un 59,5% se destina a gastos en personal, presupuesto que experimenta un crecimiento de 0,7 puntos porcentuales respecto del registrado en la Ley de Presupuestos de 2018; el resto de los recursos se dividen en un 27,7%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JULIO ascendió a $10.791 millones, es decir, un 8,2% respecto del presupuesto vigente, gasto superior al registrado a igual mes del año 2017 (7,9%) y 2018 (7,3%).  Por su parte el gasto acumulado alcanzó los $75.629 millones, lo que representa una ejecución de 57,6%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5075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Respecto al presupuesto inicial, la Partida presentó al mes de JULIO un incremento consolidado de $5.887 millones, dicho incremento se estructura con los siguientes movimientos a nivel de subtítulos  en los diferentes Programas 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21 “gastos en personal”, incrementos en el Senado por $181 millones, Biblioteca por  $502 millones, Consejo Resolutivo en $80 millones , y una disminución por $251 millones en la Cámara de Diputados.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22 “bienes y servicio de consumo”, sin variaciones en el Senado, Biblioteca y CRAP; mientras que en la Cámara de Diputados se redujo en $ 1.800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23 “prestaciones de seguridad social”, incrementos en el Senado por $946 millones, en la Cámara de Diputados $524 millones. 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 Subtítulo 24 “transferencias corrientes”, incrementos en el Senado por $1.757 millones, en la Cámara de Diputados $ 3.686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29 “adquisición de activos no financieros”, no registra variación respecto a su presupuesto vigente en el Senado, Cámara, Biblioteca y CRAP.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34 “servicio de la deuda” presentó una ejecución de $634 millones, ejecución en el Senado por $275 millones, en la Cámara </a:t>
            </a:r>
            <a:r>
              <a:rPr lang="es-CL" sz="1300"/>
              <a:t>de Diputados por </a:t>
            </a:r>
            <a:r>
              <a:rPr lang="es-CL" sz="1300" dirty="0"/>
              <a:t>$ 114 millones y  $244 millones en la Biblioteca Congreso Nacional. corresponden al pago de los compromisos devengados al 31 de diciembre de 2018 (deuda flotante).</a:t>
            </a:r>
            <a:endParaRPr lang="es-CL" sz="1200" dirty="0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65" y="2212047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78" y="2237707"/>
            <a:ext cx="4080359" cy="252137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0B51200-FF1C-4A1F-ACC0-7686D39585CA}"/>
              </a:ext>
            </a:extLst>
          </p:cNvPr>
          <p:cNvSpPr/>
          <p:nvPr/>
        </p:nvSpPr>
        <p:spPr>
          <a:xfrm>
            <a:off x="414338" y="1423090"/>
            <a:ext cx="811810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2"/>
            </a:pPr>
            <a:r>
              <a:rPr lang="es-CL" sz="1300" dirty="0">
                <a:solidFill>
                  <a:prstClr val="black"/>
                </a:solidFill>
              </a:rPr>
              <a:t>Finalmente, las tasas de ejecución por institución del Congreso Nacional fueron: 69,7% para el caso del Senado, 76,8% en la Cámara de Diputados, 69,6% para la Biblioteca del Congreso y 66,1% en el Consejo Resolutivo de Asignaciones Parlamentarias.</a:t>
            </a:r>
          </a:p>
        </p:txBody>
      </p:sp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252303"/>
              </p:ext>
            </p:extLst>
          </p:nvPr>
        </p:nvGraphicFramePr>
        <p:xfrm>
          <a:off x="452388" y="2009162"/>
          <a:ext cx="7936036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433892"/>
              </p:ext>
            </p:extLst>
          </p:nvPr>
        </p:nvGraphicFramePr>
        <p:xfrm>
          <a:off x="452388" y="1997210"/>
          <a:ext cx="7936036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CE6432-EB53-4984-8E47-6BCCA3D1C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94039"/>
              </p:ext>
            </p:extLst>
          </p:nvPr>
        </p:nvGraphicFramePr>
        <p:xfrm>
          <a:off x="399382" y="1798941"/>
          <a:ext cx="8210796" cy="1620357"/>
        </p:xfrm>
        <a:graphic>
          <a:graphicData uri="http://schemas.openxmlformats.org/drawingml/2006/table">
            <a:tbl>
              <a:tblPr/>
              <a:tblGrid>
                <a:gridCol w="790407">
                  <a:extLst>
                    <a:ext uri="{9D8B030D-6E8A-4147-A177-3AD203B41FA5}">
                      <a16:colId xmlns:a16="http://schemas.microsoft.com/office/drawing/2014/main" val="2788896556"/>
                    </a:ext>
                  </a:extLst>
                </a:gridCol>
                <a:gridCol w="2111685">
                  <a:extLst>
                    <a:ext uri="{9D8B030D-6E8A-4147-A177-3AD203B41FA5}">
                      <a16:colId xmlns:a16="http://schemas.microsoft.com/office/drawing/2014/main" val="2881966952"/>
                    </a:ext>
                  </a:extLst>
                </a:gridCol>
                <a:gridCol w="790407">
                  <a:extLst>
                    <a:ext uri="{9D8B030D-6E8A-4147-A177-3AD203B41FA5}">
                      <a16:colId xmlns:a16="http://schemas.microsoft.com/office/drawing/2014/main" val="947181821"/>
                    </a:ext>
                  </a:extLst>
                </a:gridCol>
                <a:gridCol w="790407">
                  <a:extLst>
                    <a:ext uri="{9D8B030D-6E8A-4147-A177-3AD203B41FA5}">
                      <a16:colId xmlns:a16="http://schemas.microsoft.com/office/drawing/2014/main" val="2993623457"/>
                    </a:ext>
                  </a:extLst>
                </a:gridCol>
                <a:gridCol w="790407">
                  <a:extLst>
                    <a:ext uri="{9D8B030D-6E8A-4147-A177-3AD203B41FA5}">
                      <a16:colId xmlns:a16="http://schemas.microsoft.com/office/drawing/2014/main" val="3033097274"/>
                    </a:ext>
                  </a:extLst>
                </a:gridCol>
                <a:gridCol w="790407">
                  <a:extLst>
                    <a:ext uri="{9D8B030D-6E8A-4147-A177-3AD203B41FA5}">
                      <a16:colId xmlns:a16="http://schemas.microsoft.com/office/drawing/2014/main" val="766281219"/>
                    </a:ext>
                  </a:extLst>
                </a:gridCol>
                <a:gridCol w="719624">
                  <a:extLst>
                    <a:ext uri="{9D8B030D-6E8A-4147-A177-3AD203B41FA5}">
                      <a16:colId xmlns:a16="http://schemas.microsoft.com/office/drawing/2014/main" val="3991738010"/>
                    </a:ext>
                  </a:extLst>
                </a:gridCol>
                <a:gridCol w="719624">
                  <a:extLst>
                    <a:ext uri="{9D8B030D-6E8A-4147-A177-3AD203B41FA5}">
                      <a16:colId xmlns:a16="http://schemas.microsoft.com/office/drawing/2014/main" val="212585814"/>
                    </a:ext>
                  </a:extLst>
                </a:gridCol>
                <a:gridCol w="707828">
                  <a:extLst>
                    <a:ext uri="{9D8B030D-6E8A-4147-A177-3AD203B41FA5}">
                      <a16:colId xmlns:a16="http://schemas.microsoft.com/office/drawing/2014/main" val="2741007518"/>
                    </a:ext>
                  </a:extLst>
                </a:gridCol>
              </a:tblGrid>
              <a:tr h="1447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30148"/>
                  </a:ext>
                </a:extLst>
              </a:tr>
              <a:tr h="4431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23717"/>
                  </a:ext>
                </a:extLst>
              </a:tr>
              <a:tr h="15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131.315.885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5.887.811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75.629.699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56071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75.200.765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513.601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42.864.872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623626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12.067.030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-1.800.376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7.779.953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50051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2.122.286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1.470.950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2.035.916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312,6%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837973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40.201.031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5.444.067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21.394.982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357331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919.903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746552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434.700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259.569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634.073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650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FC9A62-8851-4CC6-8236-99FB5D077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005944"/>
              </p:ext>
            </p:extLst>
          </p:nvPr>
        </p:nvGraphicFramePr>
        <p:xfrm>
          <a:off x="415722" y="1839613"/>
          <a:ext cx="8182738" cy="1537404"/>
        </p:xfrm>
        <a:graphic>
          <a:graphicData uri="http://schemas.openxmlformats.org/drawingml/2006/table">
            <a:tbl>
              <a:tblPr/>
              <a:tblGrid>
                <a:gridCol w="282846">
                  <a:extLst>
                    <a:ext uri="{9D8B030D-6E8A-4147-A177-3AD203B41FA5}">
                      <a16:colId xmlns:a16="http://schemas.microsoft.com/office/drawing/2014/main" val="3510443160"/>
                    </a:ext>
                  </a:extLst>
                </a:gridCol>
                <a:gridCol w="282846">
                  <a:extLst>
                    <a:ext uri="{9D8B030D-6E8A-4147-A177-3AD203B41FA5}">
                      <a16:colId xmlns:a16="http://schemas.microsoft.com/office/drawing/2014/main" val="3809837284"/>
                    </a:ext>
                  </a:extLst>
                </a:gridCol>
                <a:gridCol w="2537131">
                  <a:extLst>
                    <a:ext uri="{9D8B030D-6E8A-4147-A177-3AD203B41FA5}">
                      <a16:colId xmlns:a16="http://schemas.microsoft.com/office/drawing/2014/main" val="3400770927"/>
                    </a:ext>
                  </a:extLst>
                </a:gridCol>
                <a:gridCol w="758027">
                  <a:extLst>
                    <a:ext uri="{9D8B030D-6E8A-4147-A177-3AD203B41FA5}">
                      <a16:colId xmlns:a16="http://schemas.microsoft.com/office/drawing/2014/main" val="907015192"/>
                    </a:ext>
                  </a:extLst>
                </a:gridCol>
                <a:gridCol w="758027">
                  <a:extLst>
                    <a:ext uri="{9D8B030D-6E8A-4147-A177-3AD203B41FA5}">
                      <a16:colId xmlns:a16="http://schemas.microsoft.com/office/drawing/2014/main" val="3220595971"/>
                    </a:ext>
                  </a:extLst>
                </a:gridCol>
                <a:gridCol w="758027">
                  <a:extLst>
                    <a:ext uri="{9D8B030D-6E8A-4147-A177-3AD203B41FA5}">
                      <a16:colId xmlns:a16="http://schemas.microsoft.com/office/drawing/2014/main" val="1884494761"/>
                    </a:ext>
                  </a:extLst>
                </a:gridCol>
                <a:gridCol w="758027">
                  <a:extLst>
                    <a:ext uri="{9D8B030D-6E8A-4147-A177-3AD203B41FA5}">
                      <a16:colId xmlns:a16="http://schemas.microsoft.com/office/drawing/2014/main" val="1648653059"/>
                    </a:ext>
                  </a:extLst>
                </a:gridCol>
                <a:gridCol w="690145">
                  <a:extLst>
                    <a:ext uri="{9D8B030D-6E8A-4147-A177-3AD203B41FA5}">
                      <a16:colId xmlns:a16="http://schemas.microsoft.com/office/drawing/2014/main" val="3851787433"/>
                    </a:ext>
                  </a:extLst>
                </a:gridCol>
                <a:gridCol w="678831">
                  <a:extLst>
                    <a:ext uri="{9D8B030D-6E8A-4147-A177-3AD203B41FA5}">
                      <a16:colId xmlns:a16="http://schemas.microsoft.com/office/drawing/2014/main" val="3316056088"/>
                    </a:ext>
                  </a:extLst>
                </a:gridCol>
                <a:gridCol w="678831">
                  <a:extLst>
                    <a:ext uri="{9D8B030D-6E8A-4147-A177-3AD203B41FA5}">
                      <a16:colId xmlns:a16="http://schemas.microsoft.com/office/drawing/2014/main" val="380267488"/>
                    </a:ext>
                  </a:extLst>
                </a:gridCol>
              </a:tblGrid>
              <a:tr h="153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327347"/>
                  </a:ext>
                </a:extLst>
              </a:tr>
              <a:tr h="470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030523"/>
                  </a:ext>
                </a:extLst>
              </a:tr>
              <a:tr h="20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131.315.885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5.887.811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75.629.699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04945"/>
                  </a:ext>
                </a:extLst>
              </a:tr>
              <a:tr h="153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44.374.714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2.885.736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25.341.653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695395"/>
                  </a:ext>
                </a:extLst>
              </a:tr>
              <a:tr h="172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72.477.173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2.273.701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42.705.173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625950"/>
                  </a:ext>
                </a:extLst>
              </a:tr>
              <a:tr h="19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13.096.925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6.889.820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12261"/>
                  </a:ext>
                </a:extLst>
              </a:tr>
              <a:tr h="19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693.053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A14B33-0CA8-484B-8448-358C75268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68656"/>
              </p:ext>
            </p:extLst>
          </p:nvPr>
        </p:nvGraphicFramePr>
        <p:xfrm>
          <a:off x="414336" y="1722745"/>
          <a:ext cx="8172745" cy="4487034"/>
        </p:xfrm>
        <a:graphic>
          <a:graphicData uri="http://schemas.openxmlformats.org/drawingml/2006/table">
            <a:tbl>
              <a:tblPr/>
              <a:tblGrid>
                <a:gridCol w="273062">
                  <a:extLst>
                    <a:ext uri="{9D8B030D-6E8A-4147-A177-3AD203B41FA5}">
                      <a16:colId xmlns:a16="http://schemas.microsoft.com/office/drawing/2014/main" val="4232236699"/>
                    </a:ext>
                  </a:extLst>
                </a:gridCol>
                <a:gridCol w="273062">
                  <a:extLst>
                    <a:ext uri="{9D8B030D-6E8A-4147-A177-3AD203B41FA5}">
                      <a16:colId xmlns:a16="http://schemas.microsoft.com/office/drawing/2014/main" val="3127484525"/>
                    </a:ext>
                  </a:extLst>
                </a:gridCol>
                <a:gridCol w="273062">
                  <a:extLst>
                    <a:ext uri="{9D8B030D-6E8A-4147-A177-3AD203B41FA5}">
                      <a16:colId xmlns:a16="http://schemas.microsoft.com/office/drawing/2014/main" val="2807706473"/>
                    </a:ext>
                  </a:extLst>
                </a:gridCol>
                <a:gridCol w="2449367">
                  <a:extLst>
                    <a:ext uri="{9D8B030D-6E8A-4147-A177-3AD203B41FA5}">
                      <a16:colId xmlns:a16="http://schemas.microsoft.com/office/drawing/2014/main" val="3960521161"/>
                    </a:ext>
                  </a:extLst>
                </a:gridCol>
                <a:gridCol w="731806">
                  <a:extLst>
                    <a:ext uri="{9D8B030D-6E8A-4147-A177-3AD203B41FA5}">
                      <a16:colId xmlns:a16="http://schemas.microsoft.com/office/drawing/2014/main" val="3330066923"/>
                    </a:ext>
                  </a:extLst>
                </a:gridCol>
                <a:gridCol w="731806">
                  <a:extLst>
                    <a:ext uri="{9D8B030D-6E8A-4147-A177-3AD203B41FA5}">
                      <a16:colId xmlns:a16="http://schemas.microsoft.com/office/drawing/2014/main" val="1507034827"/>
                    </a:ext>
                  </a:extLst>
                </a:gridCol>
                <a:gridCol w="731806">
                  <a:extLst>
                    <a:ext uri="{9D8B030D-6E8A-4147-A177-3AD203B41FA5}">
                      <a16:colId xmlns:a16="http://schemas.microsoft.com/office/drawing/2014/main" val="3065229472"/>
                    </a:ext>
                  </a:extLst>
                </a:gridCol>
                <a:gridCol w="731806">
                  <a:extLst>
                    <a:ext uri="{9D8B030D-6E8A-4147-A177-3AD203B41FA5}">
                      <a16:colId xmlns:a16="http://schemas.microsoft.com/office/drawing/2014/main" val="1571301083"/>
                    </a:ext>
                  </a:extLst>
                </a:gridCol>
                <a:gridCol w="666272">
                  <a:extLst>
                    <a:ext uri="{9D8B030D-6E8A-4147-A177-3AD203B41FA5}">
                      <a16:colId xmlns:a16="http://schemas.microsoft.com/office/drawing/2014/main" val="2199817342"/>
                    </a:ext>
                  </a:extLst>
                </a:gridCol>
                <a:gridCol w="655348">
                  <a:extLst>
                    <a:ext uri="{9D8B030D-6E8A-4147-A177-3AD203B41FA5}">
                      <a16:colId xmlns:a16="http://schemas.microsoft.com/office/drawing/2014/main" val="3214031450"/>
                    </a:ext>
                  </a:extLst>
                </a:gridCol>
                <a:gridCol w="655348">
                  <a:extLst>
                    <a:ext uri="{9D8B030D-6E8A-4147-A177-3AD203B41FA5}">
                      <a16:colId xmlns:a16="http://schemas.microsoft.com/office/drawing/2014/main" val="2375504619"/>
                    </a:ext>
                  </a:extLst>
                </a:gridCol>
              </a:tblGrid>
              <a:tr h="147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768210"/>
                  </a:ext>
                </a:extLst>
              </a:tr>
              <a:tr h="451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3144"/>
                  </a:ext>
                </a:extLst>
              </a:tr>
              <a:tr h="193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44.374.714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2.885.736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25.341.653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048379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22.916.488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181.837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13.304.701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376400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3.291.730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178333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946.302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1.055.737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1005,3%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909899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545.476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440.462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550.025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316697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505.712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683771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14.495.652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1.757.597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7.067.532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589947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360.409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822889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360.409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72799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13.721.735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1.757.597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6.643.022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975576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4.402.644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451.720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3.081.408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10261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607.085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5313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4.728.508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433.060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1.579.810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55908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269.076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368.257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482290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756.381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290.155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903758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06328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1.249.999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698.674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505921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631023"/>
                  </a:ext>
                </a:extLst>
              </a:tr>
              <a:tr h="156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230707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346.882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59426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479882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709966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501787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52.496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6025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383589"/>
                  </a:ext>
                </a:extLst>
              </a:tr>
              <a:tr h="14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17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3983</TotalTime>
  <Words>2639</Words>
  <Application>Microsoft Office PowerPoint</Application>
  <PresentationFormat>Presentación en pantalla (4:3)</PresentationFormat>
  <Paragraphs>1134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JULIO DE 2019 PARTIDA 02: CONGRESO NACIONAL</vt:lpstr>
      <vt:lpstr>EJECUCIÓN ACUMULADA DE GASTOS A JULIO DE 2019 PARTIDA 02 CONGRESO NACIONAL</vt:lpstr>
      <vt:lpstr>EJECUCIÓN ACUMULADA DE GASTOS A JULIO DE 2019 PARTIDA 02 CONGRESO NACIONAL</vt:lpstr>
      <vt:lpstr>DISTRIBUCIÓN POR SUBTÍTULO DE GASTO Y CÁPITULO  PARTIDA 02 CONGRESO NACIONAL</vt:lpstr>
      <vt:lpstr>COMPORTAMIENTO DE LA EJECUCIÓN ACUMULADA DE GASTOS A JULIO DE 2019 PARTIDA 02 CONGRESO NACIONAL</vt:lpstr>
      <vt:lpstr>COMPORTAMIENTO DE LA EJECUCIÓN ACUMULADA DE GASTOS A JULIO DE 2019 PARTIDA 02 CONGRESO NACIONAL</vt:lpstr>
      <vt:lpstr>EJECUCIÓN ACUMULADA DE GASTOS A JULIO DE 2019 PARTIDA 02 CONGRESO NACIONAL</vt:lpstr>
      <vt:lpstr>EJECUCIÓN ACUMULADA DE GASTOS A JULIO DE 2019 PARTIDA 02 RESUMEN POR CAPÍTULOS</vt:lpstr>
      <vt:lpstr>EJECUCIÓN ACUMULADA DE GASTOS A JULIO DE 2019 PARTIDA 02. CAPÍTULO 01. PROGRAMA 01: SENADO</vt:lpstr>
      <vt:lpstr>EJECUCIÓN ACUMULADA DE GASTOS A JULIO DE 2019 PARTIDA 02. CAPÍTULO 02. PROGRAMA 01: CAMARA DE DIPUTADOS</vt:lpstr>
      <vt:lpstr>EJECUCIÓN ACUMULADA DE GASTOS A JULIO DE 2019 PARTIDA 02. CAPÍTULO 03. PROGRAMA 01: BIBLIOTECA DEL CONGRESO NACIONAL</vt:lpstr>
      <vt:lpstr>EJECUCIÓN ACUMULADA DE GASTOS A JULIO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258</cp:revision>
  <cp:lastPrinted>2019-11-05T12:34:56Z</cp:lastPrinted>
  <dcterms:created xsi:type="dcterms:W3CDTF">2016-06-23T13:38:47Z</dcterms:created>
  <dcterms:modified xsi:type="dcterms:W3CDTF">2019-12-26T12:58:37Z</dcterms:modified>
</cp:coreProperties>
</file>