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2" r:id="rId5"/>
    <p:sldId id="303" r:id="rId6"/>
    <p:sldId id="299" r:id="rId7"/>
    <p:sldId id="304" r:id="rId8"/>
    <p:sldId id="264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2" d="100"/>
          <a:sy n="82" d="100"/>
        </p:scale>
        <p:origin x="49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01'!$D$34:$O$34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E-4EA8-8F55-5081A025E68A}"/>
            </c:ext>
          </c:extLst>
        </c:ser>
        <c:ser>
          <c:idx val="1"/>
          <c:order val="1"/>
          <c:tx>
            <c:strRef>
              <c:f>'Partida 01'!$C$35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01'!$D$35:$O$35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DE-4EA8-8F55-5081A025E68A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1DE-4EA8-8F55-5081A025E68A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1DE-4EA8-8F55-5081A025E68A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1DE-4EA8-8F55-5081A025E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01'!$D$36:$J$36</c:f>
              <c:numCache>
                <c:formatCode>0.0%</c:formatCode>
                <c:ptCount val="7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DE-4EA8-8F55-5081A025E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7952384"/>
        <c:axId val="167953920"/>
      </c:barChart>
      <c:catAx>
        <c:axId val="16795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7953920"/>
        <c:crosses val="autoZero"/>
        <c:auto val="0"/>
        <c:lblAlgn val="ctr"/>
        <c:lblOffset val="100"/>
        <c:noMultiLvlLbl val="0"/>
      </c:catAx>
      <c:valAx>
        <c:axId val="16795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795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01'!$D$30:$O$30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25-41F1-9A64-41AABEDCB04B}"/>
            </c:ext>
          </c:extLst>
        </c:ser>
        <c:ser>
          <c:idx val="1"/>
          <c:order val="1"/>
          <c:tx>
            <c:strRef>
              <c:f>'Partida 01'!$C$31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01'!$D$31:$O$31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25-41F1-9A64-41AABEDCB04B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25-41F1-9A64-41AABEDCB04B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25-41F1-9A64-41AABEDCB04B}"/>
                </c:ext>
              </c:extLst>
            </c:dLbl>
            <c:dLbl>
              <c:idx val="2"/>
              <c:layout>
                <c:manualLayout>
                  <c:x val="-4.5197740112994399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25-41F1-9A64-41AABEDCB04B}"/>
                </c:ext>
              </c:extLst>
            </c:dLbl>
            <c:dLbl>
              <c:idx val="3"/>
              <c:layout>
                <c:manualLayout>
                  <c:x val="-3.7664783427495289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25-41F1-9A64-41AABEDCB04B}"/>
                </c:ext>
              </c:extLst>
            </c:dLbl>
            <c:dLbl>
              <c:idx val="4"/>
              <c:layout>
                <c:manualLayout>
                  <c:x val="-3.515379786566232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25-41F1-9A64-41AABEDCB04B}"/>
                </c:ext>
              </c:extLst>
            </c:dLbl>
            <c:dLbl>
              <c:idx val="5"/>
              <c:layout>
                <c:manualLayout>
                  <c:x val="-5.0219711236660483E-2"/>
                  <c:y val="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25-41F1-9A64-41AABEDCB04B}"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25-41F1-9A64-41AABEDCB04B}"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25-41F1-9A64-41AABEDCB04B}"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25-41F1-9A64-41AABEDCB0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01'!$D$32:$J$32</c:f>
              <c:numCache>
                <c:formatCode>0.0%</c:formatCode>
                <c:ptCount val="7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E25-41F1-9A64-41AABEDCB0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030976"/>
        <c:axId val="168032512"/>
      </c:lineChart>
      <c:catAx>
        <c:axId val="16803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032512"/>
        <c:crosses val="autoZero"/>
        <c:auto val="1"/>
        <c:lblAlgn val="ctr"/>
        <c:lblOffset val="100"/>
        <c:tickLblSkip val="1"/>
        <c:noMultiLvlLbl val="0"/>
      </c:catAx>
      <c:valAx>
        <c:axId val="16803251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0309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$19.535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y está compuesto sólo por el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Programa 01 Presidencia de la República.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Para 2019, el presupuesto de la Presidencia presenta una variación real de -2,4% respecto del año 2018 (Inicial + reajustes + leyes especiales + ajuste fiscal)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834" y="3140968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$19.535 millones,</a:t>
            </a:r>
            <a:r>
              <a:rPr lang="es-CL" sz="1200" dirty="0">
                <a:solidFill>
                  <a:prstClr val="black"/>
                </a:solidFill>
              </a:rPr>
              <a:t> al mes de JULIO, presenta modificaciones presupuestarias que incrementan la autorización de gastos en $1.384 millones, destinados a: deuda flotante, que corresponde a operaciones del año anterior, por $765 millones; Prestaciones de Seguridad Social por $359 millones y gastos en Personal $252 millones 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mes de JULIO, la ejecución de la Partida 01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$1.302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6,2%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superior en 0,3 puntos porcentuales a lo registrado en el mismo mes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923599"/>
              </p:ext>
            </p:extLst>
          </p:nvPr>
        </p:nvGraphicFramePr>
        <p:xfrm>
          <a:off x="683568" y="3431668"/>
          <a:ext cx="7632848" cy="2963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C35C5-7A29-4C1B-B375-BEEA4D7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200" dirty="0">
                <a:solidFill>
                  <a:prstClr val="black"/>
                </a:solidFill>
              </a:rPr>
              <a:t>El gasto acumulado a JULIO de la Partida asciende a </a:t>
            </a:r>
            <a:r>
              <a:rPr lang="es-CL" sz="1200" b="1" dirty="0">
                <a:solidFill>
                  <a:prstClr val="black"/>
                </a:solidFill>
              </a:rPr>
              <a:t>$ 9.963 millones, equivalente a un 47,6%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inferior al obtenido en la misma fecha de los años 2017 y 2018. (52,8% y 59,5%, respectivamente.).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833981"/>
              </p:ext>
            </p:extLst>
          </p:nvPr>
        </p:nvGraphicFramePr>
        <p:xfrm>
          <a:off x="827584" y="2924944"/>
          <a:ext cx="7416824" cy="2963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DDC9AF9-20A7-4E01-867F-0AAD009D950E}"/>
              </a:ext>
            </a:extLst>
          </p:cNvPr>
          <p:cNvSpPr/>
          <p:nvPr/>
        </p:nvSpPr>
        <p:spPr>
          <a:xfrm>
            <a:off x="414336" y="1556792"/>
            <a:ext cx="82107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Gastos de Soporte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$15.591 millones. Corresponde al 80% del total de presupuesto anual de la Partida y está conformado por: Gastos en Personal, Bienes y Servicios de Consumo, y Adquisición de Activos No Financieros</a:t>
            </a:r>
            <a:r>
              <a:rPr lang="es-CL" sz="1200" b="1" dirty="0">
                <a:solidFill>
                  <a:prstClr val="black"/>
                </a:solidFill>
              </a:rPr>
              <a:t>.  </a:t>
            </a:r>
          </a:p>
          <a:p>
            <a:pPr marL="266700" lvl="0" indent="-266700" algn="just"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dirty="0">
                <a:solidFill>
                  <a:prstClr val="black"/>
                </a:solidFill>
              </a:rPr>
              <a:t>Estos gastos están destinados a la operación y mantención de los Palacios de la Moneda, Presidencial Cerro Castillo y Edificio Bicentenario, más lo requerimientos protocolares y de desplazamiento del Presidente de la República. Los gastos en bienes y servicios de consumo financian JULIO gasto corriente en el Palacio de La Moneda y Cerro Castillo y el cambio de carpa de Patio Los Naranjos en Santiago y arriendo de equipos informáticos. </a:t>
            </a:r>
          </a:p>
          <a:p>
            <a:pPr marL="266700" algn="just"/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b="1" dirty="0">
                <a:solidFill>
                  <a:prstClr val="black"/>
                </a:solidFill>
              </a:rPr>
              <a:t>Al mes de JULIO presenta un avance en su ejecución de $7.189 millones, equivalente a un 45,4% sobre el presupuesto vigente.</a:t>
            </a:r>
          </a:p>
          <a:p>
            <a:pPr marL="266700" lvl="0" algn="just"/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E24BF6E1-9E25-4336-8ED0-A10D81BD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01041-D16D-49C6-9C0E-D2F8B11A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b="1" u="sng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Gastos Reservados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Presidencia considera Gastos Reservados Ley 19.863, por $</a:t>
            </a:r>
            <a:r>
              <a:rPr lang="es-CL" sz="1200" b="1" dirty="0">
                <a:solidFill>
                  <a:prstClr val="black"/>
                </a:solidFill>
              </a:rPr>
              <a:t>1.726 millones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Apoyo a la Gestión Presidencial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$3.943 millones. Esta Transferencia Corriente financia a 100 profesionales contratados a honorarios que desarrollan labores de apoyo a las actividades presidenciales (programación, coordinación, etc.). </a:t>
            </a:r>
          </a:p>
          <a:p>
            <a:pPr marL="2667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JULIO presenta una ejecución de $ 2.010 millones, equivalentes a un 51,0%  de avance.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45F658-6AE5-4785-9B74-9123925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9A8CAF34-B938-494A-BAFA-C17DEA17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70716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186373-0737-4B8E-B2D4-1A4C8F696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412989"/>
              </p:ext>
            </p:extLst>
          </p:nvPr>
        </p:nvGraphicFramePr>
        <p:xfrm>
          <a:off x="421976" y="2276128"/>
          <a:ext cx="7886699" cy="2442228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554919731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54924188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6722701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2377703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3471122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18378008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4039023806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413511474"/>
                    </a:ext>
                  </a:extLst>
                </a:gridCol>
              </a:tblGrid>
              <a:tr h="15884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18713"/>
                  </a:ext>
                </a:extLst>
              </a:tr>
              <a:tr h="48646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923227"/>
                  </a:ext>
                </a:extLst>
              </a:tr>
              <a:tr h="20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20.920.218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1.384.901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9.963.405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345684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8.166.016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252.236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4.445.768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928770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2.535.122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703648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708795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2.010.011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415192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341940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785436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535976"/>
                  </a:ext>
                </a:extLst>
              </a:tr>
              <a:tr h="19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19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77C53C-77C8-42A1-A319-8FFA1FE0B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19288"/>
              </p:ext>
            </p:extLst>
          </p:nvPr>
        </p:nvGraphicFramePr>
        <p:xfrm>
          <a:off x="539552" y="2307704"/>
          <a:ext cx="7886698" cy="3282605"/>
        </p:xfrm>
        <a:graphic>
          <a:graphicData uri="http://schemas.openxmlformats.org/drawingml/2006/table">
            <a:tbl>
              <a:tblPr/>
              <a:tblGrid>
                <a:gridCol w="670995">
                  <a:extLst>
                    <a:ext uri="{9D8B030D-6E8A-4147-A177-3AD203B41FA5}">
                      <a16:colId xmlns:a16="http://schemas.microsoft.com/office/drawing/2014/main" val="207369780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4211138268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2868060831"/>
                    </a:ext>
                  </a:extLst>
                </a:gridCol>
                <a:gridCol w="2824189">
                  <a:extLst>
                    <a:ext uri="{9D8B030D-6E8A-4147-A177-3AD203B41FA5}">
                      <a16:colId xmlns:a16="http://schemas.microsoft.com/office/drawing/2014/main" val="3754942927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3138836921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3936253329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102546946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3598224394"/>
                    </a:ext>
                  </a:extLst>
                </a:gridCol>
                <a:gridCol w="610907">
                  <a:extLst>
                    <a:ext uri="{9D8B030D-6E8A-4147-A177-3AD203B41FA5}">
                      <a16:colId xmlns:a16="http://schemas.microsoft.com/office/drawing/2014/main" val="2512927740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661104785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855277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78053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20.920.218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1.384.901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9.963.405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87481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8.166.016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2221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2.535.122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5435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618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23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2.010.011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8061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2.010.011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5924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2.010.011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0520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48947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7012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060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6428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1842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0709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4399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217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81102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389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4469</TotalTime>
  <Words>1122</Words>
  <Application>Microsoft Office PowerPoint</Application>
  <PresentationFormat>Presentación en pantalla (4:3)</PresentationFormat>
  <Paragraphs>325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JULIO DE 2019 PARTIDA 01: PRESIDENCIA DE LA REPÚBLICA</vt:lpstr>
      <vt:lpstr>EJECUCIÓN DE GASTOS A JULIO DE 2019  PARTIDA 01 PRESIDENCIA DE LA REPÚBLICA</vt:lpstr>
      <vt:lpstr>EJECUCIÓN DE GASTOS A JULIO DE 2019  PARTIDA 01 PRESIDENCIA DE LA REPÚBLICA</vt:lpstr>
      <vt:lpstr>EJECUCIÓN DE GASTOS A JULIO DE 2019  PARTIDA 01 PRESIDENCIA DE LA REPÚBLICA</vt:lpstr>
      <vt:lpstr>EJECUCIÓN DE GASTOS A JULIO DE 2019  PARTIDA 01 PRESIDENCIA DE LA REPÚBLICA</vt:lpstr>
      <vt:lpstr>EJECUCIÓN DE GASTOS A JULIO DE 2019  PARTIDA 01 PRESIDENCIA DE LA REPÚBLICA</vt:lpstr>
      <vt:lpstr>EJECUCIÓN ACUMULADA DE GASTOS A JULIO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256</cp:revision>
  <cp:lastPrinted>2017-05-05T14:22:30Z</cp:lastPrinted>
  <dcterms:created xsi:type="dcterms:W3CDTF">2016-06-23T13:38:47Z</dcterms:created>
  <dcterms:modified xsi:type="dcterms:W3CDTF">2019-12-24T14:34:55Z</dcterms:modified>
</cp:coreProperties>
</file>