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8" r:id="rId5"/>
    <p:sldId id="264" r:id="rId6"/>
    <p:sldId id="263" r:id="rId7"/>
    <p:sldId id="265" r:id="rId8"/>
    <p:sldId id="267" r:id="rId9"/>
    <p:sldId id="301" r:id="rId10"/>
    <p:sldId id="302" r:id="rId11"/>
    <p:sldId id="303" r:id="rId12"/>
    <p:sldId id="268" r:id="rId13"/>
    <p:sldId id="310" r:id="rId14"/>
    <p:sldId id="311" r:id="rId15"/>
    <p:sldId id="309" r:id="rId16"/>
    <p:sldId id="306" r:id="rId17"/>
    <p:sldId id="312" r:id="rId18"/>
    <p:sldId id="313" r:id="rId19"/>
    <p:sldId id="314" r:id="rId20"/>
    <p:sldId id="315" r:id="rId21"/>
    <p:sldId id="316" r:id="rId22"/>
    <p:sldId id="307" r:id="rId23"/>
    <p:sldId id="271" r:id="rId24"/>
    <p:sldId id="273" r:id="rId25"/>
    <p:sldId id="274" r:id="rId26"/>
    <p:sldId id="276" r:id="rId27"/>
    <p:sldId id="275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53DB43-652B-492F-8D6F-732728B73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19321"/>
              </p:ext>
            </p:extLst>
          </p:nvPr>
        </p:nvGraphicFramePr>
        <p:xfrm>
          <a:off x="685909" y="1902300"/>
          <a:ext cx="7886701" cy="326681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9312072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49470843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88009556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91911071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30863126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92651766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16517227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24070973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01239253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24974507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37899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92083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1.336.003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3291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6374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011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826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4887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189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424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167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9966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068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857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862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1.323.328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6822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923.328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5002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111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0519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508120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243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429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3425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3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0AD6F1-D2D9-480B-99A4-0BE9B6CFD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5711"/>
              </p:ext>
            </p:extLst>
          </p:nvPr>
        </p:nvGraphicFramePr>
        <p:xfrm>
          <a:off x="500064" y="1697635"/>
          <a:ext cx="7747720" cy="4616623"/>
        </p:xfrm>
        <a:graphic>
          <a:graphicData uri="http://schemas.openxmlformats.org/drawingml/2006/table">
            <a:tbl>
              <a:tblPr/>
              <a:tblGrid>
                <a:gridCol w="253359">
                  <a:extLst>
                    <a:ext uri="{9D8B030D-6E8A-4147-A177-3AD203B41FA5}">
                      <a16:colId xmlns:a16="http://schemas.microsoft.com/office/drawing/2014/main" val="1354163393"/>
                    </a:ext>
                  </a:extLst>
                </a:gridCol>
                <a:gridCol w="253359">
                  <a:extLst>
                    <a:ext uri="{9D8B030D-6E8A-4147-A177-3AD203B41FA5}">
                      <a16:colId xmlns:a16="http://schemas.microsoft.com/office/drawing/2014/main" val="2751204979"/>
                    </a:ext>
                  </a:extLst>
                </a:gridCol>
                <a:gridCol w="253359">
                  <a:extLst>
                    <a:ext uri="{9D8B030D-6E8A-4147-A177-3AD203B41FA5}">
                      <a16:colId xmlns:a16="http://schemas.microsoft.com/office/drawing/2014/main" val="3436644889"/>
                    </a:ext>
                  </a:extLst>
                </a:gridCol>
                <a:gridCol w="2857891">
                  <a:extLst>
                    <a:ext uri="{9D8B030D-6E8A-4147-A177-3AD203B41FA5}">
                      <a16:colId xmlns:a16="http://schemas.microsoft.com/office/drawing/2014/main" val="3991676948"/>
                    </a:ext>
                  </a:extLst>
                </a:gridCol>
                <a:gridCol w="679002">
                  <a:extLst>
                    <a:ext uri="{9D8B030D-6E8A-4147-A177-3AD203B41FA5}">
                      <a16:colId xmlns:a16="http://schemas.microsoft.com/office/drawing/2014/main" val="2889569303"/>
                    </a:ext>
                  </a:extLst>
                </a:gridCol>
                <a:gridCol w="679002">
                  <a:extLst>
                    <a:ext uri="{9D8B030D-6E8A-4147-A177-3AD203B41FA5}">
                      <a16:colId xmlns:a16="http://schemas.microsoft.com/office/drawing/2014/main" val="4061492049"/>
                    </a:ext>
                  </a:extLst>
                </a:gridCol>
                <a:gridCol w="679002">
                  <a:extLst>
                    <a:ext uri="{9D8B030D-6E8A-4147-A177-3AD203B41FA5}">
                      <a16:colId xmlns:a16="http://schemas.microsoft.com/office/drawing/2014/main" val="434809997"/>
                    </a:ext>
                  </a:extLst>
                </a:gridCol>
                <a:gridCol w="679002">
                  <a:extLst>
                    <a:ext uri="{9D8B030D-6E8A-4147-A177-3AD203B41FA5}">
                      <a16:colId xmlns:a16="http://schemas.microsoft.com/office/drawing/2014/main" val="1725197087"/>
                    </a:ext>
                  </a:extLst>
                </a:gridCol>
                <a:gridCol w="722073">
                  <a:extLst>
                    <a:ext uri="{9D8B030D-6E8A-4147-A177-3AD203B41FA5}">
                      <a16:colId xmlns:a16="http://schemas.microsoft.com/office/drawing/2014/main" val="1591724591"/>
                    </a:ext>
                  </a:extLst>
                </a:gridCol>
                <a:gridCol w="691671">
                  <a:extLst>
                    <a:ext uri="{9D8B030D-6E8A-4147-A177-3AD203B41FA5}">
                      <a16:colId xmlns:a16="http://schemas.microsoft.com/office/drawing/2014/main" val="51804558"/>
                    </a:ext>
                  </a:extLst>
                </a:gridCol>
              </a:tblGrid>
              <a:tr h="129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011522"/>
                  </a:ext>
                </a:extLst>
              </a:tr>
              <a:tr h="368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899820"/>
                  </a:ext>
                </a:extLst>
              </a:tr>
              <a:tr h="158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507.513.474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116372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23.082.655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67099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11.492.107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44142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10.924.295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14737"/>
                  </a:ext>
                </a:extLst>
              </a:tr>
              <a:tr h="173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029141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8925"/>
                  </a:ext>
                </a:extLst>
              </a:tr>
              <a:tr h="15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65727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86992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43450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77.600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556364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698628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2.874.462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7163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545527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602.141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42486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078440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96805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047722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46731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98575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636886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341224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Tamaño.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642300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3390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94276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87394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88716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39605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1.362.650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172179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50657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136077"/>
                  </a:ext>
                </a:extLst>
              </a:tr>
              <a:tr h="129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Infantiles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73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1309150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556154" y="6389596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8317EEF-7ECF-40CE-9539-FDADC1183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90275"/>
              </p:ext>
            </p:extLst>
          </p:nvPr>
        </p:nvGraphicFramePr>
        <p:xfrm>
          <a:off x="591934" y="1624406"/>
          <a:ext cx="7733282" cy="4748567"/>
        </p:xfrm>
        <a:graphic>
          <a:graphicData uri="http://schemas.openxmlformats.org/drawingml/2006/table">
            <a:tbl>
              <a:tblPr/>
              <a:tblGrid>
                <a:gridCol w="252887">
                  <a:extLst>
                    <a:ext uri="{9D8B030D-6E8A-4147-A177-3AD203B41FA5}">
                      <a16:colId xmlns:a16="http://schemas.microsoft.com/office/drawing/2014/main" val="3175769092"/>
                    </a:ext>
                  </a:extLst>
                </a:gridCol>
                <a:gridCol w="252887">
                  <a:extLst>
                    <a:ext uri="{9D8B030D-6E8A-4147-A177-3AD203B41FA5}">
                      <a16:colId xmlns:a16="http://schemas.microsoft.com/office/drawing/2014/main" val="1477948520"/>
                    </a:ext>
                  </a:extLst>
                </a:gridCol>
                <a:gridCol w="252887">
                  <a:extLst>
                    <a:ext uri="{9D8B030D-6E8A-4147-A177-3AD203B41FA5}">
                      <a16:colId xmlns:a16="http://schemas.microsoft.com/office/drawing/2014/main" val="27667501"/>
                    </a:ext>
                  </a:extLst>
                </a:gridCol>
                <a:gridCol w="2852564">
                  <a:extLst>
                    <a:ext uri="{9D8B030D-6E8A-4147-A177-3AD203B41FA5}">
                      <a16:colId xmlns:a16="http://schemas.microsoft.com/office/drawing/2014/main" val="2398364622"/>
                    </a:ext>
                  </a:extLst>
                </a:gridCol>
                <a:gridCol w="677737">
                  <a:extLst>
                    <a:ext uri="{9D8B030D-6E8A-4147-A177-3AD203B41FA5}">
                      <a16:colId xmlns:a16="http://schemas.microsoft.com/office/drawing/2014/main" val="147818871"/>
                    </a:ext>
                  </a:extLst>
                </a:gridCol>
                <a:gridCol w="677737">
                  <a:extLst>
                    <a:ext uri="{9D8B030D-6E8A-4147-A177-3AD203B41FA5}">
                      <a16:colId xmlns:a16="http://schemas.microsoft.com/office/drawing/2014/main" val="4051968852"/>
                    </a:ext>
                  </a:extLst>
                </a:gridCol>
                <a:gridCol w="677737">
                  <a:extLst>
                    <a:ext uri="{9D8B030D-6E8A-4147-A177-3AD203B41FA5}">
                      <a16:colId xmlns:a16="http://schemas.microsoft.com/office/drawing/2014/main" val="3938103265"/>
                    </a:ext>
                  </a:extLst>
                </a:gridCol>
                <a:gridCol w="677737">
                  <a:extLst>
                    <a:ext uri="{9D8B030D-6E8A-4147-A177-3AD203B41FA5}">
                      <a16:colId xmlns:a16="http://schemas.microsoft.com/office/drawing/2014/main" val="1612548658"/>
                    </a:ext>
                  </a:extLst>
                </a:gridCol>
                <a:gridCol w="720728">
                  <a:extLst>
                    <a:ext uri="{9D8B030D-6E8A-4147-A177-3AD203B41FA5}">
                      <a16:colId xmlns:a16="http://schemas.microsoft.com/office/drawing/2014/main" val="3988769297"/>
                    </a:ext>
                  </a:extLst>
                </a:gridCol>
                <a:gridCol w="690381">
                  <a:extLst>
                    <a:ext uri="{9D8B030D-6E8A-4147-A177-3AD203B41FA5}">
                      <a16:colId xmlns:a16="http://schemas.microsoft.com/office/drawing/2014/main" val="3390105270"/>
                    </a:ext>
                  </a:extLst>
                </a:gridCol>
              </a:tblGrid>
              <a:tr h="11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94841"/>
                  </a:ext>
                </a:extLst>
              </a:tr>
              <a:tr h="351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2365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7.900.189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211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9079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5.235.377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3731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309337"/>
                  </a:ext>
                </a:extLst>
              </a:tr>
              <a:tr h="131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44880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91146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84583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148.600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19654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9937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591.319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8139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20167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3365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21406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332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58640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04680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09400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1259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2334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04371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63637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8231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69491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78195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1614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75655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3477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182.323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6356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69936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60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36797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8487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02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D01CB3-5183-4376-8CA7-B39ED0A34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25379"/>
              </p:ext>
            </p:extLst>
          </p:nvPr>
        </p:nvGraphicFramePr>
        <p:xfrm>
          <a:off x="448931" y="1789064"/>
          <a:ext cx="7960368" cy="2316555"/>
        </p:xfrm>
        <a:graphic>
          <a:graphicData uri="http://schemas.openxmlformats.org/drawingml/2006/table">
            <a:tbl>
              <a:tblPr/>
              <a:tblGrid>
                <a:gridCol w="260313">
                  <a:extLst>
                    <a:ext uri="{9D8B030D-6E8A-4147-A177-3AD203B41FA5}">
                      <a16:colId xmlns:a16="http://schemas.microsoft.com/office/drawing/2014/main" val="384155281"/>
                    </a:ext>
                  </a:extLst>
                </a:gridCol>
                <a:gridCol w="260313">
                  <a:extLst>
                    <a:ext uri="{9D8B030D-6E8A-4147-A177-3AD203B41FA5}">
                      <a16:colId xmlns:a16="http://schemas.microsoft.com/office/drawing/2014/main" val="2896791257"/>
                    </a:ext>
                  </a:extLst>
                </a:gridCol>
                <a:gridCol w="260313">
                  <a:extLst>
                    <a:ext uri="{9D8B030D-6E8A-4147-A177-3AD203B41FA5}">
                      <a16:colId xmlns:a16="http://schemas.microsoft.com/office/drawing/2014/main" val="3836398313"/>
                    </a:ext>
                  </a:extLst>
                </a:gridCol>
                <a:gridCol w="2936330">
                  <a:extLst>
                    <a:ext uri="{9D8B030D-6E8A-4147-A177-3AD203B41FA5}">
                      <a16:colId xmlns:a16="http://schemas.microsoft.com/office/drawing/2014/main" val="2313352841"/>
                    </a:ext>
                  </a:extLst>
                </a:gridCol>
                <a:gridCol w="697638">
                  <a:extLst>
                    <a:ext uri="{9D8B030D-6E8A-4147-A177-3AD203B41FA5}">
                      <a16:colId xmlns:a16="http://schemas.microsoft.com/office/drawing/2014/main" val="3490979770"/>
                    </a:ext>
                  </a:extLst>
                </a:gridCol>
                <a:gridCol w="697638">
                  <a:extLst>
                    <a:ext uri="{9D8B030D-6E8A-4147-A177-3AD203B41FA5}">
                      <a16:colId xmlns:a16="http://schemas.microsoft.com/office/drawing/2014/main" val="635535406"/>
                    </a:ext>
                  </a:extLst>
                </a:gridCol>
                <a:gridCol w="697638">
                  <a:extLst>
                    <a:ext uri="{9D8B030D-6E8A-4147-A177-3AD203B41FA5}">
                      <a16:colId xmlns:a16="http://schemas.microsoft.com/office/drawing/2014/main" val="2303269911"/>
                    </a:ext>
                  </a:extLst>
                </a:gridCol>
                <a:gridCol w="697638">
                  <a:extLst>
                    <a:ext uri="{9D8B030D-6E8A-4147-A177-3AD203B41FA5}">
                      <a16:colId xmlns:a16="http://schemas.microsoft.com/office/drawing/2014/main" val="1877337298"/>
                    </a:ext>
                  </a:extLst>
                </a:gridCol>
                <a:gridCol w="741892">
                  <a:extLst>
                    <a:ext uri="{9D8B030D-6E8A-4147-A177-3AD203B41FA5}">
                      <a16:colId xmlns:a16="http://schemas.microsoft.com/office/drawing/2014/main" val="1087214203"/>
                    </a:ext>
                  </a:extLst>
                </a:gridCol>
                <a:gridCol w="710655">
                  <a:extLst>
                    <a:ext uri="{9D8B030D-6E8A-4147-A177-3AD203B41FA5}">
                      <a16:colId xmlns:a16="http://schemas.microsoft.com/office/drawing/2014/main" val="962482773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93851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458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224.578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8636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286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010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595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424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550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189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484.430.819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869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256.455.856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25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7230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215.907.142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1968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401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0626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0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2D740D-6AE2-4AAA-A35B-B89D385F5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88557"/>
              </p:ext>
            </p:extLst>
          </p:nvPr>
        </p:nvGraphicFramePr>
        <p:xfrm>
          <a:off x="440452" y="1810749"/>
          <a:ext cx="7886701" cy="154843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76724683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2353674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32069878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09928382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86215463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9863087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6475542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79359320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704503226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988807598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71363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72404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7190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690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7360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293096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4363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43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025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46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787944-E3CD-4675-8426-DCC8579DA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8544"/>
              </p:ext>
            </p:extLst>
          </p:nvPr>
        </p:nvGraphicFramePr>
        <p:xfrm>
          <a:off x="504581" y="1743421"/>
          <a:ext cx="7972566" cy="4676027"/>
        </p:xfrm>
        <a:graphic>
          <a:graphicData uri="http://schemas.openxmlformats.org/drawingml/2006/table">
            <a:tbl>
              <a:tblPr/>
              <a:tblGrid>
                <a:gridCol w="259355">
                  <a:extLst>
                    <a:ext uri="{9D8B030D-6E8A-4147-A177-3AD203B41FA5}">
                      <a16:colId xmlns:a16="http://schemas.microsoft.com/office/drawing/2014/main" val="2177299016"/>
                    </a:ext>
                  </a:extLst>
                </a:gridCol>
                <a:gridCol w="259355">
                  <a:extLst>
                    <a:ext uri="{9D8B030D-6E8A-4147-A177-3AD203B41FA5}">
                      <a16:colId xmlns:a16="http://schemas.microsoft.com/office/drawing/2014/main" val="1474352547"/>
                    </a:ext>
                  </a:extLst>
                </a:gridCol>
                <a:gridCol w="259355">
                  <a:extLst>
                    <a:ext uri="{9D8B030D-6E8A-4147-A177-3AD203B41FA5}">
                      <a16:colId xmlns:a16="http://schemas.microsoft.com/office/drawing/2014/main" val="3829537201"/>
                    </a:ext>
                  </a:extLst>
                </a:gridCol>
                <a:gridCol w="2967018">
                  <a:extLst>
                    <a:ext uri="{9D8B030D-6E8A-4147-A177-3AD203B41FA5}">
                      <a16:colId xmlns:a16="http://schemas.microsoft.com/office/drawing/2014/main" val="3537445605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1218827634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3103152196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3684988522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1797701500"/>
                    </a:ext>
                  </a:extLst>
                </a:gridCol>
                <a:gridCol w="739160">
                  <a:extLst>
                    <a:ext uri="{9D8B030D-6E8A-4147-A177-3AD203B41FA5}">
                      <a16:colId xmlns:a16="http://schemas.microsoft.com/office/drawing/2014/main" val="3736190880"/>
                    </a:ext>
                  </a:extLst>
                </a:gridCol>
                <a:gridCol w="708039">
                  <a:extLst>
                    <a:ext uri="{9D8B030D-6E8A-4147-A177-3AD203B41FA5}">
                      <a16:colId xmlns:a16="http://schemas.microsoft.com/office/drawing/2014/main" val="1711290630"/>
                    </a:ext>
                  </a:extLst>
                </a:gridCol>
              </a:tblGrid>
              <a:tr h="1100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022527"/>
                  </a:ext>
                </a:extLst>
              </a:tr>
              <a:tr h="335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789956"/>
                  </a:ext>
                </a:extLst>
              </a:tr>
              <a:tr h="115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37.646.313.728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34.357.451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4.857.485.377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762063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37.646.313.728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34.357.451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4.857.485.377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20723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2.089.783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20084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2.089.783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9667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124.508.491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124.508.491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19.919.549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14795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41.188.201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41.188.201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7.244.249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8491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69.876.553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69.876.553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10.900.000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878397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12.157.124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12.157.124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1.560.160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9720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42062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80.198.590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279430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384.470.096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384.470.096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62.568.977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97184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190.983.554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190.983.554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17.326.785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321434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3.732.438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3.732.438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302.828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114652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9.310.004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078772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9.310.004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7263"/>
                  </a:ext>
                </a:extLst>
              </a:tr>
              <a:tr h="93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2.803.847.904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2.803.847.904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328.099.050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75742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Gobierno Interior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74.005.996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74.005.996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7.273.093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09786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15.848.643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15.848.643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3.903.541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66723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496.899.183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497.007.183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2.072.672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677345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6.732.077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6.732.077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1.062.440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34142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39.351.015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39.351.015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7.013.322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30028"/>
                  </a:ext>
                </a:extLst>
              </a:tr>
              <a:tr h="17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67.319.552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67.319.552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13.485.611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763023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85.742.641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85.742.641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22.079.762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252769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1.108.160.882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1.108.160.882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184.000.000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8984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329.723.706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329.723.706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57.140.968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47995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24.229.552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24.229.552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6.571.698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003634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32.379.955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32.379.955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1.243.196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1311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26.081.323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26.081.323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525.863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02707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36.607.764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36.607.764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6.562.783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74384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42.856.941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42.856.941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637.511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7260"/>
                  </a:ext>
                </a:extLst>
              </a:tr>
              <a:tr h="17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37.272.500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37.272.500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521.457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0449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47.810.705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47.810.705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7.990.265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012069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41.548.537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41.403.402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-145.135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744.413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13873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55.040.688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55.040.688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663.580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4389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42.064.476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42.064.476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641.736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111969"/>
                  </a:ext>
                </a:extLst>
              </a:tr>
              <a:tr h="17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26.902.205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26.902.205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675.670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115041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Antártica Chilena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28.099.212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28.099.212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97529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64.933.658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64.933.658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1.161.449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87028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27.476.407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27.476.407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55389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19.807.125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19.807.125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12647"/>
                  </a:ext>
                </a:extLst>
              </a:tr>
              <a:tr h="88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26.953.161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26.990.296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211.020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37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F5E495-9EF2-4218-95EC-E833DB879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952430"/>
              </p:ext>
            </p:extLst>
          </p:nvPr>
        </p:nvGraphicFramePr>
        <p:xfrm>
          <a:off x="585722" y="1783756"/>
          <a:ext cx="7972556" cy="4404157"/>
        </p:xfrm>
        <a:graphic>
          <a:graphicData uri="http://schemas.openxmlformats.org/drawingml/2006/table">
            <a:tbl>
              <a:tblPr/>
              <a:tblGrid>
                <a:gridCol w="259354">
                  <a:extLst>
                    <a:ext uri="{9D8B030D-6E8A-4147-A177-3AD203B41FA5}">
                      <a16:colId xmlns:a16="http://schemas.microsoft.com/office/drawing/2014/main" val="3923057260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2395703455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1360466742"/>
                    </a:ext>
                  </a:extLst>
                </a:gridCol>
                <a:gridCol w="2967016">
                  <a:extLst>
                    <a:ext uri="{9D8B030D-6E8A-4147-A177-3AD203B41FA5}">
                      <a16:colId xmlns:a16="http://schemas.microsoft.com/office/drawing/2014/main" val="346702871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421973477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2703775246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104888593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1927383903"/>
                    </a:ext>
                  </a:extLst>
                </a:gridCol>
                <a:gridCol w="739160">
                  <a:extLst>
                    <a:ext uri="{9D8B030D-6E8A-4147-A177-3AD203B41FA5}">
                      <a16:colId xmlns:a16="http://schemas.microsoft.com/office/drawing/2014/main" val="1640849888"/>
                    </a:ext>
                  </a:extLst>
                </a:gridCol>
                <a:gridCol w="708038">
                  <a:extLst>
                    <a:ext uri="{9D8B030D-6E8A-4147-A177-3AD203B41FA5}">
                      <a16:colId xmlns:a16="http://schemas.microsoft.com/office/drawing/2014/main" val="1897522858"/>
                    </a:ext>
                  </a:extLst>
                </a:gridCol>
              </a:tblGrid>
              <a:tr h="151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630264"/>
                  </a:ext>
                </a:extLst>
              </a:tr>
              <a:tr h="364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189772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11.059.671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126351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33.471.884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33.471.884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3.501.297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343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54.290.457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54.290.457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5.766.774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86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del Estado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8.544.625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8.544.625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700.450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74810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5.539.745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5.539.745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390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8.423.537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8.423.537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766.843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262895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380.705.414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380.705.414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22.320.538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5566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157.811.282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157.811.282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1.882.698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15815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10.717.671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10.717.671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1.095.244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365085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40.803.424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40.803.424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1.983.416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2816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29.048.419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29.048.419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81657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24.647.717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24.647.717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5.147.975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61772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36.390.329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36.390.329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5.191.620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89675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7.159.054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7.159.054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811.549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9015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29.570.333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29.570.333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1.877.179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704612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21.507.081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21.507.081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1.749.039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693121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4.305.957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4.305.957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468.767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164967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6.703.045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6.703.045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883.037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80900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343.382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39536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6.310.385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6.310.385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886.632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5504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64.389.923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73416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22.341.339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22.341.339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2.875.385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8375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20.041.088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20.041.088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2.441.014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47053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185.536.607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185.536.607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31.000.860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50505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64.673.432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64.673.432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8.610.098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34063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56.777.496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56.777.496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9.030.850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1888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8.251.914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8.251.914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891.563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88037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11.688.797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11.688.797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2.271.028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55321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581.134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0747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489.446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7776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21.104.452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21.104.452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3.493.763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541779"/>
                  </a:ext>
                </a:extLst>
              </a:tr>
              <a:tr h="12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17.806.627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17.806.627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2.704.782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231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3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1C12AC-0914-4CAD-9C71-0A4174D63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205239"/>
              </p:ext>
            </p:extLst>
          </p:nvPr>
        </p:nvGraphicFramePr>
        <p:xfrm>
          <a:off x="602798" y="1709016"/>
          <a:ext cx="7992887" cy="4447479"/>
        </p:xfrm>
        <a:graphic>
          <a:graphicData uri="http://schemas.openxmlformats.org/drawingml/2006/table">
            <a:tbl>
              <a:tblPr/>
              <a:tblGrid>
                <a:gridCol w="244242">
                  <a:extLst>
                    <a:ext uri="{9D8B030D-6E8A-4147-A177-3AD203B41FA5}">
                      <a16:colId xmlns:a16="http://schemas.microsoft.com/office/drawing/2014/main" val="479237911"/>
                    </a:ext>
                  </a:extLst>
                </a:gridCol>
                <a:gridCol w="244242">
                  <a:extLst>
                    <a:ext uri="{9D8B030D-6E8A-4147-A177-3AD203B41FA5}">
                      <a16:colId xmlns:a16="http://schemas.microsoft.com/office/drawing/2014/main" val="1060594338"/>
                    </a:ext>
                  </a:extLst>
                </a:gridCol>
                <a:gridCol w="244242">
                  <a:extLst>
                    <a:ext uri="{9D8B030D-6E8A-4147-A177-3AD203B41FA5}">
                      <a16:colId xmlns:a16="http://schemas.microsoft.com/office/drawing/2014/main" val="4021796539"/>
                    </a:ext>
                  </a:extLst>
                </a:gridCol>
                <a:gridCol w="2794140">
                  <a:extLst>
                    <a:ext uri="{9D8B030D-6E8A-4147-A177-3AD203B41FA5}">
                      <a16:colId xmlns:a16="http://schemas.microsoft.com/office/drawing/2014/main" val="3534048538"/>
                    </a:ext>
                  </a:extLst>
                </a:gridCol>
                <a:gridCol w="654571">
                  <a:extLst>
                    <a:ext uri="{9D8B030D-6E8A-4147-A177-3AD203B41FA5}">
                      <a16:colId xmlns:a16="http://schemas.microsoft.com/office/drawing/2014/main" val="2622699985"/>
                    </a:ext>
                  </a:extLst>
                </a:gridCol>
                <a:gridCol w="654571">
                  <a:extLst>
                    <a:ext uri="{9D8B030D-6E8A-4147-A177-3AD203B41FA5}">
                      <a16:colId xmlns:a16="http://schemas.microsoft.com/office/drawing/2014/main" val="3875197027"/>
                    </a:ext>
                  </a:extLst>
                </a:gridCol>
                <a:gridCol w="654571">
                  <a:extLst>
                    <a:ext uri="{9D8B030D-6E8A-4147-A177-3AD203B41FA5}">
                      <a16:colId xmlns:a16="http://schemas.microsoft.com/office/drawing/2014/main" val="3866443114"/>
                    </a:ext>
                  </a:extLst>
                </a:gridCol>
                <a:gridCol w="654571">
                  <a:extLst>
                    <a:ext uri="{9D8B030D-6E8A-4147-A177-3AD203B41FA5}">
                      <a16:colId xmlns:a16="http://schemas.microsoft.com/office/drawing/2014/main" val="2116678115"/>
                    </a:ext>
                  </a:extLst>
                </a:gridCol>
                <a:gridCol w="696092">
                  <a:extLst>
                    <a:ext uri="{9D8B030D-6E8A-4147-A177-3AD203B41FA5}">
                      <a16:colId xmlns:a16="http://schemas.microsoft.com/office/drawing/2014/main" val="423850600"/>
                    </a:ext>
                  </a:extLst>
                </a:gridCol>
                <a:gridCol w="1151645">
                  <a:extLst>
                    <a:ext uri="{9D8B030D-6E8A-4147-A177-3AD203B41FA5}">
                      <a16:colId xmlns:a16="http://schemas.microsoft.com/office/drawing/2014/main" val="244503888"/>
                    </a:ext>
                  </a:extLst>
                </a:gridCol>
              </a:tblGrid>
              <a:tr h="138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04552"/>
                  </a:ext>
                </a:extLst>
              </a:tr>
              <a:tr h="33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6403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10.749.250.495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10.751.573.661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2.323.166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1.334.568.314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1589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8.104.960.722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8.104.960.722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1.184.116.691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6725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32.061.277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32.061.277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4.416.971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7739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36.604.005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36.604.005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1.982.550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1375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320.352.316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320.352.316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46.435.000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64972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288.300.661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288.300.661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16244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1.036.864.118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1.036.864.118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98062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494.357.838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494.357.838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74.860.000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44608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2.056.718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2.056.718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17128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419.794.176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419.794.176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08312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3.533.632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4.290.917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757.285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891.363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249750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2.522.235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3.141.561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746.093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86210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2.483.727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2.992.068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508.341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683.392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4808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2.991.971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3.430.185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438.214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848.354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37391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Chinchorro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789.450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789.450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51694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658.899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658.899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2572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Andalien Sur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918.750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15962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1.122.884.486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1.122.884.486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136.295.479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7975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199.011.891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199.011.891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9.343.645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1152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44.140.519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44.140.519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4.765.779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67905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462.490.810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462.490.810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63.391.655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2973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267.063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380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353.960.594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353.960.594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49.332.990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34570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59.662.296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59.662.296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9.194.347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14456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1.192.999.083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1.192.999.083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203.888.690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43643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546.690.458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546.690.458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88.691.394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38952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385.206.686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385.206.686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73.057.489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6671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219.456.876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219.456.876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36.020.659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4030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1.321.983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1.321.983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86.851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1312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2.358.471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2.358.471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700.311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10041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5.243.371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5.243.371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773.217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8564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1.692.152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1.692.152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16028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13.201.195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13.201.195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2.448.257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6058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4.603.698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4.603.698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643.502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9605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13.224.193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13.224.193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1.395.369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53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7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4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F6EFEE-FA24-455D-93E0-15AAE01AC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588956"/>
              </p:ext>
            </p:extLst>
          </p:nvPr>
        </p:nvGraphicFramePr>
        <p:xfrm>
          <a:off x="539552" y="1803762"/>
          <a:ext cx="7920880" cy="4407899"/>
        </p:xfrm>
        <a:graphic>
          <a:graphicData uri="http://schemas.openxmlformats.org/drawingml/2006/table">
            <a:tbl>
              <a:tblPr/>
              <a:tblGrid>
                <a:gridCol w="257672">
                  <a:extLst>
                    <a:ext uri="{9D8B030D-6E8A-4147-A177-3AD203B41FA5}">
                      <a16:colId xmlns:a16="http://schemas.microsoft.com/office/drawing/2014/main" val="1531334699"/>
                    </a:ext>
                  </a:extLst>
                </a:gridCol>
                <a:gridCol w="257672">
                  <a:extLst>
                    <a:ext uri="{9D8B030D-6E8A-4147-A177-3AD203B41FA5}">
                      <a16:colId xmlns:a16="http://schemas.microsoft.com/office/drawing/2014/main" val="1261139990"/>
                    </a:ext>
                  </a:extLst>
                </a:gridCol>
                <a:gridCol w="257672">
                  <a:extLst>
                    <a:ext uri="{9D8B030D-6E8A-4147-A177-3AD203B41FA5}">
                      <a16:colId xmlns:a16="http://schemas.microsoft.com/office/drawing/2014/main" val="2608191052"/>
                    </a:ext>
                  </a:extLst>
                </a:gridCol>
                <a:gridCol w="2947786">
                  <a:extLst>
                    <a:ext uri="{9D8B030D-6E8A-4147-A177-3AD203B41FA5}">
                      <a16:colId xmlns:a16="http://schemas.microsoft.com/office/drawing/2014/main" val="572848841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1076193074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4271991265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3317188152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4053651055"/>
                    </a:ext>
                  </a:extLst>
                </a:gridCol>
                <a:gridCol w="734369">
                  <a:extLst>
                    <a:ext uri="{9D8B030D-6E8A-4147-A177-3AD203B41FA5}">
                      <a16:colId xmlns:a16="http://schemas.microsoft.com/office/drawing/2014/main" val="1381948866"/>
                    </a:ext>
                  </a:extLst>
                </a:gridCol>
                <a:gridCol w="703449">
                  <a:extLst>
                    <a:ext uri="{9D8B030D-6E8A-4147-A177-3AD203B41FA5}">
                      <a16:colId xmlns:a16="http://schemas.microsoft.com/office/drawing/2014/main" val="1738650375"/>
                    </a:ext>
                  </a:extLst>
                </a:gridCol>
              </a:tblGrid>
              <a:tr h="146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368135"/>
                  </a:ext>
                </a:extLst>
              </a:tr>
              <a:tr h="352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3451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1.974.115.195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1.974.115.195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96.771.463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58556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20.464.906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20.464.906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4.330.609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945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1.776.320.262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1.776.320.262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86.960.060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01171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147.267.315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147.267.315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1.788.324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75833"/>
                  </a:ext>
                </a:extLst>
              </a:tr>
              <a:tr h="146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18.600.018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18.600.018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1.921.007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97254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1.373.178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1.373.178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76144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10.089.516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10.089.516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1.563.463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4219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464.803.584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467.012.765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2.209.181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45.366.912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536369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62.050.963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62.050.963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6.381.823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3765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9.530.773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9.530.773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638.309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46910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199.289.652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199.289.652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14.949.770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87602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101.780.204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101.780.204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11.348.087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4121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79.160.108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81.369.289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2.209.181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10.323.384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416593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12.991.884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12.991.884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1.725.539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493488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1.092.266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804806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1.092.266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02166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6.667.309.530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6.696.472.362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29.162.832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1.146.438.451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082393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23.142.303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52.305.135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29.162.832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19.457.266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19716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67.031.771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67.031.771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8.440.130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57970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7.122.664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7.122.664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591.969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387756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152.390.571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152.390.571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14.239.642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737838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13.697.051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13.697.051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2.125.433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58457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15.564.662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15.564.662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617456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4.651.718.129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4.651.718.129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813.000.000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849094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1.056.098.525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1.056.098.525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173.546.248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746074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680.543.854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680.543.854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112.821.763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774730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5.924.750.193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5.924.750.193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659.174.833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096615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4.593.903.203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4.593.903.203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575.153.161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90295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14.176.366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14.176.366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20031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257.642.360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257.642.360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32.500.000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78546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777.952.278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777.952.278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48.546.672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13702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13.275.986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13.275.986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165128"/>
                  </a:ext>
                </a:extLst>
              </a:tr>
              <a:tr h="11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Mayor Producción Nivel Secundario y Terciario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267.800.000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267.800.000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123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70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5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779BF8-B618-4B70-B4A7-AD6530525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67297"/>
              </p:ext>
            </p:extLst>
          </p:nvPr>
        </p:nvGraphicFramePr>
        <p:xfrm>
          <a:off x="585720" y="1777346"/>
          <a:ext cx="7972559" cy="4405028"/>
        </p:xfrm>
        <a:graphic>
          <a:graphicData uri="http://schemas.openxmlformats.org/drawingml/2006/table">
            <a:tbl>
              <a:tblPr/>
              <a:tblGrid>
                <a:gridCol w="259354">
                  <a:extLst>
                    <a:ext uri="{9D8B030D-6E8A-4147-A177-3AD203B41FA5}">
                      <a16:colId xmlns:a16="http://schemas.microsoft.com/office/drawing/2014/main" val="638542818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1595151409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2641373316"/>
                    </a:ext>
                  </a:extLst>
                </a:gridCol>
                <a:gridCol w="2967016">
                  <a:extLst>
                    <a:ext uri="{9D8B030D-6E8A-4147-A177-3AD203B41FA5}">
                      <a16:colId xmlns:a16="http://schemas.microsoft.com/office/drawing/2014/main" val="2709188369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936368206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3943030715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2828098353"/>
                    </a:ext>
                  </a:extLst>
                </a:gridCol>
                <a:gridCol w="695071">
                  <a:extLst>
                    <a:ext uri="{9D8B030D-6E8A-4147-A177-3AD203B41FA5}">
                      <a16:colId xmlns:a16="http://schemas.microsoft.com/office/drawing/2014/main" val="2211954228"/>
                    </a:ext>
                  </a:extLst>
                </a:gridCol>
                <a:gridCol w="739160">
                  <a:extLst>
                    <a:ext uri="{9D8B030D-6E8A-4147-A177-3AD203B41FA5}">
                      <a16:colId xmlns:a16="http://schemas.microsoft.com/office/drawing/2014/main" val="3229652287"/>
                    </a:ext>
                  </a:extLst>
                </a:gridCol>
                <a:gridCol w="708037">
                  <a:extLst>
                    <a:ext uri="{9D8B030D-6E8A-4147-A177-3AD203B41FA5}">
                      <a16:colId xmlns:a16="http://schemas.microsoft.com/office/drawing/2014/main" val="2728327432"/>
                    </a:ext>
                  </a:extLst>
                </a:gridCol>
              </a:tblGrid>
              <a:tr h="160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897748"/>
                  </a:ext>
                </a:extLst>
              </a:tr>
              <a:tr h="3858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730027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3.373.503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083788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14.443.281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14.443.281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372.416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7326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4.987.638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4.987.638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555.628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26887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27.407.365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27.407.365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2.445.459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4516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2.478.162.397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2.478.162.397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355.569.107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66126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249.110.056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249.110.056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40.242.903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04292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29.179.486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29.179.486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946.660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54108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Tarapacá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90.535.737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91.496.177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960.440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7.212.679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3817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Antofagasta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64.900.348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64.900.348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4.088.049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48531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Atacama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50.784.139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50.784.139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9.054.689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40529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Coquimbo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117.940.668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117.940.668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8.582.041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8969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Valparaíso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191.005.732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191.005.732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24.072.068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25126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93.357.136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93.357.136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22.446.763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1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182.470.070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181.509.630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-960.440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23.010.049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2190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Bío-Bío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323.197.962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323.197.962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61.546.800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99879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La Araucanía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221.161.404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221.161.404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35.840.714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46543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Los Lagos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143.858.837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143.858.837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24.976.232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03816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Aysén del General Carlos Ibáñez Del Campo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32.524.602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32.524.602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3.698.721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8267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Magallanes y de la Antártica Chilena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48.304.369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48.304.369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1.132.008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248674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Metropolitana de Santiago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501.409.785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501.409.785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73.911.106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02060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Los Ríos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73.444.256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73.444.256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10.228.110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23299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Arica y Parinacota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58.065.181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58.065.181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4.489.009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79238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Ñuble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6.912.629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6.912.629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945242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76.844.163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82912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1.002.351.446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1.002.351.446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75.905.125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09157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45.430.131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45.430.131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815.500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67904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Aeronáutica Civil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1.112.562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1.112.562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123.538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3705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28.560.730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28.560.730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3.243.888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63557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20.625.454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20.625.454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2.775.834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79248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7.935.276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7.935.276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468.054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967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8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FEBRERO de la Partida Tesoro Público, </a:t>
            </a:r>
            <a:r>
              <a:rPr lang="es-CL" sz="1400" b="1" dirty="0"/>
              <a:t>ascendió en moneda nacional a 96,5%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incrementos por </a:t>
            </a:r>
            <a:r>
              <a:rPr lang="es-CL" sz="1400" b="1" dirty="0"/>
              <a:t>$4 billones 880.675 millones</a:t>
            </a:r>
            <a:r>
              <a:rPr lang="es-CL" sz="1400" dirty="0"/>
              <a:t>, afectando principalmente al subtítulo 34 “transferencias corrientes” con una reducción de $967.113 millones, y al subtítulo 34 “servicio de la deuda” con un incremento de $3 billones 592.648 millones.</a:t>
            </a:r>
            <a:endParaRPr lang="es-CL" sz="1400" b="1" dirty="0"/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cuarto trimestre de 2019 alcanzó un 74,2%,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el Subtítulo 30 “adquisición de activos financieros”, presentó una ejecución de 66,1%.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6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79C9D3-197B-4F85-BFD5-52750CBC8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190119"/>
              </p:ext>
            </p:extLst>
          </p:nvPr>
        </p:nvGraphicFramePr>
        <p:xfrm>
          <a:off x="611558" y="1772810"/>
          <a:ext cx="7920883" cy="4438851"/>
        </p:xfrm>
        <a:graphic>
          <a:graphicData uri="http://schemas.openxmlformats.org/drawingml/2006/table">
            <a:tbl>
              <a:tblPr/>
              <a:tblGrid>
                <a:gridCol w="257673">
                  <a:extLst>
                    <a:ext uri="{9D8B030D-6E8A-4147-A177-3AD203B41FA5}">
                      <a16:colId xmlns:a16="http://schemas.microsoft.com/office/drawing/2014/main" val="3594191767"/>
                    </a:ext>
                  </a:extLst>
                </a:gridCol>
                <a:gridCol w="257673">
                  <a:extLst>
                    <a:ext uri="{9D8B030D-6E8A-4147-A177-3AD203B41FA5}">
                      <a16:colId xmlns:a16="http://schemas.microsoft.com/office/drawing/2014/main" val="4146774301"/>
                    </a:ext>
                  </a:extLst>
                </a:gridCol>
                <a:gridCol w="257673">
                  <a:extLst>
                    <a:ext uri="{9D8B030D-6E8A-4147-A177-3AD203B41FA5}">
                      <a16:colId xmlns:a16="http://schemas.microsoft.com/office/drawing/2014/main" val="3559647397"/>
                    </a:ext>
                  </a:extLst>
                </a:gridCol>
                <a:gridCol w="2947786">
                  <a:extLst>
                    <a:ext uri="{9D8B030D-6E8A-4147-A177-3AD203B41FA5}">
                      <a16:colId xmlns:a16="http://schemas.microsoft.com/office/drawing/2014/main" val="3928373990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4083011962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3208402802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2274139122"/>
                    </a:ext>
                  </a:extLst>
                </a:gridCol>
                <a:gridCol w="690565">
                  <a:extLst>
                    <a:ext uri="{9D8B030D-6E8A-4147-A177-3AD203B41FA5}">
                      <a16:colId xmlns:a16="http://schemas.microsoft.com/office/drawing/2014/main" val="1938729532"/>
                    </a:ext>
                  </a:extLst>
                </a:gridCol>
                <a:gridCol w="734369">
                  <a:extLst>
                    <a:ext uri="{9D8B030D-6E8A-4147-A177-3AD203B41FA5}">
                      <a16:colId xmlns:a16="http://schemas.microsoft.com/office/drawing/2014/main" val="2096264370"/>
                    </a:ext>
                  </a:extLst>
                </a:gridCol>
                <a:gridCol w="703449">
                  <a:extLst>
                    <a:ext uri="{9D8B030D-6E8A-4147-A177-3AD203B41FA5}">
                      <a16:colId xmlns:a16="http://schemas.microsoft.com/office/drawing/2014/main" val="406527402"/>
                    </a:ext>
                  </a:extLst>
                </a:gridCol>
              </a:tblGrid>
              <a:tr h="13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831" marR="6831" marT="6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31" marR="6831" marT="6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085308"/>
                  </a:ext>
                </a:extLst>
              </a:tr>
              <a:tr h="334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86654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634.587.738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634.587.738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147.280.193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1622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295.639.752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295.691.752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74.188.409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6859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67.214.317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67.214.317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13.363.020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99115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8.330.868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8.330.868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1.317.236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359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123.401.651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123.401.651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31.292.098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9878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20.756.745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20.756.745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3.886.543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2577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35.634.540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35.634.540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2.309.254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8794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23.409.470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23.357.470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-52.000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3.504.089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96839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60.200.395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60.200.395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17.419.544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13035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12.758.811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13.421.083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948.568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05980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12.758.811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13.421.083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948.568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05131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23.269.806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78155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23.269.806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385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5.821.466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7132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2.292.716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57755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2.292.716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7079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6.684.777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6.684.777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703.818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52706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8.158.493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8.158.493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1.013.018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6355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13.774.397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13.774.397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1.811.914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8968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57.252.828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57.252.828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5.699.818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7468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 Medio Ambiente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31.499.944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31.499.944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2.669.632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95776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14.571.641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14.571.641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1.664.964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7103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11.181.243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11.181.243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1.365.222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999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6.347.739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6830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7.751.060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7.751.060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543.463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6325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104.539.621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104.539.621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5.804.276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635154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23.279.828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51454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Equidad de Género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6.974.051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6.974.051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798.773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076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Equidad de Género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48.879.545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48.879.545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22.481.055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60195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1.953.191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80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1.953.191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7123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186.672.375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186.672.375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42.870.591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19470"/>
                  </a:ext>
                </a:extLst>
              </a:tr>
              <a:tr h="125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122.598.847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122.598.847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34.768.130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98981"/>
                  </a:ext>
                </a:extLst>
              </a:tr>
              <a:tr h="139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1.176.488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1.176.488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161.961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79155"/>
                  </a:ext>
                </a:extLst>
              </a:tr>
              <a:tr h="13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62.897.040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62.897.040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7.940.500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97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753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64CF4E-43E7-47B1-BCD5-D4F323D89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429783"/>
              </p:ext>
            </p:extLst>
          </p:nvPr>
        </p:nvGraphicFramePr>
        <p:xfrm>
          <a:off x="663857" y="1851299"/>
          <a:ext cx="7886701" cy="2099852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47744622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647150933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6557385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65582281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5299293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1947964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6139704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735821542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417135662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252043956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94329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00992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5449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4868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9492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989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978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832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857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405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049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265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522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095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EB16D9-5E7B-4716-B768-ACC3BF64B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227117"/>
              </p:ext>
            </p:extLst>
          </p:nvPr>
        </p:nvGraphicFramePr>
        <p:xfrm>
          <a:off x="628650" y="3975631"/>
          <a:ext cx="7886701" cy="1581204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78062177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17266694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3295221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06427047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4532014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20764661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40581620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81538249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56179914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05362679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00735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4271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1.934.993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721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6387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6075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238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685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1.933.938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974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1.933.938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780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0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F7400E-739E-43AC-A45D-93AA925D6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005815"/>
              </p:ext>
            </p:extLst>
          </p:nvPr>
        </p:nvGraphicFramePr>
        <p:xfrm>
          <a:off x="583040" y="3782302"/>
          <a:ext cx="7886701" cy="197019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323981052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36283027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02258277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68773864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2081320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73268463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3900911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07172437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412720768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28877816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448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697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549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5542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6463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209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4231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5497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763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8829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4247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307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8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FC31BDD-17DA-4B3F-89BE-16EB98CB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4496"/>
              </p:ext>
            </p:extLst>
          </p:nvPr>
        </p:nvGraphicFramePr>
        <p:xfrm>
          <a:off x="611460" y="1900999"/>
          <a:ext cx="7886701" cy="1451542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50434301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86839282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264547869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6111573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7790351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8508563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53158194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58477506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744227355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1107554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72659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4341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47.225.071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157416903,3%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157416903,3%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2035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2359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5032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5805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47.225.071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236125355,0%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236125355,0%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225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47.106.376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471063760,0%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471063760,0%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9897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1186950,0%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1186950,0%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37453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22AB8F6-D337-4E61-AFC0-AB04C0D23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76142"/>
              </p:ext>
            </p:extLst>
          </p:nvPr>
        </p:nvGraphicFramePr>
        <p:xfrm>
          <a:off x="611460" y="4407260"/>
          <a:ext cx="7886700" cy="1670378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34204046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74241149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482541959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97534275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75789970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893676044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808236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418644355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84974603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1326007854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90264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899887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9807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0303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25007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7529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6811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827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167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07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7473C1-6445-4BF2-A4D2-385D7799B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83719"/>
              </p:ext>
            </p:extLst>
          </p:nvPr>
        </p:nvGraphicFramePr>
        <p:xfrm>
          <a:off x="471166" y="1886029"/>
          <a:ext cx="7886700" cy="3630438"/>
        </p:xfrm>
        <a:graphic>
          <a:graphicData uri="http://schemas.openxmlformats.org/drawingml/2006/table">
            <a:tbl>
              <a:tblPr/>
              <a:tblGrid>
                <a:gridCol w="252294">
                  <a:extLst>
                    <a:ext uri="{9D8B030D-6E8A-4147-A177-3AD203B41FA5}">
                      <a16:colId xmlns:a16="http://schemas.microsoft.com/office/drawing/2014/main" val="1549251640"/>
                    </a:ext>
                  </a:extLst>
                </a:gridCol>
                <a:gridCol w="252294">
                  <a:extLst>
                    <a:ext uri="{9D8B030D-6E8A-4147-A177-3AD203B41FA5}">
                      <a16:colId xmlns:a16="http://schemas.microsoft.com/office/drawing/2014/main" val="2434838385"/>
                    </a:ext>
                  </a:extLst>
                </a:gridCol>
                <a:gridCol w="252294">
                  <a:extLst>
                    <a:ext uri="{9D8B030D-6E8A-4147-A177-3AD203B41FA5}">
                      <a16:colId xmlns:a16="http://schemas.microsoft.com/office/drawing/2014/main" val="700212862"/>
                    </a:ext>
                  </a:extLst>
                </a:gridCol>
                <a:gridCol w="3017432">
                  <a:extLst>
                    <a:ext uri="{9D8B030D-6E8A-4147-A177-3AD203B41FA5}">
                      <a16:colId xmlns:a16="http://schemas.microsoft.com/office/drawing/2014/main" val="1832410564"/>
                    </a:ext>
                  </a:extLst>
                </a:gridCol>
                <a:gridCol w="676147">
                  <a:extLst>
                    <a:ext uri="{9D8B030D-6E8A-4147-A177-3AD203B41FA5}">
                      <a16:colId xmlns:a16="http://schemas.microsoft.com/office/drawing/2014/main" val="3476960885"/>
                    </a:ext>
                  </a:extLst>
                </a:gridCol>
                <a:gridCol w="676147">
                  <a:extLst>
                    <a:ext uri="{9D8B030D-6E8A-4147-A177-3AD203B41FA5}">
                      <a16:colId xmlns:a16="http://schemas.microsoft.com/office/drawing/2014/main" val="2933040803"/>
                    </a:ext>
                  </a:extLst>
                </a:gridCol>
                <a:gridCol w="676147">
                  <a:extLst>
                    <a:ext uri="{9D8B030D-6E8A-4147-A177-3AD203B41FA5}">
                      <a16:colId xmlns:a16="http://schemas.microsoft.com/office/drawing/2014/main" val="4026060553"/>
                    </a:ext>
                  </a:extLst>
                </a:gridCol>
                <a:gridCol w="676147">
                  <a:extLst>
                    <a:ext uri="{9D8B030D-6E8A-4147-A177-3AD203B41FA5}">
                      <a16:colId xmlns:a16="http://schemas.microsoft.com/office/drawing/2014/main" val="3316816919"/>
                    </a:ext>
                  </a:extLst>
                </a:gridCol>
                <a:gridCol w="719037">
                  <a:extLst>
                    <a:ext uri="{9D8B030D-6E8A-4147-A177-3AD203B41FA5}">
                      <a16:colId xmlns:a16="http://schemas.microsoft.com/office/drawing/2014/main" val="676101613"/>
                    </a:ext>
                  </a:extLst>
                </a:gridCol>
                <a:gridCol w="688761">
                  <a:extLst>
                    <a:ext uri="{9D8B030D-6E8A-4147-A177-3AD203B41FA5}">
                      <a16:colId xmlns:a16="http://schemas.microsoft.com/office/drawing/2014/main" val="592447085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97202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32370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329.209.400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315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197.793.462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08885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197.793.462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5139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131.415.938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0054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131.415.938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86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55584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6.655.359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8214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8020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23927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13.758.836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7886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9.483.428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3541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5.422.978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7030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11.060.035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0992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7.459.398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308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12.060.727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332628"/>
                  </a:ext>
                </a:extLst>
              </a:tr>
              <a:tr h="128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5.685.474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423329"/>
                  </a:ext>
                </a:extLst>
              </a:tr>
              <a:tr h="242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11.262.948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17087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11.650.801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9055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73216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45797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7808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1.013.144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4742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58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2019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247134-D85E-4C6A-97D2-EEFACD4FC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246509"/>
              </p:ext>
            </p:extLst>
          </p:nvPr>
        </p:nvGraphicFramePr>
        <p:xfrm>
          <a:off x="500945" y="4359344"/>
          <a:ext cx="7886701" cy="145349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7412349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7067450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5707462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91656060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4988573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4149554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4245629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839850314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816953498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86688076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84210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83404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163.466.594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252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14.314.200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33258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14.314.200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3198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14.314.200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28986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149.152.394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0528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149.152.394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080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$1 billón 101.892 millones ejecutados, equivalente a un 100% de su presupuesto vigente.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una ejecución óptima del 100% de sus recursos vigentes.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registró un </a:t>
            </a:r>
            <a:r>
              <a:rPr lang="es-CL" sz="1400" b="1" dirty="0"/>
              <a:t>gasto de 99%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100,9%,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98,1%, destacando las transferencias efectuadas al Ministerio Secretaría General de la Presidencia que alcanzó el 103,2%, seguida del Ministerio Secretaría General de Gobierno con un 100,7%, por su parte los Ministerios de Relaciones Exteriores, Obras Públicas, Trabajo y Previsión Social alcanzaron una ejecución del 100%.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dirty="0"/>
              <a:t>Respecto de los fondos, 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FEBRERO por </a:t>
            </a:r>
            <a:r>
              <a:rPr lang="es-CL" sz="1400" b="1" dirty="0"/>
              <a:t>US$14.133,8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US$9.663,1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FEBRERO de </a:t>
            </a:r>
            <a:r>
              <a:rPr lang="es-CL" sz="1400" b="1" dirty="0"/>
              <a:t>$157.954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FEBRERO.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373456-CB56-458E-95C3-6B8E9B6AC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67377"/>
              </p:ext>
            </p:extLst>
          </p:nvPr>
        </p:nvGraphicFramePr>
        <p:xfrm>
          <a:off x="628649" y="1683680"/>
          <a:ext cx="7886701" cy="208765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253068655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48358620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16767685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5965986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387589720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26987364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508569191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500522361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99180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755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7.824.679.257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509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069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46.159.044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07833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3.630.350.519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3.595.993.068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-34.357.451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270.359.196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1993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3.306.698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16533490,0%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16533490,0%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4053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37.646.313.728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4.857.485.377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355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23.082.655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22042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1.926.949.400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44855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212.890.470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4500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484.430.819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170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261671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C606AC8-2088-4E8A-85C9-83744FEE6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48750"/>
              </p:ext>
            </p:extLst>
          </p:nvPr>
        </p:nvGraphicFramePr>
        <p:xfrm>
          <a:off x="628649" y="4651607"/>
          <a:ext cx="7886701" cy="1646359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3737470391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89123797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70648906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96513539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636759989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96368319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94530234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31011617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30970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23274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3.513.619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559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64963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5561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24838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0813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3.287.798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8676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829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3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287EE47-4955-4CA1-9498-0922F522A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23455"/>
              </p:ext>
            </p:extLst>
          </p:nvPr>
        </p:nvGraphicFramePr>
        <p:xfrm>
          <a:off x="614596" y="1591856"/>
          <a:ext cx="7886697" cy="1470899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3252629846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1497725276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1164309540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660979721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3946480982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3474735651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3741161976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4234716214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4159085140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40882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37071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177.885.836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8226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3.708.622.255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-34.357.451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1.978.093.305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04023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507.513.474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6637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37.646.313.728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34.357.451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4.857.485.377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4397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47.225.071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157416903,3%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157416903,3%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5904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329.209.400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44059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163.466.594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3408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77EB5C9-6D62-4F63-B640-B2F6C615B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27804"/>
              </p:ext>
            </p:extLst>
          </p:nvPr>
        </p:nvGraphicFramePr>
        <p:xfrm>
          <a:off x="614320" y="4457696"/>
          <a:ext cx="7886697" cy="1316523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4010407415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4009084186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321794531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4179550202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1219470053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1668016557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766014623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3885584864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183174227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990235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4603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1.336.003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9722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96805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8571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1.934.993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4521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76589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8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A55003-ED1A-48C5-96AE-49FC24924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04456"/>
              </p:ext>
            </p:extLst>
          </p:nvPr>
        </p:nvGraphicFramePr>
        <p:xfrm>
          <a:off x="455746" y="1827956"/>
          <a:ext cx="7886701" cy="34047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62781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626566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6151472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314947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192069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029833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310238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585785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4533116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9375134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6885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1239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177.885.836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013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168.407.038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506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151.031.138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6437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13142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de Magallanes y de la Antártica Chilena, y Subsidio Isla de Pascua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506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82.349.951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369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909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48.310.500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6528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6.837.965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967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8.863.674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41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35904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73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93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17.375.900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9622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17.375.900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97669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159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2904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9.108.179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55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592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733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B58BB090-782D-43F3-9AF9-C94B51871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014399"/>
              </p:ext>
            </p:extLst>
          </p:nvPr>
        </p:nvGraphicFramePr>
        <p:xfrm>
          <a:off x="522426" y="1764495"/>
          <a:ext cx="7886701" cy="4017803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2892575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54632689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858378496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61648146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3861326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0753124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09348584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53775531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02143715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488845877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7669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56758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3.708.622.255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-34.357.451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1.978.093.305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1628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725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46.159.044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0072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19.217.578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9761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9.451.408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736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2.481.856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9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7.284.314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0033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26.941.466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414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26.941.466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526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7790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193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2.423.182.776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2.388.825.325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-34.357.451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87.637.958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390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2.892.502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9711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327.570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502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119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049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1.818.717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044610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-1.161.019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3249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4729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1.532.280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09270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9824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05786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137177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193686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415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4E00471-055F-4814-B00C-8673C7370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426092"/>
              </p:ext>
            </p:extLst>
          </p:nvPr>
        </p:nvGraphicFramePr>
        <p:xfrm>
          <a:off x="528176" y="1842212"/>
          <a:ext cx="7886701" cy="4238259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5321740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219533493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31128702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02140969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89030550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0517990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50208913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292988902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339478593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082360662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4376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820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1.772.170.174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1.737.812.723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-34.357.451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84.745.417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6515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8061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1.389.295.323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1.354.950.781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-34.344.542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74.825.845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170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857.980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3060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418960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2874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1.168.286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896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6554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586.093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365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6036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4474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81689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1.040.773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7449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3.094.061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001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1.241.750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943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916.419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374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307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13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241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-860860,0%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426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3.306.698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16533490,0%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16533490,0%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4500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3.306.698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33066980,0%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33066980,0%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331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3.306.698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33066980,0%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33066980,0%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5115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811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3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4F4AC6-61AF-44C1-8D3D-9E804AF19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784919"/>
              </p:ext>
            </p:extLst>
          </p:nvPr>
        </p:nvGraphicFramePr>
        <p:xfrm>
          <a:off x="628650" y="1814043"/>
          <a:ext cx="7886701" cy="398667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63106453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9375152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88078400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05626789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7617117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69830651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8703025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147087878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02942539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164601462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689985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176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1.532.778.473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5109261576,7%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5109261576,7%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6125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1.532.778.473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15327784730,0%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15327784730,0%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01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131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396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308.195.534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8214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76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3745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303.491.350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442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4719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7028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7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49.881.925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871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4.553.435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150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083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131.415.938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741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104.783.862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7100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99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12.856.190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77313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493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4.704.184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2251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1131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4.520.430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733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74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543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3984</TotalTime>
  <Words>9962</Words>
  <Application>Microsoft Office PowerPoint</Application>
  <PresentationFormat>Presentación en pantalla (4:3)</PresentationFormat>
  <Paragraphs>5641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50: TESORO PÚBLICO</vt:lpstr>
      <vt:lpstr>EJECUCIÓN ACUMULADA DE GASTOS A FEBRERO DE 2019  PARTIDA 50 TESORO PÚBLICO</vt:lpstr>
      <vt:lpstr>EJECUCIÓN ACUMULADA DE GASTOS A FEBRERO DE 2019  PARTIDA 50 TESORO PÚBLICO</vt:lpstr>
      <vt:lpstr>EJECUCIÓN ACUMULADA DE GASTOS A FEBRERO DE 2019  PARTIDA 50 TESORO PÚBLICO</vt:lpstr>
      <vt:lpstr>EJECUCIÓN ACUMULADA DE GASTOS A FEBRERO DE 2019  PARTIDA 50 RESUMEN POR CAPÍTULOS</vt:lpstr>
      <vt:lpstr>EJECUCIÓN ACUMULADA DE GASTOS A FEBRERO DE 2019  PARTIDA 50. CAPÍTULO 01. PROGRAMA 02:  SUBSIDIOS</vt:lpstr>
      <vt:lpstr>EJECUCIÓN ACUMULADA DE GASTOS A FEBRERO DE 2019  PARTIDA 50. CAPÍTULO 01. PROGRAMA 03:  OPERACIONES COMPLEMENTARIAS</vt:lpstr>
      <vt:lpstr>EJECUCIÓN ACUMULADA DE GASTOS A FEBRERO DE 2019  PARTIDA 50. CAPÍTULO 01. PROGRAMA 03:  OPERACIONES COMPLEMENTARIAS</vt:lpstr>
      <vt:lpstr>EJECUCIÓN ACUMULADA DE GASTOS A FEBRERO DE 2019  PARTIDA 50. CAPÍTULO 01. PROGRAMA 03:  OPERACIONES COMPLEMENTARIAS</vt:lpstr>
      <vt:lpstr>EJECUCIÓN ACUMULADA DE GASTOS A FEBRERO DE 2019  PARTIDA 50. CAPÍTULO 01. PROGRAMA 03:  OPERACIONES COMPLEMENTARIAS</vt:lpstr>
      <vt:lpstr>EJECUCIÓN ACUMULADA DE GASTOS A FEBRERO DE 2019  PARTIDA 50. CAPÍTULO 01. PROGRAMA 04:  SERVICIO DE LA DEUDA PÚBLICA</vt:lpstr>
      <vt:lpstr>EJECUCIÓN ACUMULADA DE GASTOS A FEBRERO DE 2019  PARTIDA 50. CAPÍTULO 01. PROGRAMA 04:  SERVICIO DE LA DEUDA PÚBLICA</vt:lpstr>
      <vt:lpstr>EJECUCIÓN ACUMULADA DE GASTOS A FEBRERO DE 2019  PARTIDA 50. CAPÍTULO 01. PROGRAMA 04:  SERVICIO DE LA DEUDA PÚBLICA</vt:lpstr>
      <vt:lpstr>EJECUCIÓN ACUMULADA DE GASTOS A FEBRERO DE 2019  PARTIDA 50. CAPÍTULO 01. PROGRAMA 04:  SERVICIO DE LA DEUDA PÚBLICA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05:  APORTE FISCAL LIBRE</vt:lpstr>
      <vt:lpstr>EJECUCIÓN ACUMULADA DE GASTOS A FEBRERO DE 2019  PARTIDA 50. CAPÍTULO 01. PROGRAMA 06:  FONDO DE RESERVA DE PENSIONES</vt:lpstr>
      <vt:lpstr>EJECUCIÓN ACUMULADA DE GASTOS A FEBRERO DE 2019  PARTIDA 50. CAPÍTULO 01. PROGRAMA 07:  FONDO DE ESTABILIZACIÓN ECONÓMICA Y SOCIAL</vt:lpstr>
      <vt:lpstr>EJECUCIÓN ACUMULADA DE GASTOS A FEBRERO DE 2019  PARTIDA 50. CAPÍTULO 01. PROGRAMA 08:  FONDO PARA LA EDUCACIÓN</vt:lpstr>
      <vt:lpstr>EJECUCIÓN ACUMULADA DE GASTOS A FEBRERO DE 2019  PARTIDA 50. CAPÍTULO 01. PROGRAMA 09:  FONDO DE APOYO REGIONAL</vt:lpstr>
      <vt:lpstr>EJECUCIÓN ACUMULADA DE GASTOS A FEBRERO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280</cp:revision>
  <cp:lastPrinted>2016-08-01T14:19:25Z</cp:lastPrinted>
  <dcterms:created xsi:type="dcterms:W3CDTF">2016-06-23T13:38:47Z</dcterms:created>
  <dcterms:modified xsi:type="dcterms:W3CDTF">2019-04-29T12:59:14Z</dcterms:modified>
</cp:coreProperties>
</file>