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8"/>
  </p:notesMasterIdLst>
  <p:handoutMasterIdLst>
    <p:handoutMasterId r:id="rId19"/>
  </p:handoutMasterIdLst>
  <p:sldIdLst>
    <p:sldId id="256" r:id="rId3"/>
    <p:sldId id="298" r:id="rId4"/>
    <p:sldId id="309" r:id="rId5"/>
    <p:sldId id="310" r:id="rId6"/>
    <p:sldId id="311" r:id="rId7"/>
    <p:sldId id="301" r:id="rId8"/>
    <p:sldId id="263" r:id="rId9"/>
    <p:sldId id="265" r:id="rId10"/>
    <p:sldId id="307" r:id="rId11"/>
    <p:sldId id="269" r:id="rId12"/>
    <p:sldId id="271" r:id="rId13"/>
    <p:sldId id="273" r:id="rId14"/>
    <p:sldId id="308" r:id="rId15"/>
    <p:sldId id="305" r:id="rId16"/>
    <p:sldId id="306" r:id="rId17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111" d="100"/>
          <a:sy n="111" d="100"/>
        </p:scale>
        <p:origin x="157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42253741461124E-2"/>
          <c:y val="0.25148937683602562"/>
          <c:w val="0.97875302011089671"/>
          <c:h val="0.477458691647283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D0F-48E4-9E24-F2E809872E8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D0F-48E4-9E24-F2E809872E8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D0F-48E4-9E24-F2E809872E8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D0F-48E4-9E24-F2E809872E8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ED0F-48E4-9E24-F2E809872E8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ED0F-48E4-9E24-F2E809872E89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29'!$C$57:$C$62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INICIATIVAS DE INVERSIÓN                                                        </c:v>
                </c:pt>
                <c:pt idx="4">
                  <c:v>TRANSFERENCIAS DE CAPITAL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29'!$D$57:$D$62</c:f>
              <c:numCache>
                <c:formatCode>#,##0</c:formatCode>
                <c:ptCount val="6"/>
                <c:pt idx="0">
                  <c:v>55464743</c:v>
                </c:pt>
                <c:pt idx="1">
                  <c:v>20146819</c:v>
                </c:pt>
                <c:pt idx="2">
                  <c:v>96521599</c:v>
                </c:pt>
                <c:pt idx="3">
                  <c:v>6732617</c:v>
                </c:pt>
                <c:pt idx="4">
                  <c:v>6282233</c:v>
                </c:pt>
                <c:pt idx="5">
                  <c:v>4184164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D0F-48E4-9E24-F2E809872E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404234266622251"/>
          <c:y val="0.7510831688581151"/>
          <c:w val="0.52720850603882208"/>
          <c:h val="0.176471843458592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Capítulo</a:t>
            </a:r>
          </a:p>
          <a:p>
            <a:pPr>
              <a:defRPr sz="1200"/>
            </a:pPr>
            <a:r>
              <a:rPr lang="en-US" sz="1200" b="1" i="0" baseline="0">
                <a:effectLst/>
              </a:rPr>
              <a:t>(en millones de $)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5108183057759342"/>
          <c:y val="2.17687043735669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29'!$I$59:$I$64</c:f>
              <c:strCache>
                <c:ptCount val="6"/>
                <c:pt idx="0">
                  <c:v>Subse. de las Culturas y las Artes</c:v>
                </c:pt>
                <c:pt idx="1">
                  <c:v>Fondos Culturales y Artísticos</c:v>
                </c:pt>
                <c:pt idx="2">
                  <c:v>Subs. del Patrimonio Cultural</c:v>
                </c:pt>
                <c:pt idx="3">
                  <c:v>Serv. Nac. del Patrimonio Cultural</c:v>
                </c:pt>
                <c:pt idx="4">
                  <c:v>Red de Bibliotecas Públicas</c:v>
                </c:pt>
                <c:pt idx="5">
                  <c:v>Consejo de Monumentos Nacionales</c:v>
                </c:pt>
              </c:strCache>
            </c:strRef>
          </c:cat>
          <c:val>
            <c:numRef>
              <c:f>'Partida 29'!$J$59:$J$64</c:f>
              <c:numCache>
                <c:formatCode>#,##0</c:formatCode>
                <c:ptCount val="6"/>
                <c:pt idx="0">
                  <c:v>83621561000</c:v>
                </c:pt>
                <c:pt idx="1">
                  <c:v>39883436000</c:v>
                </c:pt>
                <c:pt idx="2">
                  <c:v>1178518000</c:v>
                </c:pt>
                <c:pt idx="3">
                  <c:v>52486651000</c:v>
                </c:pt>
                <c:pt idx="4">
                  <c:v>6559760000</c:v>
                </c:pt>
                <c:pt idx="5">
                  <c:v>5602249000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19-4F7A-92A8-CC0B85CDFDD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676382768"/>
        <c:axId val="563707440"/>
      </c:barChart>
      <c:catAx>
        <c:axId val="676382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168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563707440"/>
        <c:crosses val="autoZero"/>
        <c:auto val="1"/>
        <c:lblAlgn val="ctr"/>
        <c:lblOffset val="100"/>
        <c:noMultiLvlLbl val="0"/>
      </c:catAx>
      <c:valAx>
        <c:axId val="56370744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67638276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2018 - 2019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29'!$C$25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29'!$D$25:$O$25</c:f>
              <c:numCache>
                <c:formatCode>0.0%</c:formatCode>
                <c:ptCount val="12"/>
                <c:pt idx="0">
                  <c:v>4.4220323153200625E-2</c:v>
                </c:pt>
                <c:pt idx="1">
                  <c:v>0.14505698165365052</c:v>
                </c:pt>
                <c:pt idx="2">
                  <c:v>8.8604078901845046E-2</c:v>
                </c:pt>
                <c:pt idx="3">
                  <c:v>4.4754249820007426E-2</c:v>
                </c:pt>
                <c:pt idx="4">
                  <c:v>4.2819433440893936E-2</c:v>
                </c:pt>
                <c:pt idx="5">
                  <c:v>6.0180103314073426E-2</c:v>
                </c:pt>
                <c:pt idx="6">
                  <c:v>6.3270469741996321E-2</c:v>
                </c:pt>
                <c:pt idx="7">
                  <c:v>7.4896338242674831E-2</c:v>
                </c:pt>
                <c:pt idx="8">
                  <c:v>6.5088393768404904E-2</c:v>
                </c:pt>
                <c:pt idx="9">
                  <c:v>5.5588053017038577E-2</c:v>
                </c:pt>
                <c:pt idx="10">
                  <c:v>5.6573669043716475E-2</c:v>
                </c:pt>
                <c:pt idx="11">
                  <c:v>0.17549840841677414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1A-48CD-ADD8-5C44C5963800}"/>
            </c:ext>
          </c:extLst>
        </c:ser>
        <c:ser>
          <c:idx val="0"/>
          <c:order val="1"/>
          <c:tx>
            <c:strRef>
              <c:f>'Partida 29'!$C$26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29'!$D$26:$E$26</c:f>
              <c:numCache>
                <c:formatCode>0.0%</c:formatCode>
                <c:ptCount val="2"/>
                <c:pt idx="0">
                  <c:v>4.5857071044580776E-2</c:v>
                </c:pt>
                <c:pt idx="1">
                  <c:v>7.9921513604330585E-2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1A-48CD-ADD8-5C44C596380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2018 - 2019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9.6700803484276066E-2"/>
          <c:y val="0.1257142677573492"/>
          <c:w val="0.88341519176235084"/>
          <c:h val="0.57204384137070852"/>
        </c:manualLayout>
      </c:layout>
      <c:lineChart>
        <c:grouping val="standard"/>
        <c:varyColors val="0"/>
        <c:ser>
          <c:idx val="2"/>
          <c:order val="0"/>
          <c:tx>
            <c:strRef>
              <c:f>'Partida 29'!$C$20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29'!$D$19:$O$19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29'!$D$20:$O$20</c:f>
              <c:numCache>
                <c:formatCode>0.0%</c:formatCode>
                <c:ptCount val="12"/>
                <c:pt idx="0">
                  <c:v>4.4220323153200625E-2</c:v>
                </c:pt>
                <c:pt idx="1">
                  <c:v>0.18886700218827912</c:v>
                </c:pt>
                <c:pt idx="2">
                  <c:v>0.26685721697225184</c:v>
                </c:pt>
                <c:pt idx="3">
                  <c:v>0.31161146679225926</c:v>
                </c:pt>
                <c:pt idx="4">
                  <c:v>0.35443090023315321</c:v>
                </c:pt>
                <c:pt idx="5">
                  <c:v>0.41461100354722663</c:v>
                </c:pt>
                <c:pt idx="6">
                  <c:v>0.48257336777887005</c:v>
                </c:pt>
                <c:pt idx="7">
                  <c:v>0.55631921262213024</c:v>
                </c:pt>
                <c:pt idx="8">
                  <c:v>0.62140760639053516</c:v>
                </c:pt>
                <c:pt idx="9">
                  <c:v>0.6767762912300036</c:v>
                </c:pt>
                <c:pt idx="10">
                  <c:v>0.68597713979397645</c:v>
                </c:pt>
                <c:pt idx="11">
                  <c:v>0.87045696073867651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C81-46DB-994A-7F5D7B5DE032}"/>
            </c:ext>
          </c:extLst>
        </c:ser>
        <c:ser>
          <c:idx val="0"/>
          <c:order val="1"/>
          <c:tx>
            <c:strRef>
              <c:f>'Partida 29'!$C$21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29'!$D$21:$E$21</c:f>
              <c:numCache>
                <c:formatCode>0.0%</c:formatCode>
                <c:ptCount val="2"/>
                <c:pt idx="0">
                  <c:v>4.5857071044580776E-2</c:v>
                </c:pt>
                <c:pt idx="1">
                  <c:v>0.12577858464891137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C81-46DB-994A-7F5D7B5DE0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30-05-2019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30-05-2019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30-05-2019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30-05-2019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30-05-2019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30-05-2019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30-05-2019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30-05-2019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46928123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1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FEBRERO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LAS CULTURAS, LAS ARTES Y EL PATRIMONIO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abril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02: FONDOS CULTURALES Y ARTÍSTICOS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5874F41-4295-49B8-93D7-38E1C7C7DF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345038"/>
              </p:ext>
            </p:extLst>
          </p:nvPr>
        </p:nvGraphicFramePr>
        <p:xfrm>
          <a:off x="386224" y="1834200"/>
          <a:ext cx="7886701" cy="2113217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56427796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4807254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022677970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62715838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68968328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23672216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60085733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714757879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4234195395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742968610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105360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221508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39.883.436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39.883.436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9.796.262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0334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2.846.308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2.846.308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224.096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1579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485.120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485.120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7482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36.550.008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36.550.008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9.558.185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8648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36.550.008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36.550.008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9.558.185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6351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del Libro y la Lectura, Ley N° 19.227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7.294.434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7.294.434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1.639.553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00718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Cultural y las Artes, Ley N° 19.891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14.940.501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14.940.501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4.704.402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6438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el Fomento de la Música Nacional, Ley N° 19.928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5.414.731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5.414.731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1.104.380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2010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Audiovisual, Ley N° 19.981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8.900.342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8.900.342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2.109.850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9455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22590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9496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349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02. PROGRAMA 01: SUBSECRETARÍA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C04F071-4E60-4C05-A043-FD96D9DC65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516656"/>
              </p:ext>
            </p:extLst>
          </p:nvPr>
        </p:nvGraphicFramePr>
        <p:xfrm>
          <a:off x="405061" y="1916832"/>
          <a:ext cx="7886701" cy="185351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412340739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74409237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940821871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72680176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9544073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06187235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8739459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608006073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900405755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490449183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300333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44418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1.178.518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1.178.518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143.887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5593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1.058.686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1.058.686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133.003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3703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97.232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6593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6499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486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9351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6152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3435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2189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222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1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4962CC1-E464-4D2D-B374-52C39314CB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238766"/>
              </p:ext>
            </p:extLst>
          </p:nvPr>
        </p:nvGraphicFramePr>
        <p:xfrm>
          <a:off x="405061" y="1832855"/>
          <a:ext cx="7886701" cy="3931103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0801139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95022212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106261503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71071148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69318073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81624874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43520330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176335718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588586324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96285491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22567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0166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52.486.651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52.486.651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5.797.289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5373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25.671.664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25.671.664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3.395.234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2112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7.941.753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7.941.753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1.082.395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1522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444.351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444.351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252.396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7283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444.351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444.351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252.396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0308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9.381.113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9.381.113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955.840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5573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3.728.224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3.728.224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793.572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4104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1.697.312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1.697.312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717.684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33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San Francisco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67.790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0674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Museo de la Memoria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1.786.404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1.786.404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4047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Sitios Patrimonio Mundial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176.718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4203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5.652.889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5.652.889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162.268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0646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Acciones culturales complementarias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3.107.543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3.107.543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3753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del Patrimonio Mundial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122.825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122.825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1775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del Patrimonio Nacional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384.766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384.766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8449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Patrimonio Material e Inmaterial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555.482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555.482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8559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Difusión del Arte y las Culturas de Pueblos Indígenas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905.473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905.473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17.483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8950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Sector Público, Archivo Nacional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576.800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7499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445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8883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2.434.012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2.434.012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110.366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6665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94.554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7995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2.080.217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2.080.217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110.200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9367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67.657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35984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107.887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107.887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9810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83.697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83.697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056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1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E5176BA-E1A5-46D3-A9E4-C46FE834DD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973943"/>
              </p:ext>
            </p:extLst>
          </p:nvPr>
        </p:nvGraphicFramePr>
        <p:xfrm>
          <a:off x="405061" y="1844824"/>
          <a:ext cx="7886701" cy="1941765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67474026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70488686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967891540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98030660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816001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1724953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35442258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036341057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214482718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93503484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3365646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4687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2.753.417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2.753.417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768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2.753.417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2.753.417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288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3.840.422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3.840.422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2661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9840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1958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3.273.922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3.273.922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069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Mejoramiento Integral de Bibliotecas Públicas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607.623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607.623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6132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576.723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576.723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34704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2.089.576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2.089.576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6978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669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0894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45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923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02: RED DE BIBLIOTECAS PÚBLICAS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86D0C01-0C90-4E1A-A8AA-6AB8038F17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687356"/>
              </p:ext>
            </p:extLst>
          </p:nvPr>
        </p:nvGraphicFramePr>
        <p:xfrm>
          <a:off x="416408" y="1844824"/>
          <a:ext cx="7886701" cy="2243066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49629603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033756457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663668626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79860899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80125651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82302323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55685473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0222640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182515516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609162067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1542774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986241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6.559.760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6.559.760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522.121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8293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1.368.437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1.368.437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184.116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8787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5.034.384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5.034.384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337.640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9263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7796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3615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153.643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153.643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9778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83.572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5413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8073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3346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4567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7116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2427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362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7740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03: CONSEJO DE MONUMENTOS NACIONALES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1422FC9-B125-4E1F-9907-BD7C86461B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286556"/>
              </p:ext>
            </p:extLst>
          </p:nvPr>
        </p:nvGraphicFramePr>
        <p:xfrm>
          <a:off x="405061" y="1844824"/>
          <a:ext cx="7886701" cy="1463972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33262372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64884358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65288454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21234151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63135105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73223512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5893969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038139891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671027087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997244628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40513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888981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5.602.249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5.602.249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405.689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9637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3.663.137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3.663.137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335.711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5183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1.831.185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1.831.185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65.188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3741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105.927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105.927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8989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6384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9088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415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672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124744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300" b="1" dirty="0"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ES" sz="1300" dirty="0"/>
              <a:t>Con fecha 16 de marzo de 2019 queda totalmente tramitado el Decreto N°432, de fecha 14/03/2019, que crea el presupuesto de la Subsecretaría de las Culturas y las Artes, la Subsecretaría del Patrimonio Cultural y el Servicio Nacional del Patrimonio Cultural, todos con sus respectivos programas, modificándose el presupuesto del Tesoro Público y de los Ministerios de Relaciones Exteriores, de Hacienda y de Educación, como consecuencia de ello, el presente Informe se centra en la información mensual de ejecución presupuestaria, presentada por la Dirección de Presupuestos (DIPRES), al mes de FEBRERO y lo compara con el presupuesto vigente al 31 del mismo mes.</a:t>
            </a:r>
            <a:endParaRPr lang="es-CL" sz="13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300" dirty="0"/>
              <a:t>Al mes de </a:t>
            </a:r>
            <a:r>
              <a:rPr lang="es-ES" sz="1300" dirty="0"/>
              <a:t>FEBRERO</a:t>
            </a:r>
            <a:r>
              <a:rPr lang="es-CL" sz="1300" dirty="0"/>
              <a:t>, el Presupuesto del Ministerio ascendió a los </a:t>
            </a:r>
            <a:r>
              <a:rPr lang="es-CL" sz="1300" b="1" dirty="0"/>
              <a:t>$149.999 millones </a:t>
            </a:r>
            <a:r>
              <a:rPr lang="es-CL" sz="1300" dirty="0"/>
              <a:t>y la ejecución ascendió a </a:t>
            </a:r>
            <a:r>
              <a:rPr lang="es-CL" sz="1300" b="1" dirty="0"/>
              <a:t>$35.039 millones</a:t>
            </a:r>
            <a:r>
              <a:rPr lang="es-CL" sz="1300" dirty="0"/>
              <a:t>, equivalente a un gasto de </a:t>
            </a:r>
            <a:r>
              <a:rPr lang="es-CL" sz="1300" b="1" dirty="0"/>
              <a:t>23,8%</a:t>
            </a:r>
            <a:r>
              <a:rPr lang="es-CL" sz="1300" dirty="0"/>
              <a:t> respecto al presupuesto vigente.  Lo anterior no considera el presupuesto disponible en los Ministerios y Servicios que vieron modificado su presupuesto como consecuencia de la aplicación de la Ley N°21.045, que crea el Ministerio de las Culturas, las Artes y el Patrimonio.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300" dirty="0">
                <a:solidFill>
                  <a:prstClr val="black"/>
                </a:solidFill>
                <a:ea typeface="+mn-ea"/>
                <a:cs typeface="+mn-cs"/>
              </a:rPr>
              <a:t>En cuanto a los programas, el 76% del presupuesto vigente, se concentra en la Subsecretaría de las Culturas y las Artes (46%) y el Servicio Nacional del Patrimonio Cultural (31%), los que al mes de </a:t>
            </a:r>
            <a:r>
              <a:rPr lang="es-ES" sz="1300" dirty="0"/>
              <a:t>FEBRERO</a:t>
            </a:r>
            <a:r>
              <a:rPr lang="es-CL" sz="1300" dirty="0">
                <a:solidFill>
                  <a:prstClr val="black"/>
                </a:solidFill>
                <a:ea typeface="+mn-ea"/>
                <a:cs typeface="+mn-cs"/>
              </a:rPr>
              <a:t> alcanzaron tasas de ejecución de 93,2% y 94,4% respectivamente, calculados respecto al presupuesto vigente.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300" dirty="0">
                <a:solidFill>
                  <a:prstClr val="black"/>
                </a:solidFill>
                <a:ea typeface="+mn-ea"/>
                <a:cs typeface="+mn-cs"/>
              </a:rPr>
              <a:t>Por su parte, el programa “Fondos Culturales y Artísticos” </a:t>
            </a:r>
            <a:r>
              <a:rPr lang="es-CL" sz="1300" dirty="0">
                <a:solidFill>
                  <a:prstClr val="black"/>
                </a:solidFill>
              </a:rPr>
              <a:t>presenta la mayor ejecución, con un 97,5% de erogación</a:t>
            </a:r>
            <a:r>
              <a:rPr lang="es-CL" sz="1300" dirty="0">
                <a:solidFill>
                  <a:prstClr val="black"/>
                </a:solidFill>
                <a:ea typeface="+mn-ea"/>
                <a:cs typeface="+mn-cs"/>
              </a:rPr>
              <a:t>.  Por su parte, el “</a:t>
            </a:r>
            <a:r>
              <a:rPr lang="es-CL" sz="1300" dirty="0">
                <a:solidFill>
                  <a:prstClr val="black"/>
                </a:solidFill>
              </a:rPr>
              <a:t>Consejo de Monumentos Nacionales” </a:t>
            </a:r>
            <a:r>
              <a:rPr lang="es-CL" sz="1300" dirty="0">
                <a:solidFill>
                  <a:prstClr val="black"/>
                </a:solidFill>
                <a:ea typeface="+mn-ea"/>
                <a:cs typeface="+mn-cs"/>
              </a:rPr>
              <a:t>es el que presenta la menor ejecución con un 73,6%.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3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D62D8A99-DF16-4596-8E96-C63929870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2227797"/>
              </p:ext>
            </p:extLst>
          </p:nvPr>
        </p:nvGraphicFramePr>
        <p:xfrm>
          <a:off x="414338" y="1844824"/>
          <a:ext cx="3865860" cy="3269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2E8823F8-26E4-4935-9C68-757F2C84FD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9417856"/>
              </p:ext>
            </p:extLst>
          </p:nvPr>
        </p:nvGraphicFramePr>
        <p:xfrm>
          <a:off x="4618750" y="1844824"/>
          <a:ext cx="4110912" cy="3218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63452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AF9E3CC4-14DC-460C-8B88-8F3E1F55EA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8510245"/>
              </p:ext>
            </p:extLst>
          </p:nvPr>
        </p:nvGraphicFramePr>
        <p:xfrm>
          <a:off x="755576" y="1484784"/>
          <a:ext cx="763284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7906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7002AC0F-BA35-4B75-B4C8-AA1BCB714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4195141"/>
              </p:ext>
            </p:extLst>
          </p:nvPr>
        </p:nvGraphicFramePr>
        <p:xfrm>
          <a:off x="539552" y="1772816"/>
          <a:ext cx="784887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2110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414338" y="14787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3665A00-087F-4080-801F-095C59FFA9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688679"/>
              </p:ext>
            </p:extLst>
          </p:nvPr>
        </p:nvGraphicFramePr>
        <p:xfrm>
          <a:off x="414338" y="1844824"/>
          <a:ext cx="7886701" cy="2053705"/>
        </p:xfrm>
        <a:graphic>
          <a:graphicData uri="http://schemas.openxmlformats.org/drawingml/2006/table">
            <a:tbl>
              <a:tblPr/>
              <a:tblGrid>
                <a:gridCol w="282880">
                  <a:extLst>
                    <a:ext uri="{9D8B030D-6E8A-4147-A177-3AD203B41FA5}">
                      <a16:colId xmlns:a16="http://schemas.microsoft.com/office/drawing/2014/main" val="1092917354"/>
                    </a:ext>
                  </a:extLst>
                </a:gridCol>
                <a:gridCol w="3190889">
                  <a:extLst>
                    <a:ext uri="{9D8B030D-6E8A-4147-A177-3AD203B41FA5}">
                      <a16:colId xmlns:a16="http://schemas.microsoft.com/office/drawing/2014/main" val="457897014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2830817565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3079670764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3686740952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2143308550"/>
                    </a:ext>
                  </a:extLst>
                </a:gridCol>
                <a:gridCol w="690228">
                  <a:extLst>
                    <a:ext uri="{9D8B030D-6E8A-4147-A177-3AD203B41FA5}">
                      <a16:colId xmlns:a16="http://schemas.microsoft.com/office/drawing/2014/main" val="1727195072"/>
                    </a:ext>
                  </a:extLst>
                </a:gridCol>
                <a:gridCol w="690228">
                  <a:extLst>
                    <a:ext uri="{9D8B030D-6E8A-4147-A177-3AD203B41FA5}">
                      <a16:colId xmlns:a16="http://schemas.microsoft.com/office/drawing/2014/main" val="3222085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28628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662712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189.332.175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189.332.175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23.813.933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90898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55.464.743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55.464.743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6.561.243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940136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20.146.819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20.146.819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1.812.201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00062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462.394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462.394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252.396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75368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96.521.599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96.521.599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12.604.449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969303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19.941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572394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3.689.829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3.689.829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174.284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283667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6.732.617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6.732.617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57706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6.282.233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6.282.233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560777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2.408.302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40138,4%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40138,4%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200959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310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RESUMEN POR CAPÍTULOS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3361305-AC29-420B-879E-044653D59D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72299"/>
              </p:ext>
            </p:extLst>
          </p:nvPr>
        </p:nvGraphicFramePr>
        <p:xfrm>
          <a:off x="386224" y="1738992"/>
          <a:ext cx="7886698" cy="1690008"/>
        </p:xfrm>
        <a:graphic>
          <a:graphicData uri="http://schemas.openxmlformats.org/drawingml/2006/table">
            <a:tbl>
              <a:tblPr/>
              <a:tblGrid>
                <a:gridCol w="273464">
                  <a:extLst>
                    <a:ext uri="{9D8B030D-6E8A-4147-A177-3AD203B41FA5}">
                      <a16:colId xmlns:a16="http://schemas.microsoft.com/office/drawing/2014/main" val="3982523302"/>
                    </a:ext>
                  </a:extLst>
                </a:gridCol>
                <a:gridCol w="273464">
                  <a:extLst>
                    <a:ext uri="{9D8B030D-6E8A-4147-A177-3AD203B41FA5}">
                      <a16:colId xmlns:a16="http://schemas.microsoft.com/office/drawing/2014/main" val="3591997771"/>
                    </a:ext>
                  </a:extLst>
                </a:gridCol>
                <a:gridCol w="3084673">
                  <a:extLst>
                    <a:ext uri="{9D8B030D-6E8A-4147-A177-3AD203B41FA5}">
                      <a16:colId xmlns:a16="http://schemas.microsoft.com/office/drawing/2014/main" val="2648648120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3811808860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3408064535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1288989897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352420712"/>
                    </a:ext>
                  </a:extLst>
                </a:gridCol>
                <a:gridCol w="667252">
                  <a:extLst>
                    <a:ext uri="{9D8B030D-6E8A-4147-A177-3AD203B41FA5}">
                      <a16:colId xmlns:a16="http://schemas.microsoft.com/office/drawing/2014/main" val="385868765"/>
                    </a:ext>
                  </a:extLst>
                </a:gridCol>
                <a:gridCol w="656313">
                  <a:extLst>
                    <a:ext uri="{9D8B030D-6E8A-4147-A177-3AD203B41FA5}">
                      <a16:colId xmlns:a16="http://schemas.microsoft.com/office/drawing/2014/main" val="271360475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103782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774005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123.504.997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123.504.997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16.944.947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42687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83.621.561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83.621.561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7.148.685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697115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Culturales y Artísticos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39.883.436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39.883.436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9.796.262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494709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1.178.518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1.178.518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143.887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046492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64.648.660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64.648.660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6.725.099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92317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52.486.651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52.486.651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5.797.289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071436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de Bibliotecas Públicas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6.559.760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6.559.760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522.121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234777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Monumentos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5.602.249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5.602.249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405.689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400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0B3A4376-8FC3-4C82-BDCB-5891C58578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124244"/>
              </p:ext>
            </p:extLst>
          </p:nvPr>
        </p:nvGraphicFramePr>
        <p:xfrm>
          <a:off x="414336" y="1851018"/>
          <a:ext cx="7886701" cy="3936047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93198769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835288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157823638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74483761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41339897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35201599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1552155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807669265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182879076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19282873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230722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15403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83.621.561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83.621.561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7.148.685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0463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20.856.511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20.856.511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2.289.083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665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4.757.145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4.757.145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314.491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7756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0771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3504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50.590.478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50.590.478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2.090.424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9916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22.983.975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22.983.975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614.228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20059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Artesanías de Chile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844.649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844.649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461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Cultural Municipalidad de Santiago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3.047.713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3.047.713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9744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Orquestas Sinfónicas Juveniles e Infantiles de Chile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3.088.075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3.088.075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2674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Cultural Palacio de la Moneda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2.073.074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2.073.074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2112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Centro Cultural Gabriela Mistral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3.292.938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3.292.938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0097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Instituciones Colaboradoras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7.857.482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7.857.482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4123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Cultural Valparaíso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1.228.455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1.228.455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614.228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4260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Orquestas Regionales Profesionales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1.551.589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1.551.589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707227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4157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3264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26.519.053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26.519.053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1.476.196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4618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 de Fomento y Desarrollo Cultural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11.910.932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11.910.932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898.439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7548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Conjuntos Artísticos Estables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3.643.644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3.643.644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386.731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276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del Arte en la Educación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1.336.342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1.336.342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2516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Cultura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3.226.459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3.226.459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2504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Creación y Desarrollo Artístico para Niños y Jóvenes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1.910.861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1.910.861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118.269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763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Fortalecimiento de Organizaciones Culturales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2.846.333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2.846.333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3539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Desarrollo Artístico en la Educación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1.263.382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1.263.382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9593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Exportación de Servicios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140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732E3574-EAE9-48D1-B05C-9EF979BDD7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640854"/>
              </p:ext>
            </p:extLst>
          </p:nvPr>
        </p:nvGraphicFramePr>
        <p:xfrm>
          <a:off x="405061" y="1882552"/>
          <a:ext cx="7886701" cy="2585040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36748010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18523136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728398179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28664539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79862686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80496222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68349366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472225304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593757111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214101750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282838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1972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0982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3113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975.647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975.647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882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3186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4292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39.224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2724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419.815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419.815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5449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398.827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398.827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9021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3.979.200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3.979.200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5828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3.979.200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3.979.200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7221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2.441.811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2.441.811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4538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2.441.811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2.441.811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159530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Financiamiento de Infraestructura Cultural Pública y/o Privada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2.441.811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2.441.811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2217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2.401.585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240158,5%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240158,5%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6643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2.401.585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240158,5%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240158,5%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1431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608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43521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3671</TotalTime>
  <Words>2872</Words>
  <Application>Microsoft Office PowerPoint</Application>
  <PresentationFormat>Presentación en pantalla (4:3)</PresentationFormat>
  <Paragraphs>1587</Paragraphs>
  <Slides>15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FEBRERO DE 2019 PARTIDA 29: MINISTERIO DE LAS CULTURAS, LAS ARTES Y EL PATRIMONIO</vt:lpstr>
      <vt:lpstr>EJECUCIÓN ACUMULADA DE GASTOS A FEBRERO DE 2019  PARTIDA 29 MINISTERIO DE LAS CULTURAS, LAS ARTES Y EL PATRIMONIO</vt:lpstr>
      <vt:lpstr>EJECUCIÓN ACUMULADA DE GASTOS A FEBRERO DE 2019  PARTIDA 29 MINISTERIO DE LAS CULTURAS, LAS ARTES Y EL PATRIMONIO</vt:lpstr>
      <vt:lpstr>EJECUCIÓN ACUMULADA DE GASTOS A FEBRERO DE 2019  PARTIDA 29 MINISTERIO DE LAS CULTURAS, LAS ARTES Y EL PATRIMONIO</vt:lpstr>
      <vt:lpstr>EJECUCIÓN ACUMULADA DE GASTOS A FEBRERO DE 2019  PARTIDA 29 MINISTERIO DE LAS CULTURAS, LAS ARTES Y EL PATRIMONIO</vt:lpstr>
      <vt:lpstr>EJECUCIÓN ACUMULADA DE GASTOS A FEBRERO DE 2019  PARTIDA 29 MINISTERIO DE LAS CULTURAS, LAS ARTES Y EL PATRIMONIO</vt:lpstr>
      <vt:lpstr>EJECUCIÓN ACUMULADA DE GASTOS A FEBRERO DE 2019  PARTIDA 29 RESUMEN POR CAPÍTULOS</vt:lpstr>
      <vt:lpstr>EJECUCIÓN ACUMULADA DE GASTOS A FEBRERO DE 2019  PARTIDA 29. CAPÍTUO 01. PROGRAMA 01: SUBSECRETARÍA DE LAS CULTURAS Y LAS ARTES </vt:lpstr>
      <vt:lpstr>EJECUCIÓN ACUMULADA DE GASTOS A FEBRERO DE 2019  PARTIDA 29. CAPÍTUO 01. PROGRAMA 01: SUBSECRETARÍA DE LAS CULTURAS Y LAS ARTES </vt:lpstr>
      <vt:lpstr>EJECUCIÓN ACUMULADA DE GASTOS A FEBRERO DE 2019  PARTIDA 29. CAPÍTUO 01. PROGRAMA 02: FONDOS CULTURALES Y ARTÍSTICOS </vt:lpstr>
      <vt:lpstr>EJECUCIÓN ACUMULADA DE GASTOS A FEBRERO DE 2019  PARTIDA 29. CAPÍTUO 02. PROGRAMA 01: SUBSECRETARÍA DEL PATRIMONIO CULTURAL </vt:lpstr>
      <vt:lpstr>EJECUCIÓN ACUMULADA DE GASTOS A FEBRERO DE 2019  PARTIDA 29. CAPÍTUO 03. PROGRAMA 01: SERVICIO NACIONAL DEL PATRIMONIO CULTURAL </vt:lpstr>
      <vt:lpstr>EJECUCIÓN ACUMULADA DE GASTOS A FEBRERO DE 2019  PARTIDA 29. CAPÍTUO 03. PROGRAMA 01: SERVICIO NACIONAL DEL PATRIMONIO CULTURAL </vt:lpstr>
      <vt:lpstr>EJECUCIÓN ACUMULADA DE GASTOS A FEBRERO DE 2019  PARTIDA 29. CAPÍTUO 03. PROGRAMA 02: RED DE BIBLIOTECAS PÚBLICAS </vt:lpstr>
      <vt:lpstr>EJECUCIÓN ACUMULADA DE GASTOS A FEBRERO DE 2019  PARTIDA 29. CAPÍTUO 03. PROGRAMA 03: CONSEJO DE MONUMENTOS NACIONALES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230</cp:revision>
  <cp:lastPrinted>2017-06-20T21:34:02Z</cp:lastPrinted>
  <dcterms:created xsi:type="dcterms:W3CDTF">2016-06-23T13:38:47Z</dcterms:created>
  <dcterms:modified xsi:type="dcterms:W3CDTF">2019-05-30T13:58:48Z</dcterms:modified>
</cp:coreProperties>
</file>