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302" r:id="rId6"/>
    <p:sldId id="303" r:id="rId7"/>
    <p:sldId id="301" r:id="rId8"/>
    <p:sldId id="265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B5E-4A53-B14E-00CF492677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B5E-4A53-B14E-00CF492677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B5E-4A53-B14E-00CF492677F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B5E-4A53-B14E-00CF492677F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B5E-4A53-B14E-00CF492677F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B5E-4A53-B14E-00CF492677F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28'!$C$56:$C$58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28'!$D$56:$D$58</c:f>
              <c:numCache>
                <c:formatCode>#,##0</c:formatCode>
                <c:ptCount val="3"/>
                <c:pt idx="0">
                  <c:v>10563275</c:v>
                </c:pt>
                <c:pt idx="1">
                  <c:v>5003988</c:v>
                </c:pt>
                <c:pt idx="2">
                  <c:v>204815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B5E-4A53-B14E-00CF492677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344522724133162"/>
          <c:y val="0.77096484033245849"/>
          <c:w val="0.33565254178753973"/>
          <c:h val="0.190840715223097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2017- 2018 - 2019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28'!$C$23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1.6641608230175499E-2</c:v>
                </c:pt>
                <c:pt idx="1">
                  <c:v>2.1331211332786537E-2</c:v>
                </c:pt>
                <c:pt idx="2">
                  <c:v>3.0596871837581634E-2</c:v>
                </c:pt>
                <c:pt idx="3">
                  <c:v>2.1311951662028678E-2</c:v>
                </c:pt>
                <c:pt idx="4">
                  <c:v>2.1045686030683942E-2</c:v>
                </c:pt>
                <c:pt idx="5">
                  <c:v>2.9219584600139292E-2</c:v>
                </c:pt>
                <c:pt idx="6">
                  <c:v>5.6148241071867271E-2</c:v>
                </c:pt>
                <c:pt idx="7">
                  <c:v>0.16391034084538686</c:v>
                </c:pt>
                <c:pt idx="8">
                  <c:v>3.053299609879203E-2</c:v>
                </c:pt>
                <c:pt idx="9">
                  <c:v>3.3523829378297537E-2</c:v>
                </c:pt>
                <c:pt idx="10">
                  <c:v>7.7714227353682261E-2</c:v>
                </c:pt>
                <c:pt idx="11">
                  <c:v>0.34445758231486079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11-4DAB-828D-C3B7C61C2EA3}"/>
            </c:ext>
          </c:extLst>
        </c:ser>
        <c:ser>
          <c:idx val="0"/>
          <c:order val="1"/>
          <c:tx>
            <c:strRef>
              <c:f>'Partida 28'!$C$24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28'!$D$24:$O$24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4.7511496888652804E-2</c:v>
                </c:pt>
                <c:pt idx="2">
                  <c:v>0.27457178838583923</c:v>
                </c:pt>
                <c:pt idx="3">
                  <c:v>0.28627985159886177</c:v>
                </c:pt>
                <c:pt idx="4">
                  <c:v>3.2981407807230641E-2</c:v>
                </c:pt>
                <c:pt idx="5">
                  <c:v>5.4055012557946973E-2</c:v>
                </c:pt>
                <c:pt idx="6">
                  <c:v>3.4583460810757354E-2</c:v>
                </c:pt>
                <c:pt idx="7">
                  <c:v>3.4226738086414847E-2</c:v>
                </c:pt>
                <c:pt idx="8">
                  <c:v>5.2897779609242558E-2</c:v>
                </c:pt>
                <c:pt idx="9">
                  <c:v>3.3300926064726073E-2</c:v>
                </c:pt>
                <c:pt idx="10">
                  <c:v>5.0861822621314251E-2</c:v>
                </c:pt>
                <c:pt idx="11">
                  <c:v>8.6999364572867069E-2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11-4DAB-828D-C3B7C61C2EA3}"/>
            </c:ext>
          </c:extLst>
        </c:ser>
        <c:ser>
          <c:idx val="1"/>
          <c:order val="2"/>
          <c:tx>
            <c:strRef>
              <c:f>'Partida 28'!$C$25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28'!$D$25:$E$25</c:f>
              <c:numCache>
                <c:formatCode>0.0%</c:formatCode>
                <c:ptCount val="2"/>
                <c:pt idx="0">
                  <c:v>6.2063159971691748E-2</c:v>
                </c:pt>
                <c:pt idx="1">
                  <c:v>6.3419100514212526E-2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11-4DAB-828D-C3B7C61C2EA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2017 - 2018 - 2019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28'!$C$17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28'!$D$16:$O$16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28'!$D$17:$O$17</c:f>
              <c:numCache>
                <c:formatCode>0.0%</c:formatCode>
                <c:ptCount val="12"/>
                <c:pt idx="0">
                  <c:v>1.6641608230175499E-2</c:v>
                </c:pt>
                <c:pt idx="1">
                  <c:v>3.7972819562962036E-2</c:v>
                </c:pt>
                <c:pt idx="2">
                  <c:v>6.7213715467277474E-2</c:v>
                </c:pt>
                <c:pt idx="3">
                  <c:v>7.7209802187780605E-2</c:v>
                </c:pt>
                <c:pt idx="4">
                  <c:v>9.8255488218464554E-2</c:v>
                </c:pt>
                <c:pt idx="5">
                  <c:v>0.12343242682430917</c:v>
                </c:pt>
                <c:pt idx="6">
                  <c:v>0.18211951130564846</c:v>
                </c:pt>
                <c:pt idx="7">
                  <c:v>0.34602985215103532</c:v>
                </c:pt>
                <c:pt idx="8">
                  <c:v>0.37656284824982733</c:v>
                </c:pt>
                <c:pt idx="9">
                  <c:v>0.4100866776281249</c:v>
                </c:pt>
                <c:pt idx="10">
                  <c:v>0.48802081187536245</c:v>
                </c:pt>
                <c:pt idx="11">
                  <c:v>0.88130679618698604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937-44BF-A672-987B4AA77796}"/>
            </c:ext>
          </c:extLst>
        </c:ser>
        <c:ser>
          <c:idx val="0"/>
          <c:order val="1"/>
          <c:tx>
            <c:strRef>
              <c:f>'Partida 28'!$C$18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28'!$D$16:$O$16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28'!$D$18:$O$18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0.10402013388981358</c:v>
                </c:pt>
                <c:pt idx="2">
                  <c:v>0.3512497190192217</c:v>
                </c:pt>
                <c:pt idx="3">
                  <c:v>0.63752957061808346</c:v>
                </c:pt>
                <c:pt idx="4">
                  <c:v>0.67051097842531415</c:v>
                </c:pt>
                <c:pt idx="5">
                  <c:v>0.72456599098326113</c:v>
                </c:pt>
                <c:pt idx="6">
                  <c:v>0.76624212768690381</c:v>
                </c:pt>
                <c:pt idx="7">
                  <c:v>0.78871056291779396</c:v>
                </c:pt>
                <c:pt idx="8">
                  <c:v>0.84160834252703653</c:v>
                </c:pt>
                <c:pt idx="9">
                  <c:v>0.87164896445011342</c:v>
                </c:pt>
                <c:pt idx="10">
                  <c:v>0.91210339402379437</c:v>
                </c:pt>
                <c:pt idx="11">
                  <c:v>0.99538711121373091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937-44BF-A672-987B4AA77796}"/>
            </c:ext>
          </c:extLst>
        </c:ser>
        <c:ser>
          <c:idx val="1"/>
          <c:order val="2"/>
          <c:tx>
            <c:strRef>
              <c:f>'Partida 28'!$C$19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8922371112177699E-2"/>
                  <c:y val="-2.330074751175701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937-44BF-A672-987B4AA77796}"/>
                </c:ext>
              </c:extLst>
            </c:dLbl>
            <c:dLbl>
              <c:idx val="1"/>
              <c:layout>
                <c:manualLayout>
                  <c:x val="-5.9308072487644151E-2"/>
                  <c:y val="-5.24246179401169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37-44BF-A672-987B4AA777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28'!$D$16:$O$16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28'!$D$19:$E$19</c:f>
              <c:numCache>
                <c:formatCode>0.0%</c:formatCode>
                <c:ptCount val="2"/>
                <c:pt idx="0">
                  <c:v>6.2063159971691748E-2</c:v>
                </c:pt>
                <c:pt idx="1">
                  <c:v>0.12548226048590427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937-44BF-A672-987B4AA777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21-06-2019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21-06-2019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21-06-2019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El proyecto de Ley de Presupuestos para el año 2019, consideró recursos para el normal funcionamiento del Servicio, que incluye recursos para un plan de fortalecimiento tecnológico, a través del desarrollo de un sistema de financiamiento y gasto electoral y de un sistema de declaración de candidaturas por internet; y recursos para financiar diferencial en gastos de combustible, servicios y materiales de aseo, insumos y repuestos computacionales. Lo anterior, para que el Servicio pueda cumplir adecuadamente con las nuevas tareas estipuladas en la Ley N°20.900.  Por último, se incluyen los recursos complementarios por efecto año completo para la nueva región de Ñuble.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El Presupuesto inicial del Servicio Electoral, asciende a $15.772 millones. La ejecución en el mes de FEBRERO ascendió a </a:t>
            </a:r>
            <a:r>
              <a:rPr lang="es-CL" sz="1400" b="1" dirty="0"/>
              <a:t>$1.000 millones</a:t>
            </a:r>
            <a:r>
              <a:rPr lang="es-CL" sz="1400" dirty="0"/>
              <a:t>, equivalente a un gasto de </a:t>
            </a:r>
            <a:r>
              <a:rPr lang="es-CL" sz="1400" b="1" dirty="0"/>
              <a:t>6,3%</a:t>
            </a:r>
            <a:r>
              <a:rPr lang="es-CL" sz="1400" dirty="0"/>
              <a:t> respecto del presupuesto vigente, dicha ejecución es mayor en  1,5 puntos porcentuales, respecto a igual mes del año 2018 y 4,2 puntos porcentuales respecto del gasto registrado en 2017.  No se registra variación del presupuesto respecto a la Ley Inicial.  En cuanto a los programas, el 100% del presupuesto vigente para el ejercicio 2019 se concentra en el programa </a:t>
            </a:r>
            <a:r>
              <a:rPr lang="es-CL" sz="1400" b="1" dirty="0"/>
              <a:t>Servicio Electoral.</a:t>
            </a: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El 98,7% de los recursos se concentran en los subtítulos 21 “gastos en personal” (67%), y 22 “bienes y servicios de consumo” (31,7%).  Al mes de FEBRERO la ejecución de dichos subtítulos ascienden al 15,3% y 7,2% respectivamente.  Por su parte, el subtítulo 29 “adquisición de activos no financieros” registra la menor ejecución con un 0,5%.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475712"/>
              </p:ext>
            </p:extLst>
          </p:nvPr>
        </p:nvGraphicFramePr>
        <p:xfrm>
          <a:off x="1676400" y="206084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4837769"/>
              </p:ext>
            </p:extLst>
          </p:nvPr>
        </p:nvGraphicFramePr>
        <p:xfrm>
          <a:off x="414336" y="1844824"/>
          <a:ext cx="7974088" cy="4032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867900"/>
              </p:ext>
            </p:extLst>
          </p:nvPr>
        </p:nvGraphicFramePr>
        <p:xfrm>
          <a:off x="611560" y="1700807"/>
          <a:ext cx="7848872" cy="4432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A6CBB34-ADBA-470F-B3B0-EC0D56ABE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027608"/>
              </p:ext>
            </p:extLst>
          </p:nvPr>
        </p:nvGraphicFramePr>
        <p:xfrm>
          <a:off x="418938" y="1724100"/>
          <a:ext cx="7543798" cy="15430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1863252643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1160981438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63052330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975782604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4090666437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4023576991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178001939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401769434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517449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7042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15.772.078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15.772.078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1.979.116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9980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10.563.275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10.563.275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5293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5.003.988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5.003.988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3886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7938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8663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745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9E44720-7F23-4C70-8DC6-4B648FE1C9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693341"/>
              </p:ext>
            </p:extLst>
          </p:nvPr>
        </p:nvGraphicFramePr>
        <p:xfrm>
          <a:off x="414338" y="1929529"/>
          <a:ext cx="7886701" cy="224306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60185254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44010076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2979709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00416857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0932114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335104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1041181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9872497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5883649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85491383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28916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20255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15.772.078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15.772.078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1.979.116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860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1.618.857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7315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5.003.988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5.003.988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359.282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3126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3240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2934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4566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7311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4976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4425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0259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783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7808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597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3026</TotalTime>
  <Words>693</Words>
  <Application>Microsoft Office PowerPoint</Application>
  <PresentationFormat>Presentación en pantalla (4:3)</PresentationFormat>
  <Paragraphs>230</Paragraphs>
  <Slides>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FEBRERO DE 2019 PARTIDA 28: SERVICIO ELECTORAL</vt:lpstr>
      <vt:lpstr>EJECUCIÓN ACUMULADA DE GASTOS A FEBRERO DE 2019  PARTIDA 28 SERVICIO ELECTORAL</vt:lpstr>
      <vt:lpstr>Presentación de PowerPoint</vt:lpstr>
      <vt:lpstr>Presentación de PowerPoint</vt:lpstr>
      <vt:lpstr>Presentación de PowerPoint</vt:lpstr>
      <vt:lpstr>EJECUCIÓN ACUMULADA DE GASTOS A FEBRERO DE 2019  PARTIDA 28 SERVICIO ELECTORAL</vt:lpstr>
      <vt:lpstr>EJECUCIÓN ACUMULADA DE GASTOS A FEBRERO DE 2019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185</cp:revision>
  <cp:lastPrinted>2016-10-11T11:56:42Z</cp:lastPrinted>
  <dcterms:created xsi:type="dcterms:W3CDTF">2016-06-23T13:38:47Z</dcterms:created>
  <dcterms:modified xsi:type="dcterms:W3CDTF">2019-06-21T21:41:35Z</dcterms:modified>
</cp:coreProperties>
</file>