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0" r:id="rId5"/>
    <p:sldId id="301" r:id="rId6"/>
    <p:sldId id="299" r:id="rId7"/>
    <p:sldId id="264" r:id="rId8"/>
    <p:sldId id="263" r:id="rId9"/>
    <p:sldId id="265" r:id="rId10"/>
    <p:sldId id="267" r:id="rId11"/>
    <p:sldId id="268" r:id="rId12"/>
    <p:sldId id="271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>
                <a:effectLst/>
              </a:rPr>
              <a:t>Distribución Presupuesto </a:t>
            </a:r>
            <a:r>
              <a:rPr lang="en-US" sz="1600" b="0" i="0" baseline="0">
                <a:effectLst/>
              </a:rPr>
              <a:t>Inicial</a:t>
            </a:r>
            <a:r>
              <a:rPr lang="en-US" sz="1400" b="0" i="0" baseline="0">
                <a:effectLst/>
              </a:rPr>
              <a:t>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27'!$D$55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E5-4A73-B586-8D6862339C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E5-4A73-B586-8D6862339C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E5-4A73-B586-8D6862339C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E5-4A73-B586-8D6862339CF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27'!$C$56:$C$59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27'!$D$56:$D$59</c:f>
              <c:numCache>
                <c:formatCode>#,##0</c:formatCode>
                <c:ptCount val="4"/>
                <c:pt idx="0">
                  <c:v>15948171</c:v>
                </c:pt>
                <c:pt idx="1">
                  <c:v>4828597</c:v>
                </c:pt>
                <c:pt idx="2">
                  <c:v>34733484</c:v>
                </c:pt>
                <c:pt idx="3">
                  <c:v>704579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E5-4A73-B586-8D6862339C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647701295402592"/>
          <c:y val="0.72524980285177387"/>
          <c:w val="0.49513772348881313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600" b="0" i="0" baseline="0" dirty="0" err="1">
                <a:effectLst/>
              </a:rPr>
              <a:t>Distribución</a:t>
            </a:r>
            <a:r>
              <a:rPr lang="en-US" sz="1600" b="0" i="0" baseline="0" dirty="0">
                <a:effectLst/>
              </a:rPr>
              <a:t> Presupuesto </a:t>
            </a:r>
            <a:r>
              <a:rPr lang="en-US" sz="1600" b="0" i="0" baseline="0" dirty="0" err="1">
                <a:effectLst/>
              </a:rPr>
              <a:t>Inicial</a:t>
            </a:r>
            <a:r>
              <a:rPr lang="en-US" sz="1600" b="0" i="0" baseline="0" dirty="0">
                <a:effectLst/>
              </a:rPr>
              <a:t> por </a:t>
            </a:r>
            <a:r>
              <a:rPr lang="en-US" sz="1600" b="0" i="0" baseline="0" dirty="0" err="1">
                <a:effectLst/>
              </a:rPr>
              <a:t>Capítulo</a:t>
            </a:r>
            <a:r>
              <a:rPr lang="en-US" sz="1600" b="0" i="0" baseline="0" dirty="0">
                <a:effectLst/>
              </a:rPr>
              <a:t> (</a:t>
            </a:r>
            <a:r>
              <a:rPr lang="en-US" sz="1600" b="0" i="0" baseline="0" dirty="0" err="1">
                <a:effectLst/>
              </a:rPr>
              <a:t>en</a:t>
            </a:r>
            <a:r>
              <a:rPr lang="en-US" sz="1600" b="0" i="0" baseline="0" dirty="0">
                <a:effectLst/>
              </a:rPr>
              <a:t> </a:t>
            </a:r>
            <a:r>
              <a:rPr lang="en-US" sz="1600" b="0" i="0" baseline="0" dirty="0" err="1">
                <a:effectLst/>
              </a:rPr>
              <a:t>Millones</a:t>
            </a:r>
            <a:r>
              <a:rPr lang="en-US" sz="1600" b="0" i="0" baseline="0" dirty="0">
                <a:effectLst/>
              </a:rPr>
              <a:t> de $)</a:t>
            </a:r>
            <a:endParaRPr lang="es-CL" sz="1600" dirty="0">
              <a:effectLst/>
            </a:endParaRPr>
          </a:p>
        </c:rich>
      </c:tx>
      <c:layout>
        <c:manualLayout>
          <c:xMode val="edge"/>
          <c:yMode val="edge"/>
          <c:x val="0.21709896070908219"/>
          <c:y val="2.16802168021680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27'!$L$55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27'!$K$56:$K$57</c:f>
              <c:strCache>
                <c:ptCount val="2"/>
                <c:pt idx="0">
                  <c:v>Subsecretaría de la Mujer y la Equidad de Género</c:v>
                </c:pt>
                <c:pt idx="1">
                  <c:v>Servicio Nacional de la Mujer y la Equidad de Género</c:v>
                </c:pt>
              </c:strCache>
            </c:strRef>
          </c:cat>
          <c:val>
            <c:numRef>
              <c:f>'Partida 27'!$L$56:$L$57</c:f>
              <c:numCache>
                <c:formatCode>#,##0</c:formatCode>
                <c:ptCount val="2"/>
                <c:pt idx="0">
                  <c:v>7026682</c:v>
                </c:pt>
                <c:pt idx="1">
                  <c:v>50121999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3C-4DAF-91D4-3D4717C153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2017 - 2018 - 2019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27'!$C$17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27'!$D$17:$O$17</c:f>
              <c:numCache>
                <c:formatCode>0.0%</c:formatCode>
                <c:ptCount val="12"/>
                <c:pt idx="0">
                  <c:v>0.15821732014351292</c:v>
                </c:pt>
                <c:pt idx="1">
                  <c:v>0.35866368415565103</c:v>
                </c:pt>
                <c:pt idx="2">
                  <c:v>0.43599549172581425</c:v>
                </c:pt>
                <c:pt idx="3">
                  <c:v>0.46752515446949983</c:v>
                </c:pt>
                <c:pt idx="4">
                  <c:v>0.49714808641779473</c:v>
                </c:pt>
                <c:pt idx="5">
                  <c:v>0.53665274396556373</c:v>
                </c:pt>
                <c:pt idx="6">
                  <c:v>0.72618284324917193</c:v>
                </c:pt>
                <c:pt idx="7">
                  <c:v>0.7868675963327284</c:v>
                </c:pt>
                <c:pt idx="8">
                  <c:v>0.83012238626355572</c:v>
                </c:pt>
                <c:pt idx="9">
                  <c:v>0.8651864904579476</c:v>
                </c:pt>
                <c:pt idx="10">
                  <c:v>0.89864611533282446</c:v>
                </c:pt>
                <c:pt idx="11">
                  <c:v>0.95910394262960497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2D-4136-98CF-B9DD6F9D1D54}"/>
            </c:ext>
          </c:extLst>
        </c:ser>
        <c:ser>
          <c:idx val="0"/>
          <c:order val="1"/>
          <c:tx>
            <c:strRef>
              <c:f>'Partida 27'!$C$18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27'!$D$18:$O$18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2D-4136-98CF-B9DD6F9D1D54}"/>
            </c:ext>
          </c:extLst>
        </c:ser>
        <c:ser>
          <c:idx val="1"/>
          <c:order val="2"/>
          <c:tx>
            <c:strRef>
              <c:f>'Partida 27'!$C$19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CF2D-4136-98CF-B9DD6F9D1D54}"/>
              </c:ext>
            </c:extLst>
          </c:dPt>
          <c:dLbls>
            <c:dLbl>
              <c:idx val="0"/>
              <c:layout>
                <c:manualLayout>
                  <c:x val="-6.086510908197388E-2"/>
                  <c:y val="4.56116050239652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F2D-4136-98CF-B9DD6F9D1D54}"/>
                </c:ext>
              </c:extLst>
            </c:dLbl>
            <c:dLbl>
              <c:idx val="1"/>
              <c:layout>
                <c:manualLayout>
                  <c:x val="-7.9445627162547505E-3"/>
                  <c:y val="-2.81279685250246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F2D-4136-98CF-B9DD6F9D1D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27'!$D$19:$E$19</c:f>
              <c:numCache>
                <c:formatCode>0.0%</c:formatCode>
                <c:ptCount val="2"/>
                <c:pt idx="0">
                  <c:v>0.12955951644594754</c:v>
                </c:pt>
                <c:pt idx="1">
                  <c:v>0.26866657306647068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F2D-4136-98CF-B9DD6F9D1D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2017- 2018 - 2019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0.15821732014351292</c:v>
                </c:pt>
                <c:pt idx="1">
                  <c:v>0.20044636401213814</c:v>
                </c:pt>
                <c:pt idx="2">
                  <c:v>7.7331807570163211E-2</c:v>
                </c:pt>
                <c:pt idx="3">
                  <c:v>3.1529662743685537E-2</c:v>
                </c:pt>
                <c:pt idx="4">
                  <c:v>3.0165431547742642E-2</c:v>
                </c:pt>
                <c:pt idx="5">
                  <c:v>4.0831891915034758E-2</c:v>
                </c:pt>
                <c:pt idx="6">
                  <c:v>0.18953009928360817</c:v>
                </c:pt>
                <c:pt idx="7">
                  <c:v>6.0684753083556559E-2</c:v>
                </c:pt>
                <c:pt idx="8">
                  <c:v>4.325478993082725E-2</c:v>
                </c:pt>
                <c:pt idx="9">
                  <c:v>3.5064104194391939E-2</c:v>
                </c:pt>
                <c:pt idx="10">
                  <c:v>3.3459624874876782E-2</c:v>
                </c:pt>
                <c:pt idx="11">
                  <c:v>6.9097495384456836E-2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A3-47D3-8359-B961FF4638E0}"/>
            </c:ext>
          </c:extLst>
        </c:ser>
        <c:ser>
          <c:idx val="0"/>
          <c:order val="1"/>
          <c:tx>
            <c:strRef>
              <c:f>'Partida 27'!$C$23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A3-47D3-8359-B961FF4638E0}"/>
            </c:ext>
          </c:extLst>
        </c:ser>
        <c:ser>
          <c:idx val="1"/>
          <c:order val="2"/>
          <c:tx>
            <c:strRef>
              <c:f>'Partida 27'!$C$24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27'!$D$24:$E$24</c:f>
              <c:numCache>
                <c:formatCode>0.0%</c:formatCode>
                <c:ptCount val="2"/>
                <c:pt idx="0">
                  <c:v>0.12955951644594754</c:v>
                </c:pt>
                <c:pt idx="1">
                  <c:v>0.13910705662052311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A3-47D3-8359-B961FF4638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98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8045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123E6DF-8FA4-48D5-9729-C94B969E86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715840"/>
              </p:ext>
            </p:extLst>
          </p:nvPr>
        </p:nvGraphicFramePr>
        <p:xfrm>
          <a:off x="380257" y="1806553"/>
          <a:ext cx="7886701" cy="1983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242762501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92332637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360828307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5619848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6249715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5635132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8984719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71527286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05623181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4445013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03978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833735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3.147.751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796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235.142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362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2277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7.522.886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7.522.886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3.125.618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1722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3.689.285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3.689.285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805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"4 a 7"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3.419.745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3.419.745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675.925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8227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269.540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3898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2.449.693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7662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2.449.693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751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6662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33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6814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D01E7B0-54D6-4E10-8830-F24314C58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524712"/>
              </p:ext>
            </p:extLst>
          </p:nvPr>
        </p:nvGraphicFramePr>
        <p:xfrm>
          <a:off x="628650" y="1995480"/>
          <a:ext cx="7886699" cy="2126663"/>
        </p:xfrm>
        <a:graphic>
          <a:graphicData uri="http://schemas.openxmlformats.org/drawingml/2006/table">
            <a:tbl>
              <a:tblPr/>
              <a:tblGrid>
                <a:gridCol w="254082">
                  <a:extLst>
                    <a:ext uri="{9D8B030D-6E8A-4147-A177-3AD203B41FA5}">
                      <a16:colId xmlns:a16="http://schemas.microsoft.com/office/drawing/2014/main" val="2589555916"/>
                    </a:ext>
                  </a:extLst>
                </a:gridCol>
                <a:gridCol w="254082">
                  <a:extLst>
                    <a:ext uri="{9D8B030D-6E8A-4147-A177-3AD203B41FA5}">
                      <a16:colId xmlns:a16="http://schemas.microsoft.com/office/drawing/2014/main" val="3062652607"/>
                    </a:ext>
                  </a:extLst>
                </a:gridCol>
                <a:gridCol w="254082">
                  <a:extLst>
                    <a:ext uri="{9D8B030D-6E8A-4147-A177-3AD203B41FA5}">
                      <a16:colId xmlns:a16="http://schemas.microsoft.com/office/drawing/2014/main" val="1559687589"/>
                    </a:ext>
                  </a:extLst>
                </a:gridCol>
                <a:gridCol w="3170941">
                  <a:extLst>
                    <a:ext uri="{9D8B030D-6E8A-4147-A177-3AD203B41FA5}">
                      <a16:colId xmlns:a16="http://schemas.microsoft.com/office/drawing/2014/main" val="2445977394"/>
                    </a:ext>
                  </a:extLst>
                </a:gridCol>
                <a:gridCol w="680939">
                  <a:extLst>
                    <a:ext uri="{9D8B030D-6E8A-4147-A177-3AD203B41FA5}">
                      <a16:colId xmlns:a16="http://schemas.microsoft.com/office/drawing/2014/main" val="3194095489"/>
                    </a:ext>
                  </a:extLst>
                </a:gridCol>
                <a:gridCol w="680939">
                  <a:extLst>
                    <a:ext uri="{9D8B030D-6E8A-4147-A177-3AD203B41FA5}">
                      <a16:colId xmlns:a16="http://schemas.microsoft.com/office/drawing/2014/main" val="3957136220"/>
                    </a:ext>
                  </a:extLst>
                </a:gridCol>
                <a:gridCol w="680939">
                  <a:extLst>
                    <a:ext uri="{9D8B030D-6E8A-4147-A177-3AD203B41FA5}">
                      <a16:colId xmlns:a16="http://schemas.microsoft.com/office/drawing/2014/main" val="3601253382"/>
                    </a:ext>
                  </a:extLst>
                </a:gridCol>
                <a:gridCol w="680939">
                  <a:extLst>
                    <a:ext uri="{9D8B030D-6E8A-4147-A177-3AD203B41FA5}">
                      <a16:colId xmlns:a16="http://schemas.microsoft.com/office/drawing/2014/main" val="1735055472"/>
                    </a:ext>
                  </a:extLst>
                </a:gridCol>
                <a:gridCol w="619960">
                  <a:extLst>
                    <a:ext uri="{9D8B030D-6E8A-4147-A177-3AD203B41FA5}">
                      <a16:colId xmlns:a16="http://schemas.microsoft.com/office/drawing/2014/main" val="575870475"/>
                    </a:ext>
                  </a:extLst>
                </a:gridCol>
                <a:gridCol w="609796">
                  <a:extLst>
                    <a:ext uri="{9D8B030D-6E8A-4147-A177-3AD203B41FA5}">
                      <a16:colId xmlns:a16="http://schemas.microsoft.com/office/drawing/2014/main" val="3827171376"/>
                    </a:ext>
                  </a:extLst>
                </a:gridCol>
              </a:tblGrid>
              <a:tr h="121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22" marR="7622" marT="76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681199"/>
                  </a:ext>
                </a:extLst>
              </a:tr>
              <a:tr h="373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603625"/>
                  </a:ext>
                </a:extLst>
              </a:tr>
              <a:tr h="1600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3.891.830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729040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19.519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159318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252.323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252.323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3.568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279529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15.411.914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15.411.914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3.885.690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401383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14.395.892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14.395.892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3.808.119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397623"/>
                  </a:ext>
                </a:extLst>
              </a:tr>
              <a:tr h="144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13.247.473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13.247.473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3.541.859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521569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1.148.419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1.148.419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266.260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893845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1.016.022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1.016.022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77.571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466294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930.850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930.850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77.571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96175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85.172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85.172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726487"/>
                  </a:ext>
                </a:extLst>
              </a:tr>
              <a:tr h="22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699472"/>
                  </a:ext>
                </a:extLst>
              </a:tr>
              <a:tr h="1219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2" marR="7622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22" marR="7622" marT="76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798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presentó un presupuesto aprobado de </a:t>
            </a:r>
            <a:r>
              <a:rPr lang="es-CL" sz="1400" b="1" dirty="0"/>
              <a:t>$52.845 </a:t>
            </a:r>
            <a:r>
              <a:rPr lang="es-CL" sz="1400" dirty="0"/>
              <a:t>millones, con un 62% de los recursos destinado a transferencias corrientes, los que al mes de FEBRERO registraron erogaciones del 99,7% sobre el presupuesto vigente y de acuerdo con su gasto histórico.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global del Ministerio del mes de FEBRERO ascendió a </a:t>
            </a:r>
            <a:r>
              <a:rPr lang="es-CL" sz="1400" b="1" dirty="0"/>
              <a:t>$3.914 millones</a:t>
            </a:r>
            <a:r>
              <a:rPr lang="es-CL" sz="1400" dirty="0"/>
              <a:t>, es decir, un gasto de </a:t>
            </a:r>
            <a:r>
              <a:rPr lang="es-CL" sz="1400" b="1" dirty="0"/>
              <a:t>7,4% </a:t>
            </a:r>
            <a:r>
              <a:rPr lang="es-CL" sz="1400" dirty="0"/>
              <a:t>respecto del presupuesto aprobado por el Congreso, gasto levemente superior al registrado a igual mes del año 2017 (0,4 puntos porcentuales).  Por su parte, la ejecución acumulada al cuarto trimestre de 2019 asciende a </a:t>
            </a:r>
            <a:r>
              <a:rPr lang="es-CL" sz="1400" b="1" dirty="0"/>
              <a:t>$52.279 millones</a:t>
            </a:r>
            <a:r>
              <a:rPr lang="es-CL" sz="1400" dirty="0"/>
              <a:t>, equivalente a un </a:t>
            </a:r>
            <a:r>
              <a:rPr lang="es-CL" sz="1400" b="1" dirty="0"/>
              <a:t>98,9%</a:t>
            </a:r>
            <a:r>
              <a:rPr lang="es-CL" sz="1400" dirty="0"/>
              <a:t> del presupuesto inicial que experimentó un incremento de $386 millones, afectando principalmente el subtítulo 23 “prestaciones de seguridad social” ($317 millones) derivadas de la aplicación de la Ley de Incentivo al Retiro y al subtítulo 24 “transferencias corrientes” ($289 millones).  Asimismo se registró disminuciones en el subtítulo 21 “gastos en personal” por $179 millones, seguida del subtítulo 22 “bienes y servicios de consumo”, por $139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En cuanto a los programas, el 75% del presupuesto vigente, se concentra en el Servicio Nacional de la Mujer y la Equidad de Género (48%) y Prevención y Atención de la Violencia contra las Mujeres (26%), los que al mes de FEBRERO alcanzaron niveles de ejecución de 98,5% y 99,4% respectivamente, calculados respecto al presupuesto vigente.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Subsecretaría de la Mujer y la Equidad de Género es el que presentó el menor avance con un 96%, mientras que el programa </a:t>
            </a:r>
            <a:r>
              <a:rPr lang="es-CL" sz="1400" dirty="0"/>
              <a:t>Prevención y Atención de la Violencia contra las Mujeres registró la mayor erogación con un 99,4%.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27047A9E-6B9D-4C00-ADA1-AF10AF318F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271763"/>
              </p:ext>
            </p:extLst>
          </p:nvPr>
        </p:nvGraphicFramePr>
        <p:xfrm>
          <a:off x="391496" y="1556793"/>
          <a:ext cx="41439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A6393A1B-BFAB-4F51-B4F6-7247A7EF7B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4096645"/>
              </p:ext>
            </p:extLst>
          </p:nvPr>
        </p:nvGraphicFramePr>
        <p:xfrm>
          <a:off x="4595992" y="1601117"/>
          <a:ext cx="4427918" cy="2908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844982"/>
              </p:ext>
            </p:extLst>
          </p:nvPr>
        </p:nvGraphicFramePr>
        <p:xfrm>
          <a:off x="467544" y="1618507"/>
          <a:ext cx="7992888" cy="4515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186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2187178"/>
              </p:ext>
            </p:extLst>
          </p:nvPr>
        </p:nvGraphicFramePr>
        <p:xfrm>
          <a:off x="414336" y="1556792"/>
          <a:ext cx="8210799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0EF896-C84A-4010-823B-B0CBFC5008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776002"/>
              </p:ext>
            </p:extLst>
          </p:nvPr>
        </p:nvGraphicFramePr>
        <p:xfrm>
          <a:off x="628649" y="1822310"/>
          <a:ext cx="7886701" cy="1374795"/>
        </p:xfrm>
        <a:graphic>
          <a:graphicData uri="http://schemas.openxmlformats.org/drawingml/2006/table">
            <a:tbl>
              <a:tblPr/>
              <a:tblGrid>
                <a:gridCol w="282880">
                  <a:extLst>
                    <a:ext uri="{9D8B030D-6E8A-4147-A177-3AD203B41FA5}">
                      <a16:colId xmlns:a16="http://schemas.microsoft.com/office/drawing/2014/main" val="998314117"/>
                    </a:ext>
                  </a:extLst>
                </a:gridCol>
                <a:gridCol w="3190889">
                  <a:extLst>
                    <a:ext uri="{9D8B030D-6E8A-4147-A177-3AD203B41FA5}">
                      <a16:colId xmlns:a16="http://schemas.microsoft.com/office/drawing/2014/main" val="1996959397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042408165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361345210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1860634581"/>
                    </a:ext>
                  </a:extLst>
                </a:gridCol>
                <a:gridCol w="758119">
                  <a:extLst>
                    <a:ext uri="{9D8B030D-6E8A-4147-A177-3AD203B41FA5}">
                      <a16:colId xmlns:a16="http://schemas.microsoft.com/office/drawing/2014/main" val="2438734036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2487070957"/>
                    </a:ext>
                  </a:extLst>
                </a:gridCol>
                <a:gridCol w="690228">
                  <a:extLst>
                    <a:ext uri="{9D8B030D-6E8A-4147-A177-3AD203B41FA5}">
                      <a16:colId xmlns:a16="http://schemas.microsoft.com/office/drawing/2014/main" val="460836184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066163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521050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56.217.831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56.217.831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15.103.852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525405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15.948.171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15.948.171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2.073.909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2932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4.828.597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4.828.597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936594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34.733.484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34.733.484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12.722.729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308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704.579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704.579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27858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257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AF3070-019C-43AF-BF21-FD93AF506F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773706"/>
              </p:ext>
            </p:extLst>
          </p:nvPr>
        </p:nvGraphicFramePr>
        <p:xfrm>
          <a:off x="628649" y="1732954"/>
          <a:ext cx="7886698" cy="1353647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490245256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2960230260"/>
                    </a:ext>
                  </a:extLst>
                </a:gridCol>
                <a:gridCol w="3084673">
                  <a:extLst>
                    <a:ext uri="{9D8B030D-6E8A-4147-A177-3AD203B41FA5}">
                      <a16:colId xmlns:a16="http://schemas.microsoft.com/office/drawing/2014/main" val="2227005466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473988120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137285217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722157785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622869140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1731554177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3129357446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97430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13694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798.394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66450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50.121.999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50.121.999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14.383.029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165428"/>
                  </a:ext>
                </a:extLst>
              </a:tr>
              <a:tr h="2050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7.343.448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52850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3.147.751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682549"/>
                  </a:ext>
                </a:extLst>
              </a:tr>
              <a:tr h="180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3.891.830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864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80257" y="6814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1FB166-3357-4153-80B0-AEB972884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449729"/>
              </p:ext>
            </p:extLst>
          </p:nvPr>
        </p:nvGraphicFramePr>
        <p:xfrm>
          <a:off x="628650" y="2019587"/>
          <a:ext cx="7886701" cy="211321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74517827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66668419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09761210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9242568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7689136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707119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29821105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1227782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77721742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57607952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504695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812922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798.394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7595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4.881.959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4.881.959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656.552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014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2.019.945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2.019.945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6225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4754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2382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4388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7939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1803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9342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02135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3851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050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941" y="6241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AC901BD-0640-4CEF-BBB9-B9C9DD6B7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073790"/>
              </p:ext>
            </p:extLst>
          </p:nvPr>
        </p:nvGraphicFramePr>
        <p:xfrm>
          <a:off x="628649" y="1916832"/>
          <a:ext cx="7886701" cy="2892311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951174660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328539797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105863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3460369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570839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011828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3829891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6879699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68735541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4162778110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552401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42419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7.343.448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363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10.811.551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10.811.551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1.392.727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1364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2.265.560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2.265.560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4814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5.788.992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257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5.788.992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2227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9.257.576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9.257.576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4.628.788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4110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1.872.074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1.872.074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9647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54359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921.324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921.324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695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582.524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582.524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909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301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4135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5875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2358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7984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322.683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322.683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6341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3113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774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2831</TotalTime>
  <Words>1577</Words>
  <Application>Microsoft Office PowerPoint</Application>
  <PresentationFormat>Presentación en pantalla (4:3)</PresentationFormat>
  <Paragraphs>758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2019 PARTIDA 27: MINISTERIO DE LA MUJER Y LA EQUIDAD DE GÉNERO</vt:lpstr>
      <vt:lpstr>EJECUCIÓN ACUMULADA DE GASTOS A FEBRERO DE 2019  PARTIDA 27 MINISTERIO DE LA MUJER Y EQUIDAD DE GÉNERO</vt:lpstr>
      <vt:lpstr>Presentación de PowerPoint</vt:lpstr>
      <vt:lpstr>Presentación de PowerPoint</vt:lpstr>
      <vt:lpstr>Presentación de PowerPoint</vt:lpstr>
      <vt:lpstr>EJECUCIÓN ACUMULADA DE GASTOS A FEBRERO DE 2019  PARTIDA 27 MINISTERIO DE LA MUJER Y EQUIDAD DE GÉNERO</vt:lpstr>
      <vt:lpstr>EJECUCIÓN ACUMULADA DE GASTOS A FEBRERO DE 2019  PARTIDA 27 RESUMEN POR CAPÍTULOS</vt:lpstr>
      <vt:lpstr>EJECUCIÓN ACUMULADA DE GASTOS A FEBRERO DE 2019  PARTIDA 27. CAPÍTULO 01. PROGRAMA 01:  SUBSECRETARÍA DE LA MUJER Y LA EQUIDAD DE GÉNERO</vt:lpstr>
      <vt:lpstr>EJECUCIÓN ACUMULADA DE GASTOS A FEBRERO DE 2019  PARTIDA 27. CAPÍTULO 02. PROGRAMA 01:  SERVICIO NACIONAL DE LA MUJER Y LA EQUIDAD DE GÉNERO</vt:lpstr>
      <vt:lpstr>EJECUCIÓN ACUMULADA DE GASTOS A FEBRERO DE 2019  PARTIDA 27. CAPÍTULO 02. PROGRAMA 02:  MUJER Y TRABAJO </vt:lpstr>
      <vt:lpstr>EJECUCIÓN ACUMULADA DE GASTOS A FEBRERO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212</cp:revision>
  <cp:lastPrinted>2016-10-11T11:56:42Z</cp:lastPrinted>
  <dcterms:created xsi:type="dcterms:W3CDTF">2016-06-23T13:38:47Z</dcterms:created>
  <dcterms:modified xsi:type="dcterms:W3CDTF">2019-04-26T21:11:34Z</dcterms:modified>
</cp:coreProperties>
</file>