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8" r:id="rId5"/>
    <p:sldId id="305" r:id="rId6"/>
    <p:sldId id="307" r:id="rId7"/>
    <p:sldId id="306" r:id="rId8"/>
    <p:sldId id="264" r:id="rId9"/>
    <p:sldId id="263" r:id="rId10"/>
    <p:sldId id="302" r:id="rId11"/>
    <p:sldId id="303" r:id="rId12"/>
    <p:sldId id="299" r:id="rId1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8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26'!$C$32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26'!$D$32:$O$32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3.6999999999999998E-2</c:v>
                </c:pt>
                <c:pt idx="2">
                  <c:v>6.3E-2</c:v>
                </c:pt>
                <c:pt idx="3">
                  <c:v>0.125</c:v>
                </c:pt>
                <c:pt idx="4">
                  <c:v>8.3000000000000004E-2</c:v>
                </c:pt>
                <c:pt idx="5">
                  <c:v>7.9000000000000001E-2</c:v>
                </c:pt>
                <c:pt idx="6">
                  <c:v>6.2E-2</c:v>
                </c:pt>
                <c:pt idx="7">
                  <c:v>6.3E-2</c:v>
                </c:pt>
                <c:pt idx="8">
                  <c:v>0.104</c:v>
                </c:pt>
                <c:pt idx="9">
                  <c:v>7.0000000000000007E-2</c:v>
                </c:pt>
                <c:pt idx="10">
                  <c:v>7.5999999999999998E-2</c:v>
                </c:pt>
                <c:pt idx="11">
                  <c:v>0.186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68-4974-8D50-7D1292066A1B}"/>
            </c:ext>
          </c:extLst>
        </c:ser>
        <c:ser>
          <c:idx val="1"/>
          <c:order val="1"/>
          <c:tx>
            <c:strRef>
              <c:f>'Partida 26'!$C$33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26'!$D$33:$O$33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68-4974-8D50-7D1292066A1B}"/>
            </c:ext>
          </c:extLst>
        </c:ser>
        <c:ser>
          <c:idx val="2"/>
          <c:order val="2"/>
          <c:tx>
            <c:strRef>
              <c:f>'Partida 26'!$C$34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26'!$D$34:$E$34</c:f>
              <c:numCache>
                <c:formatCode>0.0%</c:formatCode>
                <c:ptCount val="2"/>
                <c:pt idx="0">
                  <c:v>3.0195850253888556E-2</c:v>
                </c:pt>
                <c:pt idx="1">
                  <c:v>5.019881405911087E-2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68-4974-8D50-7D1292066A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9076608"/>
        <c:axId val="129090688"/>
      </c:barChart>
      <c:catAx>
        <c:axId val="129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090688"/>
        <c:crosses val="autoZero"/>
        <c:auto val="0"/>
        <c:lblAlgn val="ctr"/>
        <c:lblOffset val="100"/>
        <c:noMultiLvlLbl val="0"/>
      </c:catAx>
      <c:valAx>
        <c:axId val="1290906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076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26'!$C$28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26'!$D$27:$O$27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26'!$D$28:$O$28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5.8000000000000003E-2</c:v>
                </c:pt>
                <c:pt idx="2">
                  <c:v>0.122</c:v>
                </c:pt>
                <c:pt idx="3">
                  <c:v>0.247</c:v>
                </c:pt>
                <c:pt idx="4">
                  <c:v>0.32900000000000001</c:v>
                </c:pt>
                <c:pt idx="5">
                  <c:v>0.40699999999999997</c:v>
                </c:pt>
                <c:pt idx="6">
                  <c:v>0.46899999999999997</c:v>
                </c:pt>
                <c:pt idx="7">
                  <c:v>0.52700000000000002</c:v>
                </c:pt>
                <c:pt idx="8">
                  <c:v>0.63100000000000001</c:v>
                </c:pt>
                <c:pt idx="9">
                  <c:v>0.70099999999999996</c:v>
                </c:pt>
                <c:pt idx="10">
                  <c:v>0.78400000000000003</c:v>
                </c:pt>
                <c:pt idx="11">
                  <c:v>0.96899999999999997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EC-4B7D-9CFD-C5C0AB4F1967}"/>
            </c:ext>
          </c:extLst>
        </c:ser>
        <c:ser>
          <c:idx val="1"/>
          <c:order val="1"/>
          <c:tx>
            <c:strRef>
              <c:f>'Partida 26'!$C$29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26'!$D$27:$O$27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26'!$D$29:$O$29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EC-4B7D-9CFD-C5C0AB4F1967}"/>
            </c:ext>
          </c:extLst>
        </c:ser>
        <c:ser>
          <c:idx val="2"/>
          <c:order val="2"/>
          <c:tx>
            <c:strRef>
              <c:f>'Partida 26'!$C$30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2598870056497175E-2"/>
                  <c:y val="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EC-4B7D-9CFD-C5C0AB4F1967}"/>
                </c:ext>
              </c:extLst>
            </c:dLbl>
            <c:dLbl>
              <c:idx val="1"/>
              <c:layout>
                <c:manualLayout>
                  <c:x val="-2.0087884494664157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EC-4B7D-9CFD-C5C0AB4F1967}"/>
                </c:ext>
              </c:extLst>
            </c:dLbl>
            <c:dLbl>
              <c:idx val="2"/>
              <c:layout>
                <c:manualLayout>
                  <c:x val="-2.5109855618330193E-2"/>
                  <c:y val="5.4166666666666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EC-4B7D-9CFD-C5C0AB4F1967}"/>
                </c:ext>
              </c:extLst>
            </c:dLbl>
            <c:dLbl>
              <c:idx val="3"/>
              <c:layout>
                <c:manualLayout>
                  <c:x val="-4.2686754551161374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EC-4B7D-9CFD-C5C0AB4F19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26'!$D$30:$E$30</c:f>
              <c:numCache>
                <c:formatCode>0.0%</c:formatCode>
                <c:ptCount val="2"/>
                <c:pt idx="0">
                  <c:v>3.0195850253888556E-2</c:v>
                </c:pt>
                <c:pt idx="1">
                  <c:v>8.0394664312999423E-2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EEC-4B7D-9CFD-C5C0AB4F19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140992"/>
        <c:axId val="129146880"/>
      </c:lineChart>
      <c:catAx>
        <c:axId val="1291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6880"/>
        <c:crosses val="autoZero"/>
        <c:auto val="1"/>
        <c:lblAlgn val="ctr"/>
        <c:lblOffset val="100"/>
        <c:tickLblSkip val="1"/>
        <c:noMultiLvlLbl val="0"/>
      </c:catAx>
      <c:valAx>
        <c:axId val="1291468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0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31-05-2019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31-05-2019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FEBRERO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2740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6D66A0D-28CA-4AF7-BD0D-0663679EAD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466474"/>
              </p:ext>
            </p:extLst>
          </p:nvPr>
        </p:nvGraphicFramePr>
        <p:xfrm>
          <a:off x="2222310" y="1825618"/>
          <a:ext cx="5302018" cy="4530719"/>
        </p:xfrm>
        <a:graphic>
          <a:graphicData uri="http://schemas.openxmlformats.org/drawingml/2006/table">
            <a:tbl>
              <a:tblPr/>
              <a:tblGrid>
                <a:gridCol w="451092">
                  <a:extLst>
                    <a:ext uri="{9D8B030D-6E8A-4147-A177-3AD203B41FA5}">
                      <a16:colId xmlns:a16="http://schemas.microsoft.com/office/drawing/2014/main" val="1317052881"/>
                    </a:ext>
                  </a:extLst>
                </a:gridCol>
                <a:gridCol w="166635">
                  <a:extLst>
                    <a:ext uri="{9D8B030D-6E8A-4147-A177-3AD203B41FA5}">
                      <a16:colId xmlns:a16="http://schemas.microsoft.com/office/drawing/2014/main" val="2984793635"/>
                    </a:ext>
                  </a:extLst>
                </a:gridCol>
                <a:gridCol w="166635">
                  <a:extLst>
                    <a:ext uri="{9D8B030D-6E8A-4147-A177-3AD203B41FA5}">
                      <a16:colId xmlns:a16="http://schemas.microsoft.com/office/drawing/2014/main" val="2163619970"/>
                    </a:ext>
                  </a:extLst>
                </a:gridCol>
                <a:gridCol w="1898628">
                  <a:extLst>
                    <a:ext uri="{9D8B030D-6E8A-4147-A177-3AD203B41FA5}">
                      <a16:colId xmlns:a16="http://schemas.microsoft.com/office/drawing/2014/main" val="4276638491"/>
                    </a:ext>
                  </a:extLst>
                </a:gridCol>
                <a:gridCol w="451092">
                  <a:extLst>
                    <a:ext uri="{9D8B030D-6E8A-4147-A177-3AD203B41FA5}">
                      <a16:colId xmlns:a16="http://schemas.microsoft.com/office/drawing/2014/main" val="1874506711"/>
                    </a:ext>
                  </a:extLst>
                </a:gridCol>
                <a:gridCol w="451092">
                  <a:extLst>
                    <a:ext uri="{9D8B030D-6E8A-4147-A177-3AD203B41FA5}">
                      <a16:colId xmlns:a16="http://schemas.microsoft.com/office/drawing/2014/main" val="592935426"/>
                    </a:ext>
                  </a:extLst>
                </a:gridCol>
                <a:gridCol w="451092">
                  <a:extLst>
                    <a:ext uri="{9D8B030D-6E8A-4147-A177-3AD203B41FA5}">
                      <a16:colId xmlns:a16="http://schemas.microsoft.com/office/drawing/2014/main" val="1003640701"/>
                    </a:ext>
                  </a:extLst>
                </a:gridCol>
                <a:gridCol w="451092">
                  <a:extLst>
                    <a:ext uri="{9D8B030D-6E8A-4147-A177-3AD203B41FA5}">
                      <a16:colId xmlns:a16="http://schemas.microsoft.com/office/drawing/2014/main" val="1348546943"/>
                    </a:ext>
                  </a:extLst>
                </a:gridCol>
                <a:gridCol w="410697">
                  <a:extLst>
                    <a:ext uri="{9D8B030D-6E8A-4147-A177-3AD203B41FA5}">
                      <a16:colId xmlns:a16="http://schemas.microsoft.com/office/drawing/2014/main" val="1004629750"/>
                    </a:ext>
                  </a:extLst>
                </a:gridCol>
                <a:gridCol w="403963">
                  <a:extLst>
                    <a:ext uri="{9D8B030D-6E8A-4147-A177-3AD203B41FA5}">
                      <a16:colId xmlns:a16="http://schemas.microsoft.com/office/drawing/2014/main" val="2842488177"/>
                    </a:ext>
                  </a:extLst>
                </a:gridCol>
              </a:tblGrid>
              <a:tr h="787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4725" marR="4725" marT="4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4725" marR="4725" marT="4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830304"/>
                  </a:ext>
                </a:extLst>
              </a:tr>
              <a:tr h="2410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681280"/>
                  </a:ext>
                </a:extLst>
              </a:tr>
              <a:tr h="103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9.784.239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798884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21.381.104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21.381.104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2.995.604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70670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3.521.527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3.521.527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315.451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456423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18560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586559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69.624.313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69.624.313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6.368.451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936378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53.864.898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53.864.898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5.530.090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678533"/>
                  </a:ext>
                </a:extLst>
              </a:tr>
              <a:tr h="172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20.040.952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20.040.952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2.389.160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814801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6.280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4961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276.737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399762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1.798.792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1.284.355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525061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176.775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521814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531.430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253.273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33358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62.738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749203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12.590.266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146.142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87144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870.021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71.613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571246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242.014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767444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378.480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797079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7.988.779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781.166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693550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3.879.864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595.876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371371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5.021.770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905008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15.759.415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15.759.415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838.361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692137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8.325.488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410.625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608249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224.869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561584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7.209.058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427.736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836831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48.870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775473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48.870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653404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430.380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430.380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55.863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377755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35.020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476231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19.488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659777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13.661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999292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70.721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295442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291.490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291.490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920676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358641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902871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248291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867884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114180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390553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43028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478865"/>
                  </a:ext>
                </a:extLst>
              </a:tr>
              <a:tr h="98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75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802" y="6304235"/>
            <a:ext cx="795448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48431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BE62664-5FFB-4F3C-9552-11E0C2606BDD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599916"/>
          <a:ext cx="7886700" cy="2802755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3465104228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046003209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2727376358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372878039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787109053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61089138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774500487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409234965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3643278599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175027084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978621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03297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115919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233.657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73826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4.381.687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88612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2.377.970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2.377.970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02988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695.174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695.174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546264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27236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947.505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947.505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43620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634399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2.003.717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2.003.717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5373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50523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706.401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706.401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32845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521.577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521.577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2214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643.428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643.428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968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268760"/>
            <a:ext cx="814828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/>
            <a:endParaRPr lang="es-MX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CL" sz="1200" dirty="0">
                <a:solidFill>
                  <a:prstClr val="black"/>
                </a:solidFill>
              </a:rPr>
              <a:t>Para el año 2019, el Ministerio del Deporte cuenta con un presupuesto aprobado de $132.282 millones, </a:t>
            </a:r>
          </a:p>
          <a:p>
            <a:pPr marL="285750" lvl="0" indent="-285750" algn="just">
              <a:buFont typeface="Arial" pitchFamily="34" charset="0"/>
              <a:buChar char="•"/>
            </a:pPr>
            <a:endParaRPr lang="es-CL" sz="1200" dirty="0">
              <a:solidFill>
                <a:prstClr val="black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CL" sz="1200" dirty="0">
                <a:solidFill>
                  <a:prstClr val="black"/>
                </a:solidFill>
              </a:rPr>
              <a:t>Su distribución por Subtítulos considera: un </a:t>
            </a:r>
            <a:r>
              <a:rPr lang="es-CL" sz="1200" b="1" dirty="0">
                <a:solidFill>
                  <a:prstClr val="black"/>
                </a:solidFill>
              </a:rPr>
              <a:t>57% para Transferencias Corrientes</a:t>
            </a:r>
            <a:r>
              <a:rPr lang="es-CL" sz="1200" dirty="0">
                <a:solidFill>
                  <a:prstClr val="black"/>
                </a:solidFill>
              </a:rPr>
              <a:t>, 20% en Gastos en Personal, 11% Transferencias de Capital y 7% Iniciativas de Inversión. </a:t>
            </a:r>
          </a:p>
          <a:p>
            <a:pPr marL="285750" lvl="0" indent="-285750" algn="just">
              <a:buFont typeface="Arial" pitchFamily="34" charset="0"/>
              <a:buChar char="•"/>
            </a:pPr>
            <a:endParaRPr lang="es-CL" sz="1200" dirty="0">
              <a:solidFill>
                <a:prstClr val="black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MX" sz="1200" dirty="0">
                <a:solidFill>
                  <a:prstClr val="black"/>
                </a:solidFill>
              </a:rPr>
              <a:t>En cuanto a los Servicios, los recursos  se destinan en un </a:t>
            </a:r>
            <a:r>
              <a:rPr lang="es-MX" sz="1200" b="1" dirty="0">
                <a:solidFill>
                  <a:prstClr val="black"/>
                </a:solidFill>
              </a:rPr>
              <a:t>90% al Instituto Nacional del Deporte (IND)</a:t>
            </a:r>
            <a:r>
              <a:rPr lang="es-MX" sz="1200" dirty="0">
                <a:solidFill>
                  <a:prstClr val="black"/>
                </a:solidFill>
              </a:rPr>
              <a:t>, 5,9% a Secretaría del Deporte y 3,7% a Fondo del Fomento Deportivo (FFD).</a:t>
            </a:r>
            <a:endParaRPr lang="es-CL" sz="12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6F6B159-0EF5-4663-81D0-2E00D1433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429000"/>
            <a:ext cx="3467375" cy="28495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343A0F5-45C4-4F7F-ABEF-6FEDAA93B9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3429000"/>
            <a:ext cx="4104456" cy="28495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676C24-F0DE-4B77-B26C-9932C2A77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0738"/>
            <a:ext cx="8229600" cy="4725426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r>
              <a:rPr lang="es-CL" sz="1100" dirty="0">
                <a:solidFill>
                  <a:prstClr val="black"/>
                </a:solidFill>
              </a:rPr>
              <a:t>En el mes de FEBRERO de 2019, la ejecución de la Partida fue de $</a:t>
            </a:r>
            <a:r>
              <a:rPr lang="es-CL" sz="1100" b="1" dirty="0">
                <a:solidFill>
                  <a:prstClr val="black"/>
                </a:solidFill>
              </a:rPr>
              <a:t>6.640 millones</a:t>
            </a:r>
            <a:r>
              <a:rPr lang="es-CL" sz="1100" dirty="0">
                <a:solidFill>
                  <a:prstClr val="black"/>
                </a:solidFill>
              </a:rPr>
              <a:t>, equivalente a un 5% respecto del presupuesto vigente. Esta ejecución es similar a la ejecución del mes mismo mes del año anterior (2,8%). 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r>
              <a:rPr lang="es-CL" sz="1100" dirty="0">
                <a:solidFill>
                  <a:prstClr val="black"/>
                </a:solidFill>
              </a:rPr>
              <a:t>Del comportamiento del gasto mensual de años anteriores del Ministerio, se observa que normalmente inicia el año con una ejecución entre el 2% y 3%, para luego acelerar en el segundo semestre y terminar en diciembre ejecutando en torno al 18%. </a:t>
            </a:r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55760D5-E8B1-4D9F-81CC-8AE2A398C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0DADB35D-B172-4CC2-925C-70DA48B89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3757624"/>
              </p:ext>
            </p:extLst>
          </p:nvPr>
        </p:nvGraphicFramePr>
        <p:xfrm>
          <a:off x="2090737" y="3078164"/>
          <a:ext cx="4962525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0593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0424967D-6F4F-4585-8E19-271B05990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1100" dirty="0"/>
              <a:t>Con ello, la </a:t>
            </a:r>
            <a:r>
              <a:rPr lang="es-CL" sz="1100" b="1" dirty="0"/>
              <a:t>ejecución acumulada de gastos </a:t>
            </a:r>
            <a:r>
              <a:rPr lang="es-CL" sz="1100" dirty="0"/>
              <a:t>totaliza </a:t>
            </a:r>
            <a:r>
              <a:rPr lang="es-CL" sz="1100" b="1" dirty="0"/>
              <a:t>$10.634 millones, equivalente a un 8% </a:t>
            </a:r>
            <a:r>
              <a:rPr lang="es-CL" sz="1100" dirty="0"/>
              <a:t>de avance.</a:t>
            </a:r>
          </a:p>
          <a:p>
            <a:endParaRPr lang="es-CL" sz="1100" dirty="0"/>
          </a:p>
          <a:p>
            <a:r>
              <a:rPr lang="es-CL" sz="1100" dirty="0"/>
              <a:t>Al mes de febrero no se observaron modificaciones presupuestarias.</a:t>
            </a:r>
          </a:p>
          <a:p>
            <a:endParaRPr lang="es-CL" sz="1100" dirty="0"/>
          </a:p>
          <a:p>
            <a:pPr marL="0" indent="0">
              <a:buNone/>
            </a:pPr>
            <a:endParaRPr lang="es-CL" sz="1100" dirty="0"/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3878675"/>
              </p:ext>
            </p:extLst>
          </p:nvPr>
        </p:nvGraphicFramePr>
        <p:xfrm>
          <a:off x="1990849" y="2780928"/>
          <a:ext cx="5057775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2287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9CEFBD-B149-41FB-97A6-A9114C8D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</a:rPr>
              <a:t>Inversiones:</a:t>
            </a:r>
            <a:r>
              <a:rPr lang="es-CL" sz="1100" dirty="0">
                <a:solidFill>
                  <a:prstClr val="black"/>
                </a:solidFill>
              </a:rPr>
              <a:t>  Proyectos de Infraestructura (Iniciativas de Inversión + Transferencias de Capital). 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100" dirty="0">
                <a:solidFill>
                  <a:prstClr val="black"/>
                </a:solidFill>
              </a:rPr>
              <a:t>Total 2019  $24.361 millones, (reducción de 18,2% respecto de 2018). 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</a:rPr>
              <a:t>Al mes de febrero con cero ejecución</a:t>
            </a:r>
            <a:r>
              <a:rPr lang="es-CL" sz="1100" dirty="0">
                <a:solidFill>
                  <a:prstClr val="black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100" dirty="0">
                <a:solidFill>
                  <a:prstClr val="black"/>
                </a:solidFill>
              </a:rPr>
              <a:t>Proyectos de Infraestructura inversiones en recintos deportivos de propiedad fiscal y no fiscales (municipales y otros): 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100" dirty="0">
              <a:solidFill>
                <a:prstClr val="black"/>
              </a:solidFill>
            </a:endParaRPr>
          </a:p>
          <a:p>
            <a:pPr marL="625475" lvl="0" indent="-263525"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/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5AD3FD-A856-4C3B-AA71-6875037CE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022D880-9128-4F05-A524-67B9BAC6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FCFB6FA-D1E9-4FF5-9987-01D878054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47683"/>
              </p:ext>
            </p:extLst>
          </p:nvPr>
        </p:nvGraphicFramePr>
        <p:xfrm>
          <a:off x="2267744" y="3350260"/>
          <a:ext cx="3695700" cy="3006090"/>
        </p:xfrm>
        <a:graphic>
          <a:graphicData uri="http://schemas.openxmlformats.org/drawingml/2006/table">
            <a:tbl>
              <a:tblPr/>
              <a:tblGrid>
                <a:gridCol w="2845530">
                  <a:extLst>
                    <a:ext uri="{9D8B030D-6E8A-4147-A177-3AD203B41FA5}">
                      <a16:colId xmlns:a16="http://schemas.microsoft.com/office/drawing/2014/main" val="895895065"/>
                    </a:ext>
                  </a:extLst>
                </a:gridCol>
                <a:gridCol w="850170">
                  <a:extLst>
                    <a:ext uri="{9D8B030D-6E8A-4147-A177-3AD203B41FA5}">
                      <a16:colId xmlns:a16="http://schemas.microsoft.com/office/drawing/2014/main" val="3592728454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31 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MM$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29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Deportivo Integral ade Independencia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115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Tocopilla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3122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Reposición Recinto Deportivo CENDYR Ovalle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5488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Alto Rendimiento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8367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Nacional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909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Regionales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706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6534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Iniciativas de Inversión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8819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33 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MM$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1313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Deportivo integral Graneros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5323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La Unión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6089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Municipal de San Antonio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6194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Tierra de Campeones de Iquique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1584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de Peñalolen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3137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528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Cancha de Futbol y cesped sintético Costanera Talca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0658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Transferencias de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028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909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64785"/>
            <a:ext cx="8229600" cy="5238880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endParaRPr lang="es-MX" sz="1200" dirty="0"/>
          </a:p>
          <a:p>
            <a:endParaRPr lang="es-CL" sz="12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1250" y="46318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1250" y="1340768"/>
            <a:ext cx="813690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100" dirty="0">
                <a:solidFill>
                  <a:prstClr val="black"/>
                </a:solidFill>
              </a:rPr>
              <a:t>El presupuesto 2019 implicó un incremento de 6,4% respecto de 2018. </a:t>
            </a:r>
          </a:p>
          <a:p>
            <a:pPr lvl="0" algn="just"/>
            <a:endParaRPr lang="es-CL" sz="1100" dirty="0">
              <a:solidFill>
                <a:prstClr val="black"/>
              </a:solidFill>
            </a:endParaRPr>
          </a:p>
          <a:p>
            <a:pPr lvl="0" algn="just"/>
            <a:r>
              <a:rPr lang="es-CL" sz="1100" dirty="0">
                <a:solidFill>
                  <a:prstClr val="black"/>
                </a:solidFill>
              </a:rPr>
              <a:t>Dicho crecimiento está relacionado a: los juegos Panamericanos y  </a:t>
            </a:r>
            <a:r>
              <a:rPr lang="es-CL" sz="1100" dirty="0" err="1">
                <a:solidFill>
                  <a:prstClr val="black"/>
                </a:solidFill>
              </a:rPr>
              <a:t>Parapanamericanos</a:t>
            </a:r>
            <a:r>
              <a:rPr lang="es-CL" sz="1100" dirty="0">
                <a:solidFill>
                  <a:prstClr val="black"/>
                </a:solidFill>
              </a:rPr>
              <a:t> 2023, los juegos Binacionales, el Rally Dakar y 2 nuevos centros de Elige Vivir Sano. </a:t>
            </a:r>
          </a:p>
          <a:p>
            <a:pPr lvl="0" algn="just"/>
            <a:endParaRPr lang="es-CL" sz="1100" dirty="0">
              <a:solidFill>
                <a:prstClr val="black"/>
              </a:solidFill>
            </a:endParaRPr>
          </a:p>
          <a:p>
            <a:pPr lvl="0" algn="just"/>
            <a:r>
              <a:rPr lang="es-CL" sz="1100" dirty="0">
                <a:solidFill>
                  <a:prstClr val="black"/>
                </a:solidFill>
              </a:rPr>
              <a:t>Dado que el 90% del Presupuesto está en </a:t>
            </a:r>
            <a:r>
              <a:rPr lang="es-CL" sz="1100" b="1" dirty="0">
                <a:solidFill>
                  <a:prstClr val="black"/>
                </a:solidFill>
              </a:rPr>
              <a:t>Transferencias corrientes del IND</a:t>
            </a:r>
            <a:r>
              <a:rPr lang="es-CL" sz="1100" dirty="0">
                <a:solidFill>
                  <a:prstClr val="black"/>
                </a:solidFill>
              </a:rPr>
              <a:t>, a continuación se detalla las principales transferencias: </a:t>
            </a:r>
          </a:p>
          <a:p>
            <a:pPr lvl="0" algn="just"/>
            <a:endParaRPr lang="es-CL" sz="1100" dirty="0">
              <a:solidFill>
                <a:prstClr val="black"/>
              </a:solidFill>
            </a:endParaRP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r>
              <a:rPr lang="es-CL" sz="1100" b="1" dirty="0">
                <a:solidFill>
                  <a:prstClr val="black"/>
                </a:solidFill>
              </a:rPr>
              <a:t>Fortalecimiento del Deporte de Rendimiento Convencional y Paralímpico</a:t>
            </a:r>
            <a:r>
              <a:rPr lang="es-CL" sz="1100" dirty="0">
                <a:solidFill>
                  <a:prstClr val="black"/>
                </a:solidFill>
              </a:rPr>
              <a:t>: $20.040 millones, para el deporte de alto rendimiento nacional en eventos olímpicos. Plan Piloto Detección de Talentos Regiones del Bío </a:t>
            </a:r>
            <a:r>
              <a:rPr lang="es-CL" sz="1100" dirty="0" err="1">
                <a:solidFill>
                  <a:prstClr val="black"/>
                </a:solidFill>
              </a:rPr>
              <a:t>Bío</a:t>
            </a:r>
            <a:r>
              <a:rPr lang="es-CL" sz="1100" dirty="0">
                <a:solidFill>
                  <a:prstClr val="black"/>
                </a:solidFill>
              </a:rPr>
              <a:t>, Coquimbo y de Aysén; Rally Dakar ($1.314 millones), ATP Tour $319 millones, PGA Tour $41 millones, Vuelta </a:t>
            </a:r>
            <a:r>
              <a:rPr lang="es-CL" sz="1100" dirty="0" err="1">
                <a:solidFill>
                  <a:prstClr val="black"/>
                </a:solidFill>
              </a:rPr>
              <a:t>Ciclistica</a:t>
            </a:r>
            <a:r>
              <a:rPr lang="es-CL" sz="1100" dirty="0">
                <a:solidFill>
                  <a:prstClr val="black"/>
                </a:solidFill>
              </a:rPr>
              <a:t> $154 millones.</a:t>
            </a: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endParaRPr lang="es-CL" sz="1100" dirty="0">
              <a:solidFill>
                <a:prstClr val="black"/>
              </a:solidFill>
            </a:endParaRP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r>
              <a:rPr lang="es-CL" sz="1100" b="1" dirty="0"/>
              <a:t>Sistema Nacional de Competencias Deportivas </a:t>
            </a:r>
            <a:r>
              <a:rPr lang="es-CL" sz="1100" dirty="0"/>
              <a:t>($12.590 millones). </a:t>
            </a:r>
            <a:r>
              <a:rPr lang="es-CL" sz="1100" dirty="0">
                <a:solidFill>
                  <a:prstClr val="black"/>
                </a:solidFill>
              </a:rPr>
              <a:t>Para Juegos binacionales y Juegos de la Juventud, con participación de Bolivia, Perú y Chile, Integración Araucanía y Juegos de la Integración Andina donde participan Argentina y  Chile, juegos deportivos escolares, juegos nacionales, ligas escolares y de educación superior. </a:t>
            </a: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endParaRPr lang="es-CL" sz="1100" dirty="0">
              <a:solidFill>
                <a:prstClr val="black"/>
              </a:solidFill>
            </a:endParaRP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r>
              <a:rPr lang="es-CL" sz="1100" b="1" dirty="0"/>
              <a:t>Gestión de Recintos Deportivos: </a:t>
            </a:r>
            <a:r>
              <a:rPr lang="es-CL" sz="1100" dirty="0"/>
              <a:t>Nuevo programa con $7.988 millones para a) Operación Centro Deportivos Integrales de Caldera, San Ramón, Lo Espejo, Punta Arenas, Independencia, Mariquina y Graneros;  b) Centros de Alto Rendimiento de los deportistas de elite (3.300 deportistas); c) Recintos en movimiento: mantención Parque Peñalolén, Polideportivo Renato Raggio en Valparaíso y el Polideportivo Rufino Bernedo de Temuco. d) Estadio Nacional y; e) Otros Recintos Deportivos.</a:t>
            </a: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endParaRPr lang="es-CL" sz="1100" b="1" dirty="0"/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r>
              <a:rPr lang="es-CL" sz="1100" b="1" dirty="0"/>
              <a:t>Juegos Panamericanos y Parapanamericanos2023</a:t>
            </a:r>
            <a:r>
              <a:rPr lang="es-CL" sz="1100" dirty="0"/>
              <a:t>: $5.021 millones.</a:t>
            </a: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r>
              <a:rPr lang="es-CL" sz="1100" b="1" dirty="0"/>
              <a:t>Deporte Participación Público</a:t>
            </a:r>
            <a:r>
              <a:rPr lang="es-CL" sz="1100" dirty="0"/>
              <a:t>: $8.325 millones. </a:t>
            </a: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r>
              <a:rPr lang="es-CL" sz="1100" b="1" dirty="0"/>
              <a:t>Crecer en Movimiento</a:t>
            </a:r>
            <a:r>
              <a:rPr lang="es-CL" sz="1100" dirty="0"/>
              <a:t>: $7.209 millones. ex Escuelas Deportivas Integrales, se reformula el programa incorporando el nivel de enseñanza media. Su objetivo es mejorar la condición física de los beneficiarios a través de juegos, deporte escolar y una estructura articulada. Durante el año 2019, este programa proyecta beneficiar a 221.397 niñas, niños y adolescentes.</a:t>
            </a:r>
          </a:p>
          <a:p>
            <a:pPr marL="625475" lvl="0" indent="-263525" algn="just"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361950" lvl="0" algn="just"/>
            <a:endParaRPr lang="es-CL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78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4211" y="5373216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E809389-F170-49CA-BFC2-AFA9A3909239}"/>
              </a:ext>
            </a:extLst>
          </p:cNvPr>
          <p:cNvGraphicFramePr>
            <a:graphicFrameLocks noGrp="1"/>
          </p:cNvGraphicFramePr>
          <p:nvPr/>
        </p:nvGraphicFramePr>
        <p:xfrm>
          <a:off x="800101" y="2734469"/>
          <a:ext cx="7543798" cy="25336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780256142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3817025435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663810220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694992971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45553824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578754212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812525107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3569193297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668635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48059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132.282.647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132.282.647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10.634.819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4538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8254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5.304.311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839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6099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75.376.485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75.376.485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6.465.512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0777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9377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1515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9402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5316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443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6" y="5157192"/>
            <a:ext cx="7480784" cy="437133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0872" y="2053528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689C416-F09C-47D9-B152-96B8094E7FA1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3354477"/>
          <a:ext cx="7886699" cy="1293634"/>
        </p:xfrm>
        <a:graphic>
          <a:graphicData uri="http://schemas.openxmlformats.org/drawingml/2006/table">
            <a:tbl>
              <a:tblPr/>
              <a:tblGrid>
                <a:gridCol w="749516">
                  <a:extLst>
                    <a:ext uri="{9D8B030D-6E8A-4147-A177-3AD203B41FA5}">
                      <a16:colId xmlns:a16="http://schemas.microsoft.com/office/drawing/2014/main" val="3626673534"/>
                    </a:ext>
                  </a:extLst>
                </a:gridCol>
                <a:gridCol w="276873">
                  <a:extLst>
                    <a:ext uri="{9D8B030D-6E8A-4147-A177-3AD203B41FA5}">
                      <a16:colId xmlns:a16="http://schemas.microsoft.com/office/drawing/2014/main" val="351663837"/>
                    </a:ext>
                  </a:extLst>
                </a:gridCol>
                <a:gridCol w="2508642">
                  <a:extLst>
                    <a:ext uri="{9D8B030D-6E8A-4147-A177-3AD203B41FA5}">
                      <a16:colId xmlns:a16="http://schemas.microsoft.com/office/drawing/2014/main" val="2820250337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1452491439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677919438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1813112207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2322585852"/>
                    </a:ext>
                  </a:extLst>
                </a:gridCol>
                <a:gridCol w="682396">
                  <a:extLst>
                    <a:ext uri="{9D8B030D-6E8A-4147-A177-3AD203B41FA5}">
                      <a16:colId xmlns:a16="http://schemas.microsoft.com/office/drawing/2014/main" val="2297409260"/>
                    </a:ext>
                  </a:extLst>
                </a:gridCol>
                <a:gridCol w="671208">
                  <a:extLst>
                    <a:ext uri="{9D8B030D-6E8A-4147-A177-3AD203B41FA5}">
                      <a16:colId xmlns:a16="http://schemas.microsoft.com/office/drawing/2014/main" val="3642485967"/>
                    </a:ext>
                  </a:extLst>
                </a:gridCol>
              </a:tblGrid>
              <a:tr h="14274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824901"/>
                  </a:ext>
                </a:extLst>
              </a:tr>
              <a:tr h="437159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997764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809.115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501325"/>
                  </a:ext>
                </a:extLst>
              </a:tr>
              <a:tr h="22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124.529.474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124.529.474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9.825.704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569504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9.784.239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989228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41.465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35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1523" y="5517232"/>
            <a:ext cx="7977800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772816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CC59BC-732E-412A-889E-DE4EBBD62F58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599916"/>
          <a:ext cx="7886700" cy="2802755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3843706989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6760874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221863359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132828958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43374383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968716934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47804525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512236269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2471437541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2061265288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235161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48073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809.115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964179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4.690.072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4.690.072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620.293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61630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1.549.127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412229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538509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12164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591.911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591.911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20000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503.393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85609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275.181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14917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143.489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36812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39958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11492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02737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964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3143</TotalTime>
  <Words>2220</Words>
  <Application>Microsoft Office PowerPoint</Application>
  <PresentationFormat>Presentación en pantalla (4:3)</PresentationFormat>
  <Paragraphs>988</Paragraphs>
  <Slides>11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FEBRERO 2019 PARTIDA 26: MINISTERIO DEL DEPORTE</vt:lpstr>
      <vt:lpstr>EJECUCIÓN ACUMULADA DE GASTOS A FEBRERO 2019  PARTIDA 26 MINISTERIO DEL DEPORTE</vt:lpstr>
      <vt:lpstr>EJECUCIÓN ACUMULADA DE GASTOS A FEBRERO 2019  PARTIDA 26 MINISTERIO DEL DEPORTE</vt:lpstr>
      <vt:lpstr>COMPORTAMIENTO DE LA EJCUCIÓN ACUMULADA DE GASTOS A FEBRERO 2019  PARTIDA 26 MINISTERIO DEL DEPORTE</vt:lpstr>
      <vt:lpstr>EJECUCIÓN ACUMULADA DE GASTOS A FEBRERO 2019  PARTIDA 26 MINISTERIO DEL DEPORTE</vt:lpstr>
      <vt:lpstr>EJECUCIÓN ACUMULADA DE GASTOS A FEBRERO 2019  PARTIDA 26 MINISTERIO DEL DEPORTE</vt:lpstr>
      <vt:lpstr>EJECUCIÓN ACUMULADA DE GASTOS A FEBRERO 2019  PARTIDA 26 MINISTERIO DEL DEPORTE</vt:lpstr>
      <vt:lpstr>EJECUCIÓN ACUMULADA DE GASTOS A FEBRERO 2019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243</cp:revision>
  <cp:lastPrinted>2016-07-14T20:27:16Z</cp:lastPrinted>
  <dcterms:created xsi:type="dcterms:W3CDTF">2016-06-23T13:38:47Z</dcterms:created>
  <dcterms:modified xsi:type="dcterms:W3CDTF">2019-05-31T20:42:31Z</dcterms:modified>
</cp:coreProperties>
</file>