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8" r:id="rId5"/>
    <p:sldId id="305" r:id="rId6"/>
    <p:sldId id="307" r:id="rId7"/>
    <p:sldId id="306" r:id="rId8"/>
    <p:sldId id="264" r:id="rId9"/>
    <p:sldId id="263" r:id="rId10"/>
    <p:sldId id="302" r:id="rId11"/>
    <p:sldId id="303" r:id="rId12"/>
    <p:sldId id="299" r:id="rId1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8-4974-8D50-7D1292066A1B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68-4974-8D50-7D1292066A1B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26'!$D$34:$E$34</c:f>
              <c:numCache>
                <c:formatCode>0.0%</c:formatCode>
                <c:ptCount val="2"/>
                <c:pt idx="0">
                  <c:v>3.0195850253888556E-2</c:v>
                </c:pt>
                <c:pt idx="1">
                  <c:v>5.019881405911087E-2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68-4974-8D50-7D1292066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26'!$D$28:$O$28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EC-4B7D-9CFD-C5C0AB4F1967}"/>
            </c:ext>
          </c:extLst>
        </c:ser>
        <c:ser>
          <c:idx val="1"/>
          <c:order val="1"/>
          <c:tx>
            <c:strRef>
              <c:f>'Partida 26'!$C$29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26'!$D$29:$O$29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EC-4B7D-9CFD-C5C0AB4F1967}"/>
            </c:ext>
          </c:extLst>
        </c:ser>
        <c:ser>
          <c:idx val="2"/>
          <c:order val="2"/>
          <c:tx>
            <c:strRef>
              <c:f>'Partida 26'!$C$30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598870056497175E-2"/>
                  <c:y val="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EC-4B7D-9CFD-C5C0AB4F1967}"/>
                </c:ext>
              </c:extLst>
            </c:dLbl>
            <c:dLbl>
              <c:idx val="1"/>
              <c:layout>
                <c:manualLayout>
                  <c:x val="-2.0087884494664157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EC-4B7D-9CFD-C5C0AB4F1967}"/>
                </c:ext>
              </c:extLst>
            </c:dLbl>
            <c:dLbl>
              <c:idx val="2"/>
              <c:layout>
                <c:manualLayout>
                  <c:x val="-2.5109855618330193E-2"/>
                  <c:y val="5.4166666666666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EC-4B7D-9CFD-C5C0AB4F1967}"/>
                </c:ext>
              </c:extLst>
            </c:dLbl>
            <c:dLbl>
              <c:idx val="3"/>
              <c:layout>
                <c:manualLayout>
                  <c:x val="-4.268675455116137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EC-4B7D-9CFD-C5C0AB4F1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26'!$D$30:$E$30</c:f>
              <c:numCache>
                <c:formatCode>0.0%</c:formatCode>
                <c:ptCount val="2"/>
                <c:pt idx="0">
                  <c:v>3.0195850253888556E-2</c:v>
                </c:pt>
                <c:pt idx="1">
                  <c:v>8.0394664312999423E-2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EEC-4B7D-9CFD-C5C0AB4F1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FEBRERO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2740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D66A0D-28CA-4AF7-BD0D-0663679E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66474"/>
              </p:ext>
            </p:extLst>
          </p:nvPr>
        </p:nvGraphicFramePr>
        <p:xfrm>
          <a:off x="2222310" y="1825618"/>
          <a:ext cx="5302018" cy="4530719"/>
        </p:xfrm>
        <a:graphic>
          <a:graphicData uri="http://schemas.openxmlformats.org/drawingml/2006/table">
            <a:tbl>
              <a:tblPr/>
              <a:tblGrid>
                <a:gridCol w="451092">
                  <a:extLst>
                    <a:ext uri="{9D8B030D-6E8A-4147-A177-3AD203B41FA5}">
                      <a16:colId xmlns:a16="http://schemas.microsoft.com/office/drawing/2014/main" val="1317052881"/>
                    </a:ext>
                  </a:extLst>
                </a:gridCol>
                <a:gridCol w="166635">
                  <a:extLst>
                    <a:ext uri="{9D8B030D-6E8A-4147-A177-3AD203B41FA5}">
                      <a16:colId xmlns:a16="http://schemas.microsoft.com/office/drawing/2014/main" val="2984793635"/>
                    </a:ext>
                  </a:extLst>
                </a:gridCol>
                <a:gridCol w="166635">
                  <a:extLst>
                    <a:ext uri="{9D8B030D-6E8A-4147-A177-3AD203B41FA5}">
                      <a16:colId xmlns:a16="http://schemas.microsoft.com/office/drawing/2014/main" val="2163619970"/>
                    </a:ext>
                  </a:extLst>
                </a:gridCol>
                <a:gridCol w="1898628">
                  <a:extLst>
                    <a:ext uri="{9D8B030D-6E8A-4147-A177-3AD203B41FA5}">
                      <a16:colId xmlns:a16="http://schemas.microsoft.com/office/drawing/2014/main" val="4276638491"/>
                    </a:ext>
                  </a:extLst>
                </a:gridCol>
                <a:gridCol w="451092">
                  <a:extLst>
                    <a:ext uri="{9D8B030D-6E8A-4147-A177-3AD203B41FA5}">
                      <a16:colId xmlns:a16="http://schemas.microsoft.com/office/drawing/2014/main" val="1874506711"/>
                    </a:ext>
                  </a:extLst>
                </a:gridCol>
                <a:gridCol w="451092">
                  <a:extLst>
                    <a:ext uri="{9D8B030D-6E8A-4147-A177-3AD203B41FA5}">
                      <a16:colId xmlns:a16="http://schemas.microsoft.com/office/drawing/2014/main" val="592935426"/>
                    </a:ext>
                  </a:extLst>
                </a:gridCol>
                <a:gridCol w="451092">
                  <a:extLst>
                    <a:ext uri="{9D8B030D-6E8A-4147-A177-3AD203B41FA5}">
                      <a16:colId xmlns:a16="http://schemas.microsoft.com/office/drawing/2014/main" val="1003640701"/>
                    </a:ext>
                  </a:extLst>
                </a:gridCol>
                <a:gridCol w="451092">
                  <a:extLst>
                    <a:ext uri="{9D8B030D-6E8A-4147-A177-3AD203B41FA5}">
                      <a16:colId xmlns:a16="http://schemas.microsoft.com/office/drawing/2014/main" val="1348546943"/>
                    </a:ext>
                  </a:extLst>
                </a:gridCol>
                <a:gridCol w="410697">
                  <a:extLst>
                    <a:ext uri="{9D8B030D-6E8A-4147-A177-3AD203B41FA5}">
                      <a16:colId xmlns:a16="http://schemas.microsoft.com/office/drawing/2014/main" val="1004629750"/>
                    </a:ext>
                  </a:extLst>
                </a:gridCol>
                <a:gridCol w="403963">
                  <a:extLst>
                    <a:ext uri="{9D8B030D-6E8A-4147-A177-3AD203B41FA5}">
                      <a16:colId xmlns:a16="http://schemas.microsoft.com/office/drawing/2014/main" val="2842488177"/>
                    </a:ext>
                  </a:extLst>
                </a:gridCol>
              </a:tblGrid>
              <a:tr h="787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30304"/>
                  </a:ext>
                </a:extLst>
              </a:tr>
              <a:tr h="2410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81280"/>
                  </a:ext>
                </a:extLst>
              </a:tr>
              <a:tr h="103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9.784.239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79888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2.995.604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0670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315.451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56423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18560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586559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6.368.451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936378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5.530.090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78533"/>
                  </a:ext>
                </a:extLst>
              </a:tr>
              <a:tr h="172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2.389.160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81480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496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399762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1.284.355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2506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52181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253.273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3358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49203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714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71.613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71246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6744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7079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781.166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93550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595.876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7137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905008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838.361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92137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410.625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608249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56158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427.736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3683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75473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5340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55.863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77755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7623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59777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999292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295442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20676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5864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0287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48291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867884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114180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390553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3028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478865"/>
                  </a:ext>
                </a:extLst>
              </a:tr>
              <a:tr h="98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304235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E62664-5FFB-4F3C-9552-11E0C2606BDD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9916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46510422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04600320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727376358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7287803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8710905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61089138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77450048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09234965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643278599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7502708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97862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03297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1591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73826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88612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02988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4626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723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43620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3439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5373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0523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2845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2214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6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200" dirty="0">
                <a:solidFill>
                  <a:prstClr val="black"/>
                </a:solidFill>
              </a:rPr>
              <a:t>Para el año 2019, el Ministerio del Deporte cuenta con un presupuesto aprobado de $132.282 millones, 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CL" sz="12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200" dirty="0">
                <a:solidFill>
                  <a:prstClr val="black"/>
                </a:solidFill>
              </a:rPr>
              <a:t>Su distribución por Subtítulos considera: un </a:t>
            </a:r>
            <a:r>
              <a:rPr lang="es-CL" sz="1200" b="1" dirty="0">
                <a:solidFill>
                  <a:prstClr val="black"/>
                </a:solidFill>
              </a:rPr>
              <a:t>57% para Transferencias Corrientes</a:t>
            </a:r>
            <a:r>
              <a:rPr lang="es-CL" sz="1200" dirty="0">
                <a:solidFill>
                  <a:prstClr val="black"/>
                </a:solidFill>
              </a:rPr>
              <a:t>, 20% en Gastos en Personal, 11% Transferencias de Capital y 7% Iniciativas de Inversión. 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CL" sz="12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En cuanto a los Servicios, los recursos  se destinan en un </a:t>
            </a:r>
            <a:r>
              <a:rPr lang="es-MX" sz="1200" b="1" dirty="0">
                <a:solidFill>
                  <a:prstClr val="black"/>
                </a:solidFill>
              </a:rPr>
              <a:t>90% al Instituto Nacional del Deporte (IND)</a:t>
            </a:r>
            <a:r>
              <a:rPr lang="es-MX" sz="1200" dirty="0">
                <a:solidFill>
                  <a:prstClr val="black"/>
                </a:solidFill>
              </a:rPr>
              <a:t>, 5,9% a Secretaría del Deporte y 3,7% a Fondo del Fomento Deportivo (FFD).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F6B159-0EF5-4663-81D0-2E00D143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429000"/>
            <a:ext cx="3467375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43A0F5-45C4-4F7F-ABEF-6FEDAA93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429000"/>
            <a:ext cx="4104456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76C24-F0DE-4B77-B26C-9932C2A77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738"/>
            <a:ext cx="8229600" cy="472542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En el mes de FEBRERO de 2019, la ejecución de la Partida fue de $</a:t>
            </a:r>
            <a:r>
              <a:rPr lang="es-CL" sz="1100" b="1" dirty="0">
                <a:solidFill>
                  <a:prstClr val="black"/>
                </a:solidFill>
              </a:rPr>
              <a:t>6.640 millones</a:t>
            </a:r>
            <a:r>
              <a:rPr lang="es-CL" sz="1100" dirty="0">
                <a:solidFill>
                  <a:prstClr val="black"/>
                </a:solidFill>
              </a:rPr>
              <a:t>, equivalente a un 5% respecto del presupuesto vigente. Esta ejecución es similar a la ejecución del mes mismo mes del año anterior (2,8%). 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Del comportamiento del gasto mensual de años anteriores del Ministerio, se observa que normalmente inicia el año con una ejecución entre el 2% y 3%, para luego acelerar en el segundo semestre y terminar en diciembre ejecutando en torno al 18%.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5760D5-E8B1-4D9F-81CC-8AE2A398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DADB35D-B172-4CC2-925C-70DA48B8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757624"/>
              </p:ext>
            </p:extLst>
          </p:nvPr>
        </p:nvGraphicFramePr>
        <p:xfrm>
          <a:off x="2090737" y="3078164"/>
          <a:ext cx="496252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59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424967D-6F4F-4585-8E19-271B0599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1100" dirty="0"/>
              <a:t>Con ello, la </a:t>
            </a:r>
            <a:r>
              <a:rPr lang="es-CL" sz="1100" b="1" dirty="0"/>
              <a:t>ejecución acumulada de gastos </a:t>
            </a:r>
            <a:r>
              <a:rPr lang="es-CL" sz="1100" dirty="0"/>
              <a:t>totaliza </a:t>
            </a:r>
            <a:r>
              <a:rPr lang="es-CL" sz="1100" b="1" dirty="0"/>
              <a:t>$10.634 millones, equivalente a un 8% </a:t>
            </a:r>
            <a:r>
              <a:rPr lang="es-CL" sz="1100" dirty="0"/>
              <a:t>de avance.</a:t>
            </a:r>
          </a:p>
          <a:p>
            <a:endParaRPr lang="es-CL" sz="1100" dirty="0"/>
          </a:p>
          <a:p>
            <a:r>
              <a:rPr lang="es-CL" sz="1100" dirty="0"/>
              <a:t>Al mes de febrero no se observaron modificaciones presupuestarias.</a:t>
            </a:r>
          </a:p>
          <a:p>
            <a:endParaRPr lang="es-CL" sz="1100" dirty="0"/>
          </a:p>
          <a:p>
            <a:pPr marL="0" indent="0">
              <a:buNone/>
            </a:pPr>
            <a:endParaRPr lang="es-CL" sz="1100" dirty="0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878675"/>
              </p:ext>
            </p:extLst>
          </p:nvPr>
        </p:nvGraphicFramePr>
        <p:xfrm>
          <a:off x="1990849" y="2780928"/>
          <a:ext cx="505777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</a:rPr>
              <a:t>Inversiones:</a:t>
            </a:r>
            <a:r>
              <a:rPr lang="es-CL" sz="1100" dirty="0">
                <a:solidFill>
                  <a:prstClr val="black"/>
                </a:solidFill>
              </a:rPr>
              <a:t>  Proyectos de Infraestructura (Iniciativas de Inversión + Transferencias de Capital).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Total 2019  $24.361 millones, (reducción de 18,2% respecto de 2018).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</a:rPr>
              <a:t>Al mes de febrero con cero ejecución</a:t>
            </a:r>
            <a:r>
              <a:rPr lang="es-CL" sz="1100" dirty="0">
                <a:solidFill>
                  <a:prstClr val="black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Proyectos de Infraestructura inversiones en recintos deportivos de propiedad fiscal y no fiscales (municipales y otros):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CFB6FA-D1E9-4FF5-9987-01D878054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7683"/>
              </p:ext>
            </p:extLst>
          </p:nvPr>
        </p:nvGraphicFramePr>
        <p:xfrm>
          <a:off x="2267744" y="3350260"/>
          <a:ext cx="3695700" cy="3006090"/>
        </p:xfrm>
        <a:graphic>
          <a:graphicData uri="http://schemas.openxmlformats.org/drawingml/2006/table">
            <a:tbl>
              <a:tblPr/>
              <a:tblGrid>
                <a:gridCol w="2845530">
                  <a:extLst>
                    <a:ext uri="{9D8B030D-6E8A-4147-A177-3AD203B41FA5}">
                      <a16:colId xmlns:a16="http://schemas.microsoft.com/office/drawing/2014/main" val="895895065"/>
                    </a:ext>
                  </a:extLst>
                </a:gridCol>
                <a:gridCol w="850170">
                  <a:extLst>
                    <a:ext uri="{9D8B030D-6E8A-4147-A177-3AD203B41FA5}">
                      <a16:colId xmlns:a16="http://schemas.microsoft.com/office/drawing/2014/main" val="35927284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31 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ade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1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12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48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36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909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06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534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8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33 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31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532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08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194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1584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13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52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65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2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100" dirty="0">
                <a:solidFill>
                  <a:prstClr val="black"/>
                </a:solidFill>
              </a:rPr>
              <a:t>El presupuesto 2019 implicó un incremento de 6,4% respecto de 2018. </a:t>
            </a:r>
          </a:p>
          <a:p>
            <a:pPr lvl="0" algn="just"/>
            <a:endParaRPr lang="es-CL" sz="1100" dirty="0">
              <a:solidFill>
                <a:prstClr val="black"/>
              </a:solidFill>
            </a:endParaRPr>
          </a:p>
          <a:p>
            <a:pPr lvl="0" algn="just"/>
            <a:r>
              <a:rPr lang="es-CL" sz="1100" dirty="0">
                <a:solidFill>
                  <a:prstClr val="black"/>
                </a:solidFill>
              </a:rPr>
              <a:t>Dicho crecimiento está relacionado a: los juegos Panamericanos y  </a:t>
            </a:r>
            <a:r>
              <a:rPr lang="es-CL" sz="1100" dirty="0" err="1">
                <a:solidFill>
                  <a:prstClr val="black"/>
                </a:solidFill>
              </a:rPr>
              <a:t>Parapanamericanos</a:t>
            </a:r>
            <a:r>
              <a:rPr lang="es-CL" sz="1100" dirty="0">
                <a:solidFill>
                  <a:prstClr val="black"/>
                </a:solidFill>
              </a:rPr>
              <a:t> 2023, los juegos Binacionales, el Rally Dakar y 2 nuevos centros de Elige Vivir Sano. </a:t>
            </a:r>
          </a:p>
          <a:p>
            <a:pPr lvl="0" algn="just"/>
            <a:endParaRPr lang="es-CL" sz="1100" dirty="0">
              <a:solidFill>
                <a:prstClr val="black"/>
              </a:solidFill>
            </a:endParaRPr>
          </a:p>
          <a:p>
            <a:pPr lvl="0" algn="just"/>
            <a:r>
              <a:rPr lang="es-CL" sz="1100" dirty="0">
                <a:solidFill>
                  <a:prstClr val="black"/>
                </a:solidFill>
              </a:rPr>
              <a:t>Dado que el 90% del Presupuesto está en </a:t>
            </a:r>
            <a:r>
              <a:rPr lang="es-CL" sz="1100" b="1" dirty="0">
                <a:solidFill>
                  <a:prstClr val="black"/>
                </a:solidFill>
              </a:rPr>
              <a:t>Transferencias corrientes del IND</a:t>
            </a:r>
            <a:r>
              <a:rPr lang="es-CL" sz="1100" dirty="0">
                <a:solidFill>
                  <a:prstClr val="black"/>
                </a:solidFill>
              </a:rPr>
              <a:t>, a continuación se detalla las principales transferencias: </a:t>
            </a:r>
          </a:p>
          <a:p>
            <a:pPr lvl="0" algn="just"/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>
                <a:solidFill>
                  <a:prstClr val="black"/>
                </a:solidFill>
              </a:rPr>
              <a:t>Fortalecimiento del Deporte de Rendimiento Convencional y Paralímpico</a:t>
            </a:r>
            <a:r>
              <a:rPr lang="es-CL" sz="1100" dirty="0">
                <a:solidFill>
                  <a:prstClr val="black"/>
                </a:solidFill>
              </a:rPr>
              <a:t>: $20.040 millones, para el deporte de alto rendimiento nacional en eventos olímpicos. Plan Piloto Detección de Talentos Regiones del Bío </a:t>
            </a:r>
            <a:r>
              <a:rPr lang="es-CL" sz="1100" dirty="0" err="1">
                <a:solidFill>
                  <a:prstClr val="black"/>
                </a:solidFill>
              </a:rPr>
              <a:t>Bío</a:t>
            </a:r>
            <a:r>
              <a:rPr lang="es-CL" sz="1100" dirty="0">
                <a:solidFill>
                  <a:prstClr val="black"/>
                </a:solidFill>
              </a:rPr>
              <a:t>, Coquimbo y de Aysén; Rally Dakar ($1.314 millones), ATP Tour $319 millones, PGA Tour $41 millones, Vuelta </a:t>
            </a:r>
            <a:r>
              <a:rPr lang="es-CL" sz="1100" dirty="0" err="1">
                <a:solidFill>
                  <a:prstClr val="black"/>
                </a:solidFill>
              </a:rPr>
              <a:t>Ciclistica</a:t>
            </a:r>
            <a:r>
              <a:rPr lang="es-CL" sz="1100" dirty="0">
                <a:solidFill>
                  <a:prstClr val="black"/>
                </a:solidFill>
              </a:rPr>
              <a:t> $154 millones.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Sistema Nacional de Competencias Deportivas </a:t>
            </a:r>
            <a:r>
              <a:rPr lang="es-CL" sz="1100" dirty="0"/>
              <a:t>($12.590 millones). </a:t>
            </a:r>
            <a:r>
              <a:rPr lang="es-CL" sz="1100" dirty="0">
                <a:solidFill>
                  <a:prstClr val="black"/>
                </a:solidFill>
              </a:rPr>
              <a:t>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Gestión de Recintos Deportivos: </a:t>
            </a:r>
            <a:r>
              <a:rPr lang="es-CL" sz="1100" dirty="0"/>
              <a:t>Nuevo programa con $7.988 millones para a) Operación Centro Deportivos Integrales de Caldera, San Ramón, Lo Espejo, Punta Arenas, Independencia, Mariquina y Graneros;  b) Centros de Alto Rendimiento de los deportistas de elite (3.300 deportistas); c) Recintos en movimiento: mantención Parque Peñalolén, Polideportivo Renato Raggio en Valparaíso y el Polideportivo Rufino Bernedo de Temuco. d) Estadio Nacional y; e) Otros Recintos Deportivos.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b="1" dirty="0"/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Juegos Panamericanos y Parapanamericanos2023</a:t>
            </a:r>
            <a:r>
              <a:rPr lang="es-CL" sz="1100" dirty="0"/>
              <a:t>: $5.021 millones.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Deporte Participación Público</a:t>
            </a:r>
            <a:r>
              <a:rPr lang="es-CL" sz="1100" dirty="0"/>
              <a:t>: $8.325 millones. 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Crecer en Movimiento</a:t>
            </a:r>
            <a:r>
              <a:rPr lang="es-CL" sz="1100" dirty="0"/>
              <a:t>: $7.209 millones. ex Escuelas Deportivas Integrales, se reformula el programa incorporando el nivel de enseñanza media. Su objetivo es mejorar la condición física de los beneficiarios a través de juegos, deporte escolar y una estructura articulada. Durante el año 2019, este programa proyecta beneficiar a 221.397 niñas, niños y adolescentes.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361950" lvl="0" algn="just"/>
            <a:endParaRPr lang="es-C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4211" y="5373216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809389-F170-49CA-BFC2-AFA9A3909239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734469"/>
          <a:ext cx="7543798" cy="2533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780256142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381702543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66381022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69499297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4555382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578754212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812525107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56919329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668635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4805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10.634.819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453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254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83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09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77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37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151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40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531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4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5157192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89C416-F09C-47D9-B152-96B8094E7FA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354477"/>
          <a:ext cx="7886699" cy="1293634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626673534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351663837"/>
                    </a:ext>
                  </a:extLst>
                </a:gridCol>
                <a:gridCol w="2508642">
                  <a:extLst>
                    <a:ext uri="{9D8B030D-6E8A-4147-A177-3AD203B41FA5}">
                      <a16:colId xmlns:a16="http://schemas.microsoft.com/office/drawing/2014/main" val="282025033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45249143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67791943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81311220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322585852"/>
                    </a:ext>
                  </a:extLst>
                </a:gridCol>
                <a:gridCol w="682396">
                  <a:extLst>
                    <a:ext uri="{9D8B030D-6E8A-4147-A177-3AD203B41FA5}">
                      <a16:colId xmlns:a16="http://schemas.microsoft.com/office/drawing/2014/main" val="2297409260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642485967"/>
                    </a:ext>
                  </a:extLst>
                </a:gridCol>
              </a:tblGrid>
              <a:tr h="1427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824901"/>
                  </a:ext>
                </a:extLst>
              </a:tr>
              <a:tr h="4371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97764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809.115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01325"/>
                  </a:ext>
                </a:extLst>
              </a:tr>
              <a:tr h="22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9.825.704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569504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9.784.239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89228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35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CC59BC-732E-412A-889E-DE4EBBD62F58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9916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84370698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676087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22186335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32828958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43374383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96871693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780452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512236269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471437541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061265288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23516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48073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809.115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96417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1630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41222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53850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1216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20000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85609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14917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6812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9958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11492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02737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64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2220</Words>
  <Application>Microsoft Office PowerPoint</Application>
  <PresentationFormat>Presentación en pantalla (4:3)</PresentationFormat>
  <Paragraphs>988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FEBRERO 2019 PARTIDA 26: MINISTERIO DEL DEPORTE</vt:lpstr>
      <vt:lpstr>EJECUCIÓN ACUMULADA DE GASTOS A FEBRERO 2019  PARTIDA 26 MINISTERIO DEL DEPORTE</vt:lpstr>
      <vt:lpstr>EJECUCIÓN ACUMULADA DE GASTOS A FEBRERO 2019  PARTIDA 26 MINISTERIO DEL DEPORTE</vt:lpstr>
      <vt:lpstr>COMPORTAMIENTO DE LA EJCUCIÓN ACUMULADA DE GASTOS A FEBRERO 2019  PARTIDA 26 MINISTERIO DEL DEPORTE</vt:lpstr>
      <vt:lpstr>EJECUCIÓN ACUMULADA DE GASTOS A FEBRERO 2019  PARTIDA 26 MINISTERIO DEL DEPORTE</vt:lpstr>
      <vt:lpstr>EJECUCIÓN ACUMULADA DE GASTOS A FEBRERO 2019  PARTIDA 26 MINISTERIO DEL DEPORTE</vt:lpstr>
      <vt:lpstr>EJECUCIÓN ACUMULADA DE GASTOS A FEBRERO 2019  PARTIDA 26 MINISTERIO DEL DEPORTE</vt:lpstr>
      <vt:lpstr>EJECUCIÓN ACUMULADA DE GASTOS A FEBRERO 2019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243</cp:revision>
  <cp:lastPrinted>2016-07-14T20:27:16Z</cp:lastPrinted>
  <dcterms:created xsi:type="dcterms:W3CDTF">2016-06-23T13:38:47Z</dcterms:created>
  <dcterms:modified xsi:type="dcterms:W3CDTF">2019-05-31T20:42:31Z</dcterms:modified>
</cp:coreProperties>
</file>