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3"/>
  </p:notesMasterIdLst>
  <p:sldIdLst>
    <p:sldId id="257" r:id="rId8"/>
    <p:sldId id="258" r:id="rId9"/>
    <p:sldId id="270" r:id="rId10"/>
    <p:sldId id="271" r:id="rId11"/>
    <p:sldId id="269" r:id="rId12"/>
    <p:sldId id="26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017413717992161"/>
          <c:w val="1"/>
          <c:h val="0.45123426163469244"/>
        </c:manualLayout>
      </c:layout>
      <c:pie3DChart>
        <c:varyColors val="1"/>
        <c:ser>
          <c:idx val="0"/>
          <c:order val="0"/>
          <c:tx>
            <c:strRef>
              <c:f>'Partida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511-4004-9D0B-6E1C737339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511-4004-9D0B-6E1C737339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511-4004-9D0B-6E1C737339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511-4004-9D0B-6E1C737339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511-4004-9D0B-6E1C7373397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24'!$D$63:$D$67</c:f>
              <c:numCache>
                <c:formatCode>#,##0</c:formatCode>
                <c:ptCount val="5"/>
                <c:pt idx="0">
                  <c:v>38222770</c:v>
                </c:pt>
                <c:pt idx="1">
                  <c:v>12954548</c:v>
                </c:pt>
                <c:pt idx="2">
                  <c:v>66108843</c:v>
                </c:pt>
                <c:pt idx="3">
                  <c:v>8356598</c:v>
                </c:pt>
                <c:pt idx="4">
                  <c:v>2940129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11-4004-9D0B-6E1C737339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499744245849"/>
          <c:y val="0.73746107426948704"/>
          <c:w val="0.27358763783940671"/>
          <c:h val="0.21933973190141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'Partida 24'!$L$63:$L$66</c:f>
              <c:numCache>
                <c:formatCode>#,##0</c:formatCode>
                <c:ptCount val="4"/>
                <c:pt idx="0">
                  <c:v>96249358</c:v>
                </c:pt>
                <c:pt idx="1">
                  <c:v>6721524</c:v>
                </c:pt>
                <c:pt idx="2">
                  <c:v>11797484</c:v>
                </c:pt>
                <c:pt idx="3">
                  <c:v>13814522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A6-488F-BD05-86CAC2339E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24'!$C$29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24'!$D$29:$O$29</c:f>
              <c:numCache>
                <c:formatCode>0.0%</c:formatCode>
                <c:ptCount val="12"/>
                <c:pt idx="0">
                  <c:v>7.2657272179831228E-2</c:v>
                </c:pt>
                <c:pt idx="1">
                  <c:v>0.11309158098651877</c:v>
                </c:pt>
                <c:pt idx="2">
                  <c:v>9.7272137543129272E-2</c:v>
                </c:pt>
                <c:pt idx="3">
                  <c:v>6.8793711522485271E-2</c:v>
                </c:pt>
                <c:pt idx="4">
                  <c:v>6.6096972249457001E-2</c:v>
                </c:pt>
                <c:pt idx="5">
                  <c:v>0.10053393315579869</c:v>
                </c:pt>
                <c:pt idx="6">
                  <c:v>7.6465325447276189E-2</c:v>
                </c:pt>
                <c:pt idx="7">
                  <c:v>7.9563452242164101E-2</c:v>
                </c:pt>
                <c:pt idx="8">
                  <c:v>7.5332575724533238E-2</c:v>
                </c:pt>
                <c:pt idx="9">
                  <c:v>5.7902222741153905E-2</c:v>
                </c:pt>
                <c:pt idx="10">
                  <c:v>6.2441051254779896E-2</c:v>
                </c:pt>
                <c:pt idx="11">
                  <c:v>0.12359688982015732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23-4E48-BA64-5278903A1713}"/>
            </c:ext>
          </c:extLst>
        </c:ser>
        <c:ser>
          <c:idx val="0"/>
          <c:order val="1"/>
          <c:tx>
            <c:strRef>
              <c:f>'Partida 24'!$C$30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24'!$D$30:$O$30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23-4E48-BA64-5278903A1713}"/>
            </c:ext>
          </c:extLst>
        </c:ser>
        <c:ser>
          <c:idx val="1"/>
          <c:order val="2"/>
          <c:tx>
            <c:strRef>
              <c:f>'Partida 24'!$C$31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24'!$D$31:$E$31</c:f>
              <c:numCache>
                <c:formatCode>0.0%</c:formatCode>
                <c:ptCount val="2"/>
                <c:pt idx="0">
                  <c:v>2.9489514965630573E-2</c:v>
                </c:pt>
                <c:pt idx="1">
                  <c:v>2.4712899588940636E-2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23-4E48-BA64-5278903A171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24'!$C$22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24'!$D$22:$O$22</c:f>
              <c:numCache>
                <c:formatCode>0.0%</c:formatCode>
                <c:ptCount val="12"/>
                <c:pt idx="0">
                  <c:v>7.2657272179831228E-2</c:v>
                </c:pt>
                <c:pt idx="1">
                  <c:v>0.18364545040240726</c:v>
                </c:pt>
                <c:pt idx="2">
                  <c:v>0.27871553604413846</c:v>
                </c:pt>
                <c:pt idx="3">
                  <c:v>0.34750924756662371</c:v>
                </c:pt>
                <c:pt idx="4">
                  <c:v>0.40656418303787623</c:v>
                </c:pt>
                <c:pt idx="5">
                  <c:v>0.50510224548372629</c:v>
                </c:pt>
                <c:pt idx="6">
                  <c:v>0.58126631256780303</c:v>
                </c:pt>
                <c:pt idx="7">
                  <c:v>0.66082976480996714</c:v>
                </c:pt>
                <c:pt idx="8">
                  <c:v>0.73616234053450036</c:v>
                </c:pt>
                <c:pt idx="9">
                  <c:v>0.78641682809211777</c:v>
                </c:pt>
                <c:pt idx="10">
                  <c:v>0.84829223013833721</c:v>
                </c:pt>
                <c:pt idx="11">
                  <c:v>0.99731688882963865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C2-4A8E-87F8-40C093D7278D}"/>
            </c:ext>
          </c:extLst>
        </c:ser>
        <c:ser>
          <c:idx val="0"/>
          <c:order val="1"/>
          <c:tx>
            <c:strRef>
              <c:f>'Partida 24'!$C$23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24'!$D$23:$O$23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C2-4A8E-87F8-40C093D7278D}"/>
            </c:ext>
          </c:extLst>
        </c:ser>
        <c:ser>
          <c:idx val="1"/>
          <c:order val="2"/>
          <c:tx>
            <c:strRef>
              <c:f>'Partida 24'!$C$24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4C2-4A8E-87F8-40C093D7278D}"/>
              </c:ext>
            </c:extLst>
          </c:dPt>
          <c:dLbls>
            <c:dLbl>
              <c:idx val="0"/>
              <c:layout>
                <c:manualLayout>
                  <c:x val="-6.3756796755545742E-2"/>
                  <c:y val="1.123717493343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C2-4A8E-87F8-40C093D727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24'!$D$24:$E$24</c:f>
              <c:numCache>
                <c:formatCode>0.0%</c:formatCode>
                <c:ptCount val="2"/>
                <c:pt idx="0">
                  <c:v>2.9489514965630573E-2</c:v>
                </c:pt>
                <c:pt idx="1">
                  <c:v>5.4202414554571213E-2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4C2-4A8E-87F8-40C093D72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8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5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877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82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3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58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3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10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64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8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33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4954" y="4117647"/>
            <a:ext cx="6696426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19E39B5-46B7-4518-8541-7BC7FA257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85350"/>
              </p:ext>
            </p:extLst>
          </p:nvPr>
        </p:nvGraphicFramePr>
        <p:xfrm>
          <a:off x="414338" y="1934880"/>
          <a:ext cx="8190110" cy="2081750"/>
        </p:xfrm>
        <a:graphic>
          <a:graphicData uri="http://schemas.openxmlformats.org/drawingml/2006/table">
            <a:tbl>
              <a:tblPr/>
              <a:tblGrid>
                <a:gridCol w="751952">
                  <a:extLst>
                    <a:ext uri="{9D8B030D-6E8A-4147-A177-3AD203B41FA5}">
                      <a16:colId xmlns:a16="http://schemas.microsoft.com/office/drawing/2014/main" val="2370966120"/>
                    </a:ext>
                  </a:extLst>
                </a:gridCol>
                <a:gridCol w="277774">
                  <a:extLst>
                    <a:ext uri="{9D8B030D-6E8A-4147-A177-3AD203B41FA5}">
                      <a16:colId xmlns:a16="http://schemas.microsoft.com/office/drawing/2014/main" val="2612106657"/>
                    </a:ext>
                  </a:extLst>
                </a:gridCol>
                <a:gridCol w="277774">
                  <a:extLst>
                    <a:ext uri="{9D8B030D-6E8A-4147-A177-3AD203B41FA5}">
                      <a16:colId xmlns:a16="http://schemas.microsoft.com/office/drawing/2014/main" val="4039560835"/>
                    </a:ext>
                  </a:extLst>
                </a:gridCol>
                <a:gridCol w="2516797">
                  <a:extLst>
                    <a:ext uri="{9D8B030D-6E8A-4147-A177-3AD203B41FA5}">
                      <a16:colId xmlns:a16="http://schemas.microsoft.com/office/drawing/2014/main" val="2034256933"/>
                    </a:ext>
                  </a:extLst>
                </a:gridCol>
                <a:gridCol w="751952">
                  <a:extLst>
                    <a:ext uri="{9D8B030D-6E8A-4147-A177-3AD203B41FA5}">
                      <a16:colId xmlns:a16="http://schemas.microsoft.com/office/drawing/2014/main" val="7183805"/>
                    </a:ext>
                  </a:extLst>
                </a:gridCol>
                <a:gridCol w="751952">
                  <a:extLst>
                    <a:ext uri="{9D8B030D-6E8A-4147-A177-3AD203B41FA5}">
                      <a16:colId xmlns:a16="http://schemas.microsoft.com/office/drawing/2014/main" val="2550289107"/>
                    </a:ext>
                  </a:extLst>
                </a:gridCol>
                <a:gridCol w="751952">
                  <a:extLst>
                    <a:ext uri="{9D8B030D-6E8A-4147-A177-3AD203B41FA5}">
                      <a16:colId xmlns:a16="http://schemas.microsoft.com/office/drawing/2014/main" val="3962059971"/>
                    </a:ext>
                  </a:extLst>
                </a:gridCol>
                <a:gridCol w="751952">
                  <a:extLst>
                    <a:ext uri="{9D8B030D-6E8A-4147-A177-3AD203B41FA5}">
                      <a16:colId xmlns:a16="http://schemas.microsoft.com/office/drawing/2014/main" val="2080644078"/>
                    </a:ext>
                  </a:extLst>
                </a:gridCol>
                <a:gridCol w="684614">
                  <a:extLst>
                    <a:ext uri="{9D8B030D-6E8A-4147-A177-3AD203B41FA5}">
                      <a16:colId xmlns:a16="http://schemas.microsoft.com/office/drawing/2014/main" val="3377451834"/>
                    </a:ext>
                  </a:extLst>
                </a:gridCol>
                <a:gridCol w="673391">
                  <a:extLst>
                    <a:ext uri="{9D8B030D-6E8A-4147-A177-3AD203B41FA5}">
                      <a16:colId xmlns:a16="http://schemas.microsoft.com/office/drawing/2014/main" val="1300400639"/>
                    </a:ext>
                  </a:extLst>
                </a:gridCol>
              </a:tblGrid>
              <a:tr h="1355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779305"/>
                  </a:ext>
                </a:extLst>
              </a:tr>
              <a:tr h="4139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8965"/>
                  </a:ext>
                </a:extLst>
              </a:tr>
              <a:tr h="177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4.512.982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4.512.982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289268"/>
                  </a:ext>
                </a:extLst>
              </a:tr>
              <a:tr h="13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704.434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704.434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53479"/>
                  </a:ext>
                </a:extLst>
              </a:tr>
              <a:tr h="13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212.837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886087"/>
                  </a:ext>
                </a:extLst>
              </a:tr>
              <a:tr h="13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2.982.861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2.982.861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272093"/>
                  </a:ext>
                </a:extLst>
              </a:tr>
              <a:tr h="13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2.587.046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2.587.046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407346"/>
                  </a:ext>
                </a:extLst>
              </a:tr>
              <a:tr h="13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2.587.046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2.587.046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683515"/>
                  </a:ext>
                </a:extLst>
              </a:tr>
              <a:tr h="13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395.815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651237"/>
                  </a:ext>
                </a:extLst>
              </a:tr>
              <a:tr h="270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395.815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814421"/>
                  </a:ext>
                </a:extLst>
              </a:tr>
              <a:tr h="13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612.850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612.850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561351"/>
                  </a:ext>
                </a:extLst>
              </a:tr>
              <a:tr h="135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612.850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612.850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81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62" y="3730406"/>
            <a:ext cx="715551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680402-79D6-4BBA-AD9E-4B35F85EF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666676"/>
              </p:ext>
            </p:extLst>
          </p:nvPr>
        </p:nvGraphicFramePr>
        <p:xfrm>
          <a:off x="406362" y="1684319"/>
          <a:ext cx="8208912" cy="1977409"/>
        </p:xfrm>
        <a:graphic>
          <a:graphicData uri="http://schemas.openxmlformats.org/drawingml/2006/table">
            <a:tbl>
              <a:tblPr/>
              <a:tblGrid>
                <a:gridCol w="753679">
                  <a:extLst>
                    <a:ext uri="{9D8B030D-6E8A-4147-A177-3AD203B41FA5}">
                      <a16:colId xmlns:a16="http://schemas.microsoft.com/office/drawing/2014/main" val="3867231162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2655355040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2876499005"/>
                    </a:ext>
                  </a:extLst>
                </a:gridCol>
                <a:gridCol w="2522573">
                  <a:extLst>
                    <a:ext uri="{9D8B030D-6E8A-4147-A177-3AD203B41FA5}">
                      <a16:colId xmlns:a16="http://schemas.microsoft.com/office/drawing/2014/main" val="3476098973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41076582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2883493236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2128453808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740818946"/>
                    </a:ext>
                  </a:extLst>
                </a:gridCol>
                <a:gridCol w="686185">
                  <a:extLst>
                    <a:ext uri="{9D8B030D-6E8A-4147-A177-3AD203B41FA5}">
                      <a16:colId xmlns:a16="http://schemas.microsoft.com/office/drawing/2014/main" val="1075286861"/>
                    </a:ext>
                  </a:extLst>
                </a:gridCol>
                <a:gridCol w="674937">
                  <a:extLst>
                    <a:ext uri="{9D8B030D-6E8A-4147-A177-3AD203B41FA5}">
                      <a16:colId xmlns:a16="http://schemas.microsoft.com/office/drawing/2014/main" val="1576911424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234560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15826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6.497.697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6.497.697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5011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8066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9494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0461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0036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823.979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3001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953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832162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5.403.301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631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95137"/>
            <a:ext cx="7174429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5C135E-6EFB-4FC4-A15E-A5EC8572A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89564"/>
              </p:ext>
            </p:extLst>
          </p:nvPr>
        </p:nvGraphicFramePr>
        <p:xfrm>
          <a:off x="412181" y="1581606"/>
          <a:ext cx="8136906" cy="2092399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1127742752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1220564574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2558919629"/>
                    </a:ext>
                  </a:extLst>
                </a:gridCol>
                <a:gridCol w="2500446">
                  <a:extLst>
                    <a:ext uri="{9D8B030D-6E8A-4147-A177-3AD203B41FA5}">
                      <a16:colId xmlns:a16="http://schemas.microsoft.com/office/drawing/2014/main" val="2589257291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76799627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634868060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978472902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957558004"/>
                    </a:ext>
                  </a:extLst>
                </a:gridCol>
                <a:gridCol w="680166">
                  <a:extLst>
                    <a:ext uri="{9D8B030D-6E8A-4147-A177-3AD203B41FA5}">
                      <a16:colId xmlns:a16="http://schemas.microsoft.com/office/drawing/2014/main" val="1106251021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2671025894"/>
                    </a:ext>
                  </a:extLst>
                </a:gridCol>
              </a:tblGrid>
              <a:tr h="1360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01745"/>
                  </a:ext>
                </a:extLst>
              </a:tr>
              <a:tr h="416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810446"/>
                  </a:ext>
                </a:extLst>
              </a:tr>
              <a:tr h="178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8.252.556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8.252.556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769851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1.813.119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1.813.119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208.398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32682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323.008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910796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3.163.132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3.163.132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831005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2.606.932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2.606.932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529638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2.606.932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2.606.932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769951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38575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32390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439083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590340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2.953.297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30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304" y="3390711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AAD1F2-DECE-4C3D-977D-F28111EBF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61841"/>
              </p:ext>
            </p:extLst>
          </p:nvPr>
        </p:nvGraphicFramePr>
        <p:xfrm>
          <a:off x="488230" y="1729928"/>
          <a:ext cx="8136906" cy="1568019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2479765232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1631194031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1990241716"/>
                    </a:ext>
                  </a:extLst>
                </a:gridCol>
                <a:gridCol w="2500446">
                  <a:extLst>
                    <a:ext uri="{9D8B030D-6E8A-4147-A177-3AD203B41FA5}">
                      <a16:colId xmlns:a16="http://schemas.microsoft.com/office/drawing/2014/main" val="2336619079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632411727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265392738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356290691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271112157"/>
                    </a:ext>
                  </a:extLst>
                </a:gridCol>
                <a:gridCol w="680166">
                  <a:extLst>
                    <a:ext uri="{9D8B030D-6E8A-4147-A177-3AD203B41FA5}">
                      <a16:colId xmlns:a16="http://schemas.microsoft.com/office/drawing/2014/main" val="1434845477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2370690006"/>
                    </a:ext>
                  </a:extLst>
                </a:gridCol>
              </a:tblGrid>
              <a:tr h="1378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955911"/>
                  </a:ext>
                </a:extLst>
              </a:tr>
              <a:tr h="4221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470790"/>
                  </a:ext>
                </a:extLst>
              </a:tr>
              <a:tr h="180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6.721.524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6.721.524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706.886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156380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4.983.710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4.983.710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624.095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195683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1.530.784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1.530.784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03532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207.030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856732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291417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459836"/>
                  </a:ext>
                </a:extLst>
              </a:tr>
              <a:tr h="137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245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48" y="525367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C259B8-50FE-4E4F-A1C5-A2202B6C0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53389"/>
              </p:ext>
            </p:extLst>
          </p:nvPr>
        </p:nvGraphicFramePr>
        <p:xfrm>
          <a:off x="434448" y="1682515"/>
          <a:ext cx="8136906" cy="3517446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3973723665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352504584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3093264360"/>
                    </a:ext>
                  </a:extLst>
                </a:gridCol>
                <a:gridCol w="2500446">
                  <a:extLst>
                    <a:ext uri="{9D8B030D-6E8A-4147-A177-3AD203B41FA5}">
                      <a16:colId xmlns:a16="http://schemas.microsoft.com/office/drawing/2014/main" val="2363507318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307338982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040533282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71122585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142179003"/>
                    </a:ext>
                  </a:extLst>
                </a:gridCol>
                <a:gridCol w="680166">
                  <a:extLst>
                    <a:ext uri="{9D8B030D-6E8A-4147-A177-3AD203B41FA5}">
                      <a16:colId xmlns:a16="http://schemas.microsoft.com/office/drawing/2014/main" val="2709132950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3361789015"/>
                    </a:ext>
                  </a:extLst>
                </a:gridCol>
              </a:tblGrid>
              <a:tr h="1382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221345"/>
                  </a:ext>
                </a:extLst>
              </a:tr>
              <a:tr h="4234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238299"/>
                  </a:ext>
                </a:extLst>
              </a:tr>
              <a:tr h="1814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11.797.484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11.797.484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1.847.972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270787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7.908.725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7.908.725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277896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2.857.400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782985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2568880,0%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2568880,0%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207916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475258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510970,0%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510970,0%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25181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179306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20836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051903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121890,0%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121890,0%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621935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121890,0%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121890,0%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90795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203.940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961177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8620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425013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548060"/>
                  </a:ext>
                </a:extLst>
              </a:tr>
              <a:tr h="146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0403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59.740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953724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609961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888057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185929"/>
                  </a:ext>
                </a:extLst>
              </a:tr>
              <a:tr h="138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203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3864" y="4207766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55CBECB-79AD-46F3-92B4-55FAF2B14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661195"/>
              </p:ext>
            </p:extLst>
          </p:nvPr>
        </p:nvGraphicFramePr>
        <p:xfrm>
          <a:off x="333723" y="1913447"/>
          <a:ext cx="8210798" cy="2252528"/>
        </p:xfrm>
        <a:graphic>
          <a:graphicData uri="http://schemas.openxmlformats.org/drawingml/2006/table">
            <a:tbl>
              <a:tblPr/>
              <a:tblGrid>
                <a:gridCol w="753852">
                  <a:extLst>
                    <a:ext uri="{9D8B030D-6E8A-4147-A177-3AD203B41FA5}">
                      <a16:colId xmlns:a16="http://schemas.microsoft.com/office/drawing/2014/main" val="498005282"/>
                    </a:ext>
                  </a:extLst>
                </a:gridCol>
                <a:gridCol w="278476">
                  <a:extLst>
                    <a:ext uri="{9D8B030D-6E8A-4147-A177-3AD203B41FA5}">
                      <a16:colId xmlns:a16="http://schemas.microsoft.com/office/drawing/2014/main" val="2144137763"/>
                    </a:ext>
                  </a:extLst>
                </a:gridCol>
                <a:gridCol w="278476">
                  <a:extLst>
                    <a:ext uri="{9D8B030D-6E8A-4147-A177-3AD203B41FA5}">
                      <a16:colId xmlns:a16="http://schemas.microsoft.com/office/drawing/2014/main" val="143250795"/>
                    </a:ext>
                  </a:extLst>
                </a:gridCol>
                <a:gridCol w="2523153">
                  <a:extLst>
                    <a:ext uri="{9D8B030D-6E8A-4147-A177-3AD203B41FA5}">
                      <a16:colId xmlns:a16="http://schemas.microsoft.com/office/drawing/2014/main" val="1431371521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986275110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591742209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1191159382"/>
                    </a:ext>
                  </a:extLst>
                </a:gridCol>
                <a:gridCol w="753852">
                  <a:extLst>
                    <a:ext uri="{9D8B030D-6E8A-4147-A177-3AD203B41FA5}">
                      <a16:colId xmlns:a16="http://schemas.microsoft.com/office/drawing/2014/main" val="2318591544"/>
                    </a:ext>
                  </a:extLst>
                </a:gridCol>
                <a:gridCol w="686342">
                  <a:extLst>
                    <a:ext uri="{9D8B030D-6E8A-4147-A177-3AD203B41FA5}">
                      <a16:colId xmlns:a16="http://schemas.microsoft.com/office/drawing/2014/main" val="879866833"/>
                    </a:ext>
                  </a:extLst>
                </a:gridCol>
                <a:gridCol w="675091">
                  <a:extLst>
                    <a:ext uri="{9D8B030D-6E8A-4147-A177-3AD203B41FA5}">
                      <a16:colId xmlns:a16="http://schemas.microsoft.com/office/drawing/2014/main" val="106474382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912105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99036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13.814.522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13.814.522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2.347.683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8848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11.196.960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11.196.960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1.706.334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2546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2.271.255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2.271.255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2233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5768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0451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346.297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4636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5091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1534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8306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231.750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7570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383.722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8600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383.722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196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FEBRERO 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$157.180 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96% respecto de la ley 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En la </a:t>
            </a:r>
            <a:r>
              <a:rPr lang="es-CL" sz="1400" b="1" dirty="0">
                <a:solidFill>
                  <a:prstClr val="black"/>
                </a:solidFill>
              </a:rPr>
              <a:t>Subsecretaría de Energía </a:t>
            </a:r>
            <a:r>
              <a:rPr lang="es-CL" sz="1400" dirty="0">
                <a:solidFill>
                  <a:prstClr val="black"/>
                </a:solidFill>
              </a:rPr>
              <a:t>se observó que la asignación “Prospectiva y Política Energética y Desarrollo Sustentable”, presentó un 100% de gasto, con $949 millones. La transferencia a la Empresa Nacional de Petróleo ejecutó un 96% sus recursos con desembolsos por $58.099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programa presupuestario “Apoyo al Desarrollo de Energías Renovables No Convencionales”, con recursos vigentes por $4.569 millones, un 97% de sus recursos.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Aplicación Programa Energización Rural y Social, con recursos aprobados por $872 millones, presentó un avance presupuestario de un 100%.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transferencia corriente para la Aplicación Plan de Acción de Eficiencia Energética, con recursos aprobados por $10.098 millones, ejecutó un 100% su presupuesto vigente, con un gasto total de $8.970 millones. En esta asignación se observa una disminución del presupuesto vigente por $1.127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Las Iniciativas de Inversión de la Comisión Chilena de Energía Nuclear, con recursos disponibles por $919 millones, presentaron ejecución presupuestaria de un 35%.</a:t>
            </a: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732068"/>
              </p:ext>
            </p:extLst>
          </p:nvPr>
        </p:nvGraphicFramePr>
        <p:xfrm>
          <a:off x="1403648" y="1772816"/>
          <a:ext cx="6291198" cy="384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450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554711"/>
              </p:ext>
            </p:extLst>
          </p:nvPr>
        </p:nvGraphicFramePr>
        <p:xfrm>
          <a:off x="1187624" y="1700808"/>
          <a:ext cx="6408712" cy="3464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89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5650653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241303"/>
              </p:ext>
            </p:extLst>
          </p:nvPr>
        </p:nvGraphicFramePr>
        <p:xfrm>
          <a:off x="683568" y="1631490"/>
          <a:ext cx="7488832" cy="3885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415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66361" y="576846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400876"/>
              </p:ext>
            </p:extLst>
          </p:nvPr>
        </p:nvGraphicFramePr>
        <p:xfrm>
          <a:off x="611560" y="1556792"/>
          <a:ext cx="758734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5886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921" y="3820053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E3059F-DD63-4D41-952B-31C07EDBA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360459"/>
              </p:ext>
            </p:extLst>
          </p:nvPr>
        </p:nvGraphicFramePr>
        <p:xfrm>
          <a:off x="414338" y="1617182"/>
          <a:ext cx="8136900" cy="2128228"/>
        </p:xfrm>
        <a:graphic>
          <a:graphicData uri="http://schemas.openxmlformats.org/drawingml/2006/table">
            <a:tbl>
              <a:tblPr/>
              <a:tblGrid>
                <a:gridCol w="857189">
                  <a:extLst>
                    <a:ext uri="{9D8B030D-6E8A-4147-A177-3AD203B41FA5}">
                      <a16:colId xmlns:a16="http://schemas.microsoft.com/office/drawing/2014/main" val="2039510011"/>
                    </a:ext>
                  </a:extLst>
                </a:gridCol>
                <a:gridCol w="2290103">
                  <a:extLst>
                    <a:ext uri="{9D8B030D-6E8A-4147-A177-3AD203B41FA5}">
                      <a16:colId xmlns:a16="http://schemas.microsoft.com/office/drawing/2014/main" val="2293149071"/>
                    </a:ext>
                  </a:extLst>
                </a:gridCol>
                <a:gridCol w="857189">
                  <a:extLst>
                    <a:ext uri="{9D8B030D-6E8A-4147-A177-3AD203B41FA5}">
                      <a16:colId xmlns:a16="http://schemas.microsoft.com/office/drawing/2014/main" val="1510257201"/>
                    </a:ext>
                  </a:extLst>
                </a:gridCol>
                <a:gridCol w="857189">
                  <a:extLst>
                    <a:ext uri="{9D8B030D-6E8A-4147-A177-3AD203B41FA5}">
                      <a16:colId xmlns:a16="http://schemas.microsoft.com/office/drawing/2014/main" val="598514623"/>
                    </a:ext>
                  </a:extLst>
                </a:gridCol>
                <a:gridCol w="857189">
                  <a:extLst>
                    <a:ext uri="{9D8B030D-6E8A-4147-A177-3AD203B41FA5}">
                      <a16:colId xmlns:a16="http://schemas.microsoft.com/office/drawing/2014/main" val="2614451175"/>
                    </a:ext>
                  </a:extLst>
                </a:gridCol>
                <a:gridCol w="857189">
                  <a:extLst>
                    <a:ext uri="{9D8B030D-6E8A-4147-A177-3AD203B41FA5}">
                      <a16:colId xmlns:a16="http://schemas.microsoft.com/office/drawing/2014/main" val="3265621296"/>
                    </a:ext>
                  </a:extLst>
                </a:gridCol>
                <a:gridCol w="780426">
                  <a:extLst>
                    <a:ext uri="{9D8B030D-6E8A-4147-A177-3AD203B41FA5}">
                      <a16:colId xmlns:a16="http://schemas.microsoft.com/office/drawing/2014/main" val="883767938"/>
                    </a:ext>
                  </a:extLst>
                </a:gridCol>
                <a:gridCol w="780426">
                  <a:extLst>
                    <a:ext uri="{9D8B030D-6E8A-4147-A177-3AD203B41FA5}">
                      <a16:colId xmlns:a16="http://schemas.microsoft.com/office/drawing/2014/main" val="1020177399"/>
                    </a:ext>
                  </a:extLst>
                </a:gridCol>
              </a:tblGrid>
              <a:tr h="1506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221405"/>
                  </a:ext>
                </a:extLst>
              </a:tr>
              <a:tr h="46143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763089"/>
                  </a:ext>
                </a:extLst>
              </a:tr>
              <a:tr h="160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128.582.888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128.582.888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6.969.503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189162"/>
                  </a:ext>
                </a:extLst>
              </a:tr>
              <a:tr h="1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38.222.770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38.222.770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330046"/>
                  </a:ext>
                </a:extLst>
              </a:tr>
              <a:tr h="1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12.954.548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12.954.548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027646"/>
                  </a:ext>
                </a:extLst>
              </a:tr>
              <a:tr h="1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1284440,0%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1284440,0%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9834"/>
                  </a:ext>
                </a:extLst>
              </a:tr>
              <a:tr h="1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66.108.843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66.108.843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670200"/>
                  </a:ext>
                </a:extLst>
              </a:tr>
              <a:tr h="1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121890,0%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121890,0%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211229"/>
                  </a:ext>
                </a:extLst>
              </a:tr>
              <a:tr h="1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1.719.802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530506"/>
                  </a:ext>
                </a:extLst>
              </a:tr>
              <a:tr h="1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221559"/>
                  </a:ext>
                </a:extLst>
              </a:tr>
              <a:tr h="1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8.356.598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8.356.598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464149"/>
                  </a:ext>
                </a:extLst>
              </a:tr>
              <a:tr h="1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56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38045" y="4091639"/>
            <a:ext cx="6790121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BD44AB-8A5B-4985-B3C8-91882D349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83122"/>
              </p:ext>
            </p:extLst>
          </p:nvPr>
        </p:nvGraphicFramePr>
        <p:xfrm>
          <a:off x="414336" y="1820894"/>
          <a:ext cx="8210800" cy="2186358"/>
        </p:xfrm>
        <a:graphic>
          <a:graphicData uri="http://schemas.openxmlformats.org/drawingml/2006/table">
            <a:tbl>
              <a:tblPr/>
              <a:tblGrid>
                <a:gridCol w="309491">
                  <a:extLst>
                    <a:ext uri="{9D8B030D-6E8A-4147-A177-3AD203B41FA5}">
                      <a16:colId xmlns:a16="http://schemas.microsoft.com/office/drawing/2014/main" val="141662"/>
                    </a:ext>
                  </a:extLst>
                </a:gridCol>
                <a:gridCol w="309491">
                  <a:extLst>
                    <a:ext uri="{9D8B030D-6E8A-4147-A177-3AD203B41FA5}">
                      <a16:colId xmlns:a16="http://schemas.microsoft.com/office/drawing/2014/main" val="767312139"/>
                    </a:ext>
                  </a:extLst>
                </a:gridCol>
                <a:gridCol w="2776136">
                  <a:extLst>
                    <a:ext uri="{9D8B030D-6E8A-4147-A177-3AD203B41FA5}">
                      <a16:colId xmlns:a16="http://schemas.microsoft.com/office/drawing/2014/main" val="1493225209"/>
                    </a:ext>
                  </a:extLst>
                </a:gridCol>
                <a:gridCol w="829436">
                  <a:extLst>
                    <a:ext uri="{9D8B030D-6E8A-4147-A177-3AD203B41FA5}">
                      <a16:colId xmlns:a16="http://schemas.microsoft.com/office/drawing/2014/main" val="3054070478"/>
                    </a:ext>
                  </a:extLst>
                </a:gridCol>
                <a:gridCol w="829436">
                  <a:extLst>
                    <a:ext uri="{9D8B030D-6E8A-4147-A177-3AD203B41FA5}">
                      <a16:colId xmlns:a16="http://schemas.microsoft.com/office/drawing/2014/main" val="576342284"/>
                    </a:ext>
                  </a:extLst>
                </a:gridCol>
                <a:gridCol w="829436">
                  <a:extLst>
                    <a:ext uri="{9D8B030D-6E8A-4147-A177-3AD203B41FA5}">
                      <a16:colId xmlns:a16="http://schemas.microsoft.com/office/drawing/2014/main" val="214124540"/>
                    </a:ext>
                  </a:extLst>
                </a:gridCol>
                <a:gridCol w="829436">
                  <a:extLst>
                    <a:ext uri="{9D8B030D-6E8A-4147-A177-3AD203B41FA5}">
                      <a16:colId xmlns:a16="http://schemas.microsoft.com/office/drawing/2014/main" val="2041184928"/>
                    </a:ext>
                  </a:extLst>
                </a:gridCol>
                <a:gridCol w="755159">
                  <a:extLst>
                    <a:ext uri="{9D8B030D-6E8A-4147-A177-3AD203B41FA5}">
                      <a16:colId xmlns:a16="http://schemas.microsoft.com/office/drawing/2014/main" val="2397757513"/>
                    </a:ext>
                  </a:extLst>
                </a:gridCol>
                <a:gridCol w="742779">
                  <a:extLst>
                    <a:ext uri="{9D8B030D-6E8A-4147-A177-3AD203B41FA5}">
                      <a16:colId xmlns:a16="http://schemas.microsoft.com/office/drawing/2014/main" val="2012944446"/>
                    </a:ext>
                  </a:extLst>
                </a:gridCol>
              </a:tblGrid>
              <a:tr h="145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773781"/>
                  </a:ext>
                </a:extLst>
              </a:tr>
              <a:tr h="444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311018"/>
                  </a:ext>
                </a:extLst>
              </a:tr>
              <a:tr h="19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96.249.358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96.249.358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2.066.962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89210"/>
                  </a:ext>
                </a:extLst>
              </a:tr>
              <a:tr h="208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76.986.123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76.986.123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1.758.611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759697"/>
                  </a:ext>
                </a:extLst>
              </a:tr>
              <a:tr h="281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4.512.982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4.512.982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69.533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72401"/>
                  </a:ext>
                </a:extLst>
              </a:tr>
              <a:tr h="18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6.497.697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6.497.697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24.840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805250"/>
                  </a:ext>
                </a:extLst>
              </a:tr>
              <a:tr h="18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8.252.556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8.252.556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313157"/>
                  </a:ext>
                </a:extLst>
              </a:tr>
              <a:tr h="18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6.721.524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6.721.524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706.886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31080"/>
                  </a:ext>
                </a:extLst>
              </a:tr>
              <a:tr h="18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11.797.484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11.797.484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1.847.972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362952"/>
                  </a:ext>
                </a:extLst>
              </a:tr>
              <a:tr h="190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13.814.522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13.814.522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2.347.683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680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06921"/>
            <a:ext cx="7641642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F2FC56-075A-4B26-AEF7-3F7410339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003616"/>
              </p:ext>
            </p:extLst>
          </p:nvPr>
        </p:nvGraphicFramePr>
        <p:xfrm>
          <a:off x="414338" y="1700808"/>
          <a:ext cx="8208913" cy="3224037"/>
        </p:xfrm>
        <a:graphic>
          <a:graphicData uri="http://schemas.openxmlformats.org/drawingml/2006/table">
            <a:tbl>
              <a:tblPr/>
              <a:tblGrid>
                <a:gridCol w="753679">
                  <a:extLst>
                    <a:ext uri="{9D8B030D-6E8A-4147-A177-3AD203B41FA5}">
                      <a16:colId xmlns:a16="http://schemas.microsoft.com/office/drawing/2014/main" val="1331758462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2135321893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1968652852"/>
                    </a:ext>
                  </a:extLst>
                </a:gridCol>
                <a:gridCol w="2522574">
                  <a:extLst>
                    <a:ext uri="{9D8B030D-6E8A-4147-A177-3AD203B41FA5}">
                      <a16:colId xmlns:a16="http://schemas.microsoft.com/office/drawing/2014/main" val="1410479187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639756510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4230578473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608483212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2606202596"/>
                    </a:ext>
                  </a:extLst>
                </a:gridCol>
                <a:gridCol w="686185">
                  <a:extLst>
                    <a:ext uri="{9D8B030D-6E8A-4147-A177-3AD203B41FA5}">
                      <a16:colId xmlns:a16="http://schemas.microsoft.com/office/drawing/2014/main" val="2677001228"/>
                    </a:ext>
                  </a:extLst>
                </a:gridCol>
                <a:gridCol w="674937">
                  <a:extLst>
                    <a:ext uri="{9D8B030D-6E8A-4147-A177-3AD203B41FA5}">
                      <a16:colId xmlns:a16="http://schemas.microsoft.com/office/drawing/2014/main" val="1379219149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483900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37207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76.986.123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76.986.123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1.758.611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7752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11.391.776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11.391.776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1.540.683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1275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5.712.893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5.712.893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217.829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3151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59.105.911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59.105.911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3097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334304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730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777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005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205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5661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8457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662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320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3652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156.045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948392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721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6578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536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2290</Words>
  <Application>Microsoft Office PowerPoint</Application>
  <PresentationFormat>Presentación en pantalla (4:3)</PresentationFormat>
  <Paragraphs>1190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EJECUCIÓN ACUMULADA DE GASTOS PRESUPUESTARIOS AL MES DE FEBRERO DE 2019 PARTIDA 24: MINISTERIO DE ENERGÍA</vt:lpstr>
      <vt:lpstr>EJECUCIÓN ACUMULADA DE GASTOS A FEBRERO DE 2019  PARTIDA 24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FEBRERO DE 2019  PARTIDA 24 MINISTERIO DE ENERGÍA</vt:lpstr>
      <vt:lpstr>EJECUCIÓN ACUMULADA DE GASTOS A FEBRERO DE 2019  PARTIDA 24 RESUMEN POR CAPÍTULOS</vt:lpstr>
      <vt:lpstr>EJECUCIÓN ACUMULADA DE GASTOS A FEBRERO DE 2019  PARTIDA 24. CAPÍTULO 01. PROGRAMA 01:  SUBSECRETARÍA DE ENERGÍA</vt:lpstr>
      <vt:lpstr>EJECUCIÓN ACUMULADA DE GASTOS A FEBRERO DE 2019  PARTIDA 24. CAPÍTULO 01. PROGRAMA 03:  APOYO AL DESARROLLO DE ENERGÍAS RENOVABLES NO CONVENCIONALES</vt:lpstr>
      <vt:lpstr>EJECUCIÓN ACUMULADA DE GASTOS A FEBRERO DE 2019  PARTIDA 24. CAPÍTULO 01. PROGRAMA 04:  PROGRAMA ENERGIZACIÓN RURAL Y SOCIAL</vt:lpstr>
      <vt:lpstr>EJECUCIÓN ACUMULADA DE GASTOS A FEBRERO DE 2019  PARTIDA 24. CAPÍTULO 01. PROGRAMA 05:  PLAN DE ACCIÓN DE EFICIENCIA ENERGÉTICA</vt:lpstr>
      <vt:lpstr>EJECUCIÓN ACUMULADA DE GASTOS A FEBRERO DE 2019  PARTIDA 24. CAPÍTULO 02. PROGRAMA 01:  COMISIÓN NACIONAL DE ENERGÍA</vt:lpstr>
      <vt:lpstr>EJECUCIÓN ACUMULADA DE GASTOS A FEBRERO DE 2019  PARTIDA 24. CAPÍTULO 03. PROGRAMA 01:  COMISIÓN CHILENA DE ENERGÍA NUCLEAR</vt:lpstr>
      <vt:lpstr>EJECUCIÓN ACUMULADA DE GASTOS A FEBRERO DE 2019  PARTIDA 24. CAPÍTULO 04. PROGRAMA 01:  SUPERINTENDENCIA DE ELECTRICIDAD Y COMBUSTIBLES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Presupuesto</cp:lastModifiedBy>
  <cp:revision>77</cp:revision>
  <cp:lastPrinted>2016-08-01T15:51:15Z</cp:lastPrinted>
  <dcterms:created xsi:type="dcterms:W3CDTF">2016-08-01T15:22:37Z</dcterms:created>
  <dcterms:modified xsi:type="dcterms:W3CDTF">2019-04-29T13:03:26Z</dcterms:modified>
</cp:coreProperties>
</file>