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 id="2147483672" r:id="rId3"/>
  </p:sldMasterIdLst>
  <p:notesMasterIdLst>
    <p:notesMasterId r:id="rId15"/>
  </p:notesMasterIdLst>
  <p:handoutMasterIdLst>
    <p:handoutMasterId r:id="rId16"/>
  </p:handoutMasterIdLst>
  <p:sldIdLst>
    <p:sldId id="256" r:id="rId4"/>
    <p:sldId id="298" r:id="rId5"/>
    <p:sldId id="302" r:id="rId6"/>
    <p:sldId id="300" r:id="rId7"/>
    <p:sldId id="299" r:id="rId8"/>
    <p:sldId id="301" r:id="rId9"/>
    <p:sldId id="264" r:id="rId10"/>
    <p:sldId id="263" r:id="rId11"/>
    <p:sldId id="265" r:id="rId12"/>
    <p:sldId id="267" r:id="rId13"/>
    <p:sldId id="268" r:id="rId14"/>
  </p:sldIdLst>
  <p:sldSz cx="9144000" cy="6858000" type="screen4x3"/>
  <p:notesSz cx="7077075" cy="9363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68" y="90"/>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49"/>
        <p:guide pos="222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Mensual 2017 - 2018 - 2019</a:t>
            </a:r>
          </a:p>
        </c:rich>
      </c:tx>
      <c:overlay val="0"/>
    </c:title>
    <c:autoTitleDeleted val="0"/>
    <c:plotArea>
      <c:layout>
        <c:manualLayout>
          <c:layoutTarget val="inner"/>
          <c:xMode val="edge"/>
          <c:yMode val="edge"/>
          <c:x val="3.326935380678183E-2"/>
          <c:y val="0.14252099737532806"/>
          <c:w val="0.9436980166346769"/>
          <c:h val="0.63158366141732281"/>
        </c:manualLayout>
      </c:layout>
      <c:barChart>
        <c:barDir val="col"/>
        <c:grouping val="clustered"/>
        <c:varyColors val="0"/>
        <c:ser>
          <c:idx val="0"/>
          <c:order val="0"/>
          <c:tx>
            <c:strRef>
              <c:f>'Partida 22'!$C$32</c:f>
              <c:strCache>
                <c:ptCount val="1"/>
                <c:pt idx="0">
                  <c:v>% Ejecución Ppto. Vigente 2017</c:v>
                </c:pt>
              </c:strCache>
            </c:strRef>
          </c:tx>
          <c:spPr>
            <a:solidFill>
              <a:srgbClr val="9BBB59"/>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22'!$D$31:$O$31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22'!$D$32:$O$32</c:f>
              <c:numCache>
                <c:formatCode>0.0%</c:formatCode>
                <c:ptCount val="12"/>
                <c:pt idx="0">
                  <c:v>0.05</c:v>
                </c:pt>
                <c:pt idx="1">
                  <c:v>5.8999999999999997E-2</c:v>
                </c:pt>
                <c:pt idx="2">
                  <c:v>7.5999999999999998E-2</c:v>
                </c:pt>
                <c:pt idx="3">
                  <c:v>0.09</c:v>
                </c:pt>
                <c:pt idx="4">
                  <c:v>6.4000000000000001E-2</c:v>
                </c:pt>
                <c:pt idx="5">
                  <c:v>8.5000000000000006E-2</c:v>
                </c:pt>
                <c:pt idx="6">
                  <c:v>6.5000000000000002E-2</c:v>
                </c:pt>
                <c:pt idx="7">
                  <c:v>7.0000000000000007E-2</c:v>
                </c:pt>
                <c:pt idx="8">
                  <c:v>7.2999999999999995E-2</c:v>
                </c:pt>
                <c:pt idx="9">
                  <c:v>0.08</c:v>
                </c:pt>
                <c:pt idx="10">
                  <c:v>0.09</c:v>
                </c:pt>
                <c:pt idx="11">
                  <c:v>0.17299999999999999</c:v>
                </c:pt>
              </c:numCache>
            </c:numRef>
          </c:val>
          <c:extLst>
            <c:ext xmlns:c16="http://schemas.microsoft.com/office/drawing/2014/chart" uri="{C3380CC4-5D6E-409C-BE32-E72D297353CC}">
              <c16:uniqueId val="{00000000-F6DE-471B-B547-67B0E25853FB}"/>
            </c:ext>
          </c:extLst>
        </c:ser>
        <c:ser>
          <c:idx val="1"/>
          <c:order val="1"/>
          <c:tx>
            <c:strRef>
              <c:f>'Partida 22'!$C$33</c:f>
              <c:strCache>
                <c:ptCount val="1"/>
                <c:pt idx="0">
                  <c:v>% Ejecución Ppto. Vigente 2018</c:v>
                </c:pt>
              </c:strCache>
            </c:strRef>
          </c:tx>
          <c:spPr>
            <a:solidFill>
              <a:srgbClr val="0070C0"/>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22'!$D$31:$O$31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22'!$D$33:$O$33</c:f>
              <c:numCache>
                <c:formatCode>0.0%</c:formatCode>
                <c:ptCount val="12"/>
                <c:pt idx="0">
                  <c:v>6.4000000000000001E-2</c:v>
                </c:pt>
                <c:pt idx="1">
                  <c:v>7.0999999999999994E-2</c:v>
                </c:pt>
                <c:pt idx="2">
                  <c:v>0.09</c:v>
                </c:pt>
                <c:pt idx="3">
                  <c:v>6.2E-2</c:v>
                </c:pt>
                <c:pt idx="4">
                  <c:v>5.6000000000000001E-2</c:v>
                </c:pt>
                <c:pt idx="5">
                  <c:v>7.9000000000000001E-2</c:v>
                </c:pt>
                <c:pt idx="6">
                  <c:v>5.8000000000000003E-2</c:v>
                </c:pt>
                <c:pt idx="7">
                  <c:v>6.4000000000000001E-2</c:v>
                </c:pt>
                <c:pt idx="8">
                  <c:v>7.3999999999999996E-2</c:v>
                </c:pt>
                <c:pt idx="9">
                  <c:v>7.1999999999999995E-2</c:v>
                </c:pt>
                <c:pt idx="10">
                  <c:v>7.8E-2</c:v>
                </c:pt>
                <c:pt idx="11">
                  <c:v>0.13900000000000001</c:v>
                </c:pt>
              </c:numCache>
            </c:numRef>
          </c:val>
          <c:extLst>
            <c:ext xmlns:c16="http://schemas.microsoft.com/office/drawing/2014/chart" uri="{C3380CC4-5D6E-409C-BE32-E72D297353CC}">
              <c16:uniqueId val="{00000001-F6DE-471B-B547-67B0E25853FB}"/>
            </c:ext>
          </c:extLst>
        </c:ser>
        <c:ser>
          <c:idx val="2"/>
          <c:order val="2"/>
          <c:tx>
            <c:strRef>
              <c:f>'Partida 22'!$C$34</c:f>
              <c:strCache>
                <c:ptCount val="1"/>
                <c:pt idx="0">
                  <c:v>% Ejecución Ppto. Vigente 2019</c:v>
                </c:pt>
              </c:strCache>
            </c:strRef>
          </c:tx>
          <c:spPr>
            <a:solidFill>
              <a:srgbClr val="C0504D"/>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22'!$D$31:$O$31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22'!$D$34:$E$34</c:f>
              <c:numCache>
                <c:formatCode>0.0%</c:formatCode>
                <c:ptCount val="2"/>
                <c:pt idx="0">
                  <c:v>4.8788274364109742E-2</c:v>
                </c:pt>
                <c:pt idx="1">
                  <c:v>4.8525247205986388E-2</c:v>
                </c:pt>
              </c:numCache>
            </c:numRef>
          </c:val>
          <c:extLst>
            <c:ext xmlns:c16="http://schemas.microsoft.com/office/drawing/2014/chart" uri="{C3380CC4-5D6E-409C-BE32-E72D297353CC}">
              <c16:uniqueId val="{00000002-F6DE-471B-B547-67B0E25853FB}"/>
            </c:ext>
          </c:extLst>
        </c:ser>
        <c:dLbls>
          <c:showLegendKey val="0"/>
          <c:showVal val="0"/>
          <c:showCatName val="0"/>
          <c:showSerName val="0"/>
          <c:showPercent val="0"/>
          <c:showBubbleSize val="0"/>
        </c:dLbls>
        <c:gapWidth val="150"/>
        <c:overlap val="-49"/>
        <c:axId val="129076608"/>
        <c:axId val="129090688"/>
      </c:barChart>
      <c:catAx>
        <c:axId val="129076608"/>
        <c:scaling>
          <c:orientation val="minMax"/>
        </c:scaling>
        <c:delete val="0"/>
        <c:axPos val="b"/>
        <c:numFmt formatCode="General" sourceLinked="1"/>
        <c:majorTickMark val="none"/>
        <c:minorTickMark val="none"/>
        <c:tickLblPos val="nextTo"/>
        <c:txPr>
          <a:bodyPr rot="-2160000" vert="horz" anchor="ctr" anchorCtr="0"/>
          <a:lstStyle/>
          <a:p>
            <a:pPr>
              <a:defRPr sz="800" b="0" i="0" u="none" strike="noStrike" baseline="0">
                <a:solidFill>
                  <a:srgbClr val="000000"/>
                </a:solidFill>
                <a:latin typeface="Calibri"/>
                <a:ea typeface="Calibri"/>
                <a:cs typeface="Calibri"/>
              </a:defRPr>
            </a:pPr>
            <a:endParaRPr lang="es-CL"/>
          </a:p>
        </c:txPr>
        <c:crossAx val="129090688"/>
        <c:crosses val="autoZero"/>
        <c:auto val="0"/>
        <c:lblAlgn val="ctr"/>
        <c:lblOffset val="100"/>
        <c:noMultiLvlLbl val="0"/>
      </c:catAx>
      <c:valAx>
        <c:axId val="129090688"/>
        <c:scaling>
          <c:orientation val="minMax"/>
        </c:scaling>
        <c:delete val="0"/>
        <c:axPos val="l"/>
        <c:numFmt formatCode="0.0%" sourceLinked="1"/>
        <c:majorTickMark val="out"/>
        <c:minorTickMark val="none"/>
        <c:tickLblPos val="nextTo"/>
        <c:txPr>
          <a:bodyPr/>
          <a:lstStyle/>
          <a:p>
            <a:pPr>
              <a:defRPr sz="800"/>
            </a:pPr>
            <a:endParaRPr lang="es-CL"/>
          </a:p>
        </c:txPr>
        <c:crossAx val="129076608"/>
        <c:crosses val="autoZero"/>
        <c:crossBetween val="between"/>
      </c:valAx>
    </c:plotArea>
    <c:legend>
      <c:legendPos val="b"/>
      <c:overlay val="0"/>
      <c:txPr>
        <a:bodyPr/>
        <a:lstStyle/>
        <a:p>
          <a:pPr>
            <a:defRPr sz="800" b="0" i="0" u="none" strike="noStrike" baseline="0">
              <a:solidFill>
                <a:srgbClr val="000000"/>
              </a:solidFill>
              <a:latin typeface="Calibri"/>
              <a:ea typeface="Calibri"/>
              <a:cs typeface="Calibri"/>
            </a:defRPr>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Acumulada 2017 - 2018 - 2019</a:t>
            </a:r>
          </a:p>
        </c:rich>
      </c:tx>
      <c:overlay val="0"/>
    </c:title>
    <c:autoTitleDeleted val="0"/>
    <c:plotArea>
      <c:layout/>
      <c:lineChart>
        <c:grouping val="standard"/>
        <c:varyColors val="0"/>
        <c:ser>
          <c:idx val="0"/>
          <c:order val="0"/>
          <c:tx>
            <c:strRef>
              <c:f>'Partida 22'!$C$28</c:f>
              <c:strCache>
                <c:ptCount val="1"/>
                <c:pt idx="0">
                  <c:v>% Ejecución Ppto. Vigente 2017</c:v>
                </c:pt>
              </c:strCache>
            </c:strRef>
          </c:tx>
          <c:spPr>
            <a:ln>
              <a:solidFill>
                <a:srgbClr val="9BBB59"/>
              </a:solidFill>
            </a:ln>
          </c:spPr>
          <c:marker>
            <c:symbol val="none"/>
          </c:marker>
          <c:cat>
            <c:strRef>
              <c:f>'Partida 22'!$D$27:$O$27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22'!$D$28:$O$28</c:f>
              <c:numCache>
                <c:formatCode>0.0%</c:formatCode>
                <c:ptCount val="12"/>
                <c:pt idx="0">
                  <c:v>0.05</c:v>
                </c:pt>
                <c:pt idx="1">
                  <c:v>0.108</c:v>
                </c:pt>
                <c:pt idx="2">
                  <c:v>0.184</c:v>
                </c:pt>
                <c:pt idx="3">
                  <c:v>0.27400000000000002</c:v>
                </c:pt>
                <c:pt idx="4">
                  <c:v>0.33800000000000002</c:v>
                </c:pt>
                <c:pt idx="5">
                  <c:v>0.42299999999999999</c:v>
                </c:pt>
                <c:pt idx="6">
                  <c:v>0.48799999999999999</c:v>
                </c:pt>
                <c:pt idx="7">
                  <c:v>0.55300000000000005</c:v>
                </c:pt>
                <c:pt idx="8">
                  <c:v>0.626</c:v>
                </c:pt>
                <c:pt idx="9">
                  <c:v>0.70599999999999996</c:v>
                </c:pt>
                <c:pt idx="10">
                  <c:v>0.79500000000000004</c:v>
                </c:pt>
                <c:pt idx="11">
                  <c:v>0.96699999999999997</c:v>
                </c:pt>
              </c:numCache>
            </c:numRef>
          </c:val>
          <c:smooth val="0"/>
          <c:extLst>
            <c:ext xmlns:c16="http://schemas.microsoft.com/office/drawing/2014/chart" uri="{C3380CC4-5D6E-409C-BE32-E72D297353CC}">
              <c16:uniqueId val="{00000000-001A-4788-9EB2-0CF087BE8AFF}"/>
            </c:ext>
          </c:extLst>
        </c:ser>
        <c:ser>
          <c:idx val="1"/>
          <c:order val="1"/>
          <c:tx>
            <c:strRef>
              <c:f>'Partida 22'!$C$29</c:f>
              <c:strCache>
                <c:ptCount val="1"/>
                <c:pt idx="0">
                  <c:v>% Ejecución Ppto. Vigente 2018</c:v>
                </c:pt>
              </c:strCache>
            </c:strRef>
          </c:tx>
          <c:spPr>
            <a:ln>
              <a:solidFill>
                <a:srgbClr val="0070C0"/>
              </a:solidFill>
            </a:ln>
          </c:spPr>
          <c:marker>
            <c:symbol val="none"/>
          </c:marker>
          <c:cat>
            <c:strRef>
              <c:f>'Partida 22'!$D$27:$O$27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22'!$D$29:$O$29</c:f>
              <c:numCache>
                <c:formatCode>0.0%</c:formatCode>
                <c:ptCount val="12"/>
                <c:pt idx="0">
                  <c:v>6.4000000000000001E-2</c:v>
                </c:pt>
                <c:pt idx="1">
                  <c:v>0.13500000000000001</c:v>
                </c:pt>
                <c:pt idx="2">
                  <c:v>0.22500000000000001</c:v>
                </c:pt>
                <c:pt idx="3">
                  <c:v>0.28699999999999998</c:v>
                </c:pt>
                <c:pt idx="4">
                  <c:v>0.34300000000000003</c:v>
                </c:pt>
                <c:pt idx="5">
                  <c:v>0.42199999999999999</c:v>
                </c:pt>
                <c:pt idx="6">
                  <c:v>0.499</c:v>
                </c:pt>
                <c:pt idx="7">
                  <c:v>0.55100000000000005</c:v>
                </c:pt>
                <c:pt idx="8">
                  <c:v>0.63400000000000001</c:v>
                </c:pt>
                <c:pt idx="9">
                  <c:v>0.70599999999999996</c:v>
                </c:pt>
                <c:pt idx="10">
                  <c:v>0.78400000000000003</c:v>
                </c:pt>
                <c:pt idx="11">
                  <c:v>0.91200000000000003</c:v>
                </c:pt>
              </c:numCache>
            </c:numRef>
          </c:val>
          <c:smooth val="0"/>
          <c:extLst>
            <c:ext xmlns:c16="http://schemas.microsoft.com/office/drawing/2014/chart" uri="{C3380CC4-5D6E-409C-BE32-E72D297353CC}">
              <c16:uniqueId val="{00000001-001A-4788-9EB2-0CF087BE8AFF}"/>
            </c:ext>
          </c:extLst>
        </c:ser>
        <c:ser>
          <c:idx val="2"/>
          <c:order val="2"/>
          <c:tx>
            <c:strRef>
              <c:f>'Partida 22'!$C$30</c:f>
              <c:strCache>
                <c:ptCount val="1"/>
                <c:pt idx="0">
                  <c:v>% Ejecución Ppto. Vigente 2019</c:v>
                </c:pt>
              </c:strCache>
            </c:strRef>
          </c:tx>
          <c:spPr>
            <a:ln>
              <a:solidFill>
                <a:srgbClr val="C00000"/>
              </a:solidFill>
            </a:ln>
          </c:spPr>
          <c:marker>
            <c:symbol val="none"/>
          </c:marker>
          <c:dLbls>
            <c:spPr>
              <a:noFill/>
              <a:ln>
                <a:noFill/>
              </a:ln>
              <a:effectLst/>
            </c:spPr>
            <c:txPr>
              <a:bodyPr/>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22'!$D$27:$O$27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22'!$D$30:$E$30</c:f>
              <c:numCache>
                <c:formatCode>0.0%</c:formatCode>
                <c:ptCount val="2"/>
                <c:pt idx="0">
                  <c:v>4.8788274364109742E-2</c:v>
                </c:pt>
                <c:pt idx="1">
                  <c:v>9.5017883832777872E-2</c:v>
                </c:pt>
              </c:numCache>
            </c:numRef>
          </c:val>
          <c:smooth val="0"/>
          <c:extLst>
            <c:ext xmlns:c16="http://schemas.microsoft.com/office/drawing/2014/chart" uri="{C3380CC4-5D6E-409C-BE32-E72D297353CC}">
              <c16:uniqueId val="{00000002-001A-4788-9EB2-0CF087BE8AFF}"/>
            </c:ext>
          </c:extLst>
        </c:ser>
        <c:dLbls>
          <c:showLegendKey val="0"/>
          <c:showVal val="0"/>
          <c:showCatName val="0"/>
          <c:showSerName val="0"/>
          <c:showPercent val="0"/>
          <c:showBubbleSize val="0"/>
        </c:dLbls>
        <c:smooth val="0"/>
        <c:axId val="129140992"/>
        <c:axId val="129146880"/>
      </c:lineChart>
      <c:catAx>
        <c:axId val="129140992"/>
        <c:scaling>
          <c:orientation val="minMax"/>
        </c:scaling>
        <c:delete val="0"/>
        <c:axPos val="b"/>
        <c:numFmt formatCode="General" sourceLinked="1"/>
        <c:majorTickMark val="none"/>
        <c:minorTickMark val="none"/>
        <c:tickLblPos val="low"/>
        <c:txPr>
          <a:bodyPr rot="-1620000" vert="horz"/>
          <a:lstStyle/>
          <a:p>
            <a:pPr>
              <a:defRPr sz="800" b="0" i="0" u="none" strike="noStrike" baseline="0">
                <a:ln>
                  <a:noFill/>
                  <a:headEnd type="none"/>
                </a:ln>
                <a:solidFill>
                  <a:srgbClr val="000000">
                    <a:alpha val="90000"/>
                  </a:srgbClr>
                </a:solidFill>
                <a:latin typeface="Calibri"/>
                <a:ea typeface="Calibri"/>
                <a:cs typeface="Calibri"/>
              </a:defRPr>
            </a:pPr>
            <a:endParaRPr lang="es-CL"/>
          </a:p>
        </c:txPr>
        <c:crossAx val="129146880"/>
        <c:crosses val="autoZero"/>
        <c:auto val="1"/>
        <c:lblAlgn val="ctr"/>
        <c:lblOffset val="100"/>
        <c:tickLblSkip val="1"/>
        <c:noMultiLvlLbl val="0"/>
      </c:catAx>
      <c:valAx>
        <c:axId val="129146880"/>
        <c:scaling>
          <c:orientation val="minMax"/>
        </c:scaling>
        <c:delete val="0"/>
        <c:axPos val="l"/>
        <c:majorGridlines/>
        <c:numFmt formatCode="0.0%" sourceLinked="1"/>
        <c:majorTickMark val="none"/>
        <c:minorTickMark val="none"/>
        <c:tickLblPos val="nextTo"/>
        <c:txPr>
          <a:bodyPr rot="0" vert="horz"/>
          <a:lstStyle/>
          <a:p>
            <a:pPr>
              <a:defRPr sz="800" b="0" i="0" u="none" strike="noStrike" baseline="0">
                <a:solidFill>
                  <a:srgbClr val="000000"/>
                </a:solidFill>
                <a:latin typeface="Calibri"/>
                <a:ea typeface="Calibri"/>
                <a:cs typeface="Calibri"/>
              </a:defRPr>
            </a:pPr>
            <a:endParaRPr lang="es-CL"/>
          </a:p>
        </c:txPr>
        <c:crossAx val="129140992"/>
        <c:crosses val="autoZero"/>
        <c:crossBetween val="between"/>
      </c:valAx>
    </c:plotArea>
    <c:legend>
      <c:legendPos val="b"/>
      <c:overlay val="0"/>
      <c:txPr>
        <a:bodyPr/>
        <a:lstStyle/>
        <a:p>
          <a:pPr>
            <a:defRPr sz="800"/>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66733" cy="468154"/>
          </a:xfrm>
          <a:prstGeom prst="rect">
            <a:avLst/>
          </a:prstGeom>
        </p:spPr>
        <p:txBody>
          <a:bodyPr vert="horz" lIns="92855" tIns="46427" rIns="92855" bIns="46427" rtlCol="0"/>
          <a:lstStyle>
            <a:lvl1pPr algn="l">
              <a:defRPr sz="1200"/>
            </a:lvl1pPr>
          </a:lstStyle>
          <a:p>
            <a:endParaRPr lang="es-CL"/>
          </a:p>
        </p:txBody>
      </p:sp>
      <p:sp>
        <p:nvSpPr>
          <p:cNvPr id="3" name="2 Marcador de fecha"/>
          <p:cNvSpPr>
            <a:spLocks noGrp="1"/>
          </p:cNvSpPr>
          <p:nvPr>
            <p:ph type="dt" sz="quarter" idx="1"/>
          </p:nvPr>
        </p:nvSpPr>
        <p:spPr>
          <a:xfrm>
            <a:off x="4008709" y="0"/>
            <a:ext cx="3066733" cy="468154"/>
          </a:xfrm>
          <a:prstGeom prst="rect">
            <a:avLst/>
          </a:prstGeom>
        </p:spPr>
        <p:txBody>
          <a:bodyPr vert="horz" lIns="92855" tIns="46427" rIns="92855" bIns="46427" rtlCol="0"/>
          <a:lstStyle>
            <a:lvl1pPr algn="r">
              <a:defRPr sz="1200"/>
            </a:lvl1pPr>
          </a:lstStyle>
          <a:p>
            <a:fld id="{616FA1BA-8A8E-4023-9C91-FC56F051C6FA}" type="datetimeFigureOut">
              <a:rPr lang="es-CL" smtClean="0"/>
              <a:t>29-04-2019</a:t>
            </a:fld>
            <a:endParaRPr lang="es-CL"/>
          </a:p>
        </p:txBody>
      </p:sp>
      <p:sp>
        <p:nvSpPr>
          <p:cNvPr id="4" name="3 Marcador de pie de página"/>
          <p:cNvSpPr>
            <a:spLocks noGrp="1"/>
          </p:cNvSpPr>
          <p:nvPr>
            <p:ph type="ftr" sz="quarter" idx="2"/>
          </p:nvPr>
        </p:nvSpPr>
        <p:spPr>
          <a:xfrm>
            <a:off x="4" y="8893296"/>
            <a:ext cx="3066733" cy="468154"/>
          </a:xfrm>
          <a:prstGeom prst="rect">
            <a:avLst/>
          </a:prstGeom>
        </p:spPr>
        <p:txBody>
          <a:bodyPr vert="horz" lIns="92855" tIns="46427" rIns="92855" bIns="46427"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08709" y="8893296"/>
            <a:ext cx="3066733" cy="468154"/>
          </a:xfrm>
          <a:prstGeom prst="rect">
            <a:avLst/>
          </a:prstGeom>
        </p:spPr>
        <p:txBody>
          <a:bodyPr vert="horz" lIns="92855" tIns="46427" rIns="92855" bIns="46427"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66733" cy="468154"/>
          </a:xfrm>
          <a:prstGeom prst="rect">
            <a:avLst/>
          </a:prstGeom>
        </p:spPr>
        <p:txBody>
          <a:bodyPr vert="horz" lIns="92855" tIns="46427" rIns="92855" bIns="46427" rtlCol="0"/>
          <a:lstStyle>
            <a:lvl1pPr algn="l">
              <a:defRPr sz="1200"/>
            </a:lvl1pPr>
          </a:lstStyle>
          <a:p>
            <a:endParaRPr lang="es-CL"/>
          </a:p>
        </p:txBody>
      </p:sp>
      <p:sp>
        <p:nvSpPr>
          <p:cNvPr id="3" name="2 Marcador de fecha"/>
          <p:cNvSpPr>
            <a:spLocks noGrp="1"/>
          </p:cNvSpPr>
          <p:nvPr>
            <p:ph type="dt" idx="1"/>
          </p:nvPr>
        </p:nvSpPr>
        <p:spPr>
          <a:xfrm>
            <a:off x="4008709" y="0"/>
            <a:ext cx="3066733" cy="468154"/>
          </a:xfrm>
          <a:prstGeom prst="rect">
            <a:avLst/>
          </a:prstGeom>
        </p:spPr>
        <p:txBody>
          <a:bodyPr vert="horz" lIns="92855" tIns="46427" rIns="92855" bIns="46427" rtlCol="0"/>
          <a:lstStyle>
            <a:lvl1pPr algn="r">
              <a:defRPr sz="1200"/>
            </a:lvl1pPr>
          </a:lstStyle>
          <a:p>
            <a:fld id="{E2B5B10E-871D-42A9-AFA9-7078BA467708}" type="datetimeFigureOut">
              <a:rPr lang="es-CL" smtClean="0"/>
              <a:t>29-04-2019</a:t>
            </a:fld>
            <a:endParaRPr lang="es-CL"/>
          </a:p>
        </p:txBody>
      </p:sp>
      <p:sp>
        <p:nvSpPr>
          <p:cNvPr id="4" name="3 Marcador de imagen de diapositiva"/>
          <p:cNvSpPr>
            <a:spLocks noGrp="1" noRot="1" noChangeAspect="1"/>
          </p:cNvSpPr>
          <p:nvPr>
            <p:ph type="sldImg" idx="2"/>
          </p:nvPr>
        </p:nvSpPr>
        <p:spPr>
          <a:xfrm>
            <a:off x="1198563" y="701675"/>
            <a:ext cx="4679950" cy="3511550"/>
          </a:xfrm>
          <a:prstGeom prst="rect">
            <a:avLst/>
          </a:prstGeom>
          <a:noFill/>
          <a:ln w="12700">
            <a:solidFill>
              <a:prstClr val="black"/>
            </a:solidFill>
          </a:ln>
        </p:spPr>
        <p:txBody>
          <a:bodyPr vert="horz" lIns="92855" tIns="46427" rIns="92855" bIns="46427" rtlCol="0" anchor="ctr"/>
          <a:lstStyle/>
          <a:p>
            <a:endParaRPr lang="es-CL"/>
          </a:p>
        </p:txBody>
      </p:sp>
      <p:sp>
        <p:nvSpPr>
          <p:cNvPr id="5" name="4 Marcador de notas"/>
          <p:cNvSpPr>
            <a:spLocks noGrp="1"/>
          </p:cNvSpPr>
          <p:nvPr>
            <p:ph type="body" sz="quarter" idx="3"/>
          </p:nvPr>
        </p:nvSpPr>
        <p:spPr>
          <a:xfrm>
            <a:off x="707708" y="4447461"/>
            <a:ext cx="5661660" cy="4213384"/>
          </a:xfrm>
          <a:prstGeom prst="rect">
            <a:avLst/>
          </a:prstGeom>
        </p:spPr>
        <p:txBody>
          <a:bodyPr vert="horz" lIns="92855" tIns="46427" rIns="92855" bIns="46427"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4" y="8893296"/>
            <a:ext cx="3066733" cy="468154"/>
          </a:xfrm>
          <a:prstGeom prst="rect">
            <a:avLst/>
          </a:prstGeom>
        </p:spPr>
        <p:txBody>
          <a:bodyPr vert="horz" lIns="92855" tIns="46427" rIns="92855" bIns="46427"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08709" y="8893296"/>
            <a:ext cx="3066733" cy="468154"/>
          </a:xfrm>
          <a:prstGeom prst="rect">
            <a:avLst/>
          </a:prstGeom>
        </p:spPr>
        <p:txBody>
          <a:bodyPr vert="horz" lIns="92855" tIns="46427" rIns="92855" bIns="46427"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15CC87D2-554F-43C8-B789-DB86F48C67F4}" type="slidenum">
              <a:rPr lang="es-CL" smtClean="0"/>
              <a:t>5</a:t>
            </a:fld>
            <a:endParaRPr lang="es-CL"/>
          </a:p>
        </p:txBody>
      </p:sp>
    </p:spTree>
    <p:extLst>
      <p:ext uri="{BB962C8B-B14F-4D97-AF65-F5344CB8AC3E}">
        <p14:creationId xmlns:p14="http://schemas.microsoft.com/office/powerpoint/2010/main" val="3439385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15CC87D2-554F-43C8-B789-DB86F48C67F4}" type="slidenum">
              <a:rPr lang="es-CL" smtClean="0"/>
              <a:t>6</a:t>
            </a:fld>
            <a:endParaRPr lang="es-CL"/>
          </a:p>
        </p:txBody>
      </p:sp>
    </p:spTree>
    <p:extLst>
      <p:ext uri="{BB962C8B-B14F-4D97-AF65-F5344CB8AC3E}">
        <p14:creationId xmlns:p14="http://schemas.microsoft.com/office/powerpoint/2010/main" val="3121011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8</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29-04-2019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29-04-2019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29-04-2019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29-04-2019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29-04-2019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29-04-2019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29-04-2019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29-04-2019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29-04-2019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29-04-2019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29-04-2019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29-04-2019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29-04-2019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29-04-2019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29-04-2019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solidFill>
                  <a:prstClr val="black">
                    <a:tint val="75000"/>
                  </a:prstClr>
                </a:solidFill>
              </a:rPr>
              <a:pPr/>
              <a:t>29-04-2019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dirty="0">
              <a:solidFill>
                <a:prstClr val="black">
                  <a:tint val="75000"/>
                </a:prstClr>
              </a:solidFill>
            </a:endParaRPr>
          </a:p>
        </p:txBody>
      </p:sp>
    </p:spTree>
    <p:extLst>
      <p:ext uri="{BB962C8B-B14F-4D97-AF65-F5344CB8AC3E}">
        <p14:creationId xmlns:p14="http://schemas.microsoft.com/office/powerpoint/2010/main" val="16834104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solidFill>
                  <a:prstClr val="black">
                    <a:tint val="75000"/>
                  </a:prstClr>
                </a:solidFill>
              </a:rPr>
              <a:pPr/>
              <a:t>29-04-2019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3852070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solidFill>
                  <a:prstClr val="black">
                    <a:tint val="75000"/>
                  </a:prstClr>
                </a:solidFill>
              </a:rPr>
              <a:pPr/>
              <a:t>29-04-2019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4071794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solidFill>
                  <a:prstClr val="black">
                    <a:tint val="75000"/>
                  </a:prstClr>
                </a:solidFill>
              </a:rPr>
              <a:pPr/>
              <a:t>29-04-2019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3130308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solidFill>
                  <a:prstClr val="black">
                    <a:tint val="75000"/>
                  </a:prstClr>
                </a:solidFill>
              </a:rPr>
              <a:pPr/>
              <a:t>29-04-2019</a:t>
            </a:fld>
            <a:endParaRPr lang="es-CL">
              <a:solidFill>
                <a:prstClr val="black">
                  <a:tint val="75000"/>
                </a:prstClr>
              </a:solidFill>
            </a:endParaRPr>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9" name="8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85120869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solidFill>
                  <a:prstClr val="black">
                    <a:tint val="75000"/>
                  </a:prstClr>
                </a:solidFill>
              </a:rPr>
              <a:pPr/>
              <a:t>29-04-2019</a:t>
            </a:fld>
            <a:endParaRPr lang="es-CL">
              <a:solidFill>
                <a:prstClr val="black">
                  <a:tint val="75000"/>
                </a:prstClr>
              </a:solidFill>
            </a:endParaRPr>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444604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solidFill>
                  <a:prstClr val="black">
                    <a:tint val="75000"/>
                  </a:prstClr>
                </a:solidFill>
              </a:rPr>
              <a:pPr/>
              <a:t>29-04-2019</a:t>
            </a:fld>
            <a:endParaRPr lang="es-CL">
              <a:solidFill>
                <a:prstClr val="black">
                  <a:tint val="75000"/>
                </a:prstClr>
              </a:solidFill>
            </a:endParaRPr>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4" name="3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16304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29-04-2019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solidFill>
                  <a:prstClr val="black">
                    <a:tint val="75000"/>
                  </a:prstClr>
                </a:solidFill>
              </a:rPr>
              <a:pPr/>
              <a:t>29-04-2019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7852428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solidFill>
                  <a:prstClr val="black">
                    <a:tint val="75000"/>
                  </a:prstClr>
                </a:solidFill>
              </a:rPr>
              <a:pPr/>
              <a:t>29-04-2019</a:t>
            </a:fld>
            <a:endParaRPr lang="es-CL">
              <a:solidFill>
                <a:prstClr val="black">
                  <a:tint val="75000"/>
                </a:prstClr>
              </a:solidFill>
            </a:endParaRPr>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7" name="6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546952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solidFill>
                  <a:prstClr val="black">
                    <a:tint val="75000"/>
                  </a:prstClr>
                </a:solidFill>
              </a:rPr>
              <a:pPr/>
              <a:t>29-04-2019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9336961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solidFill>
                  <a:prstClr val="black">
                    <a:tint val="75000"/>
                  </a:prstClr>
                </a:solidFill>
              </a:rPr>
              <a:pPr/>
              <a:t>29-04-2019</a:t>
            </a:fld>
            <a:endParaRPr lang="es-CL">
              <a:solidFill>
                <a:prstClr val="black">
                  <a:tint val="75000"/>
                </a:prstClr>
              </a:solidFill>
            </a:endParaRPr>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solidFill>
                <a:prstClr val="black"/>
              </a:solidFill>
            </a:endParaRPr>
          </a:p>
        </p:txBody>
      </p:sp>
      <p:sp>
        <p:nvSpPr>
          <p:cNvPr id="6" name="5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986723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29-04-2019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29-04-2019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29-04-2019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29-04-2019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29-04-2019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29-04-2019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29-04-2019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94"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a:extLst/>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29-04-2019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pic>
        <p:nvPicPr>
          <p:cNvPr id="2272" name="Picture 22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496807" y="24118"/>
            <a:ext cx="36703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solidFill>
                  <a:prstClr val="black">
                    <a:tint val="75000"/>
                  </a:prstClr>
                </a:solidFill>
              </a:rPr>
              <a:pPr/>
              <a:t>29-04-2019</a:t>
            </a:fld>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solidFill>
                  <a:prstClr val="black">
                    <a:tint val="75000"/>
                  </a:prstClr>
                </a:solidFill>
              </a:rPr>
              <a:pPr/>
              <a:t>‹Nº›</a:t>
            </a:fld>
            <a:endParaRPr lang="es-CL">
              <a:solidFill>
                <a:prstClr val="black">
                  <a:tint val="75000"/>
                </a:prstClr>
              </a:solidFill>
            </a:endParaRPr>
          </a:p>
        </p:txBody>
      </p:sp>
      <p:pic>
        <p:nvPicPr>
          <p:cNvPr id="2244" name="Picture 196"/>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605014" y="0"/>
            <a:ext cx="352425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8702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5"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latin typeface="+mn-lt"/>
              </a:rPr>
              <a:t>EJECUCIÓN ACUMULADA DE GASTOS PRESUPUESTARIOS</a:t>
            </a:r>
            <a:br>
              <a:rPr lang="es-CL" sz="2000" b="1" dirty="0">
                <a:latin typeface="+mn-lt"/>
              </a:rPr>
            </a:br>
            <a:r>
              <a:rPr lang="es-CL" sz="2000" b="1" dirty="0">
                <a:latin typeface="+mn-lt"/>
              </a:rPr>
              <a:t>AL MES DE FEBRERO 2019</a:t>
            </a:r>
            <a:br>
              <a:rPr lang="es-CL" sz="2000" b="1" dirty="0">
                <a:latin typeface="+mn-lt"/>
              </a:rPr>
            </a:br>
            <a:r>
              <a:rPr lang="es-CL" sz="2000" b="1" dirty="0">
                <a:latin typeface="+mn-lt"/>
              </a:rPr>
              <a:t>PARTIDA 22:</a:t>
            </a:r>
            <a:br>
              <a:rPr lang="es-CL" sz="2000" b="1" dirty="0">
                <a:latin typeface="+mn-lt"/>
              </a:rPr>
            </a:br>
            <a:r>
              <a:rPr lang="es-CL" sz="2000" b="1" dirty="0">
                <a:latin typeface="+mn-lt"/>
              </a:rPr>
              <a:t>MINISTERIO SECRETARÍA DE LA PRESIDENCIA</a:t>
            </a:r>
          </a:p>
        </p:txBody>
      </p:sp>
      <p:sp>
        <p:nvSpPr>
          <p:cNvPr id="7" name="6 CuadroTexto"/>
          <p:cNvSpPr txBox="1"/>
          <p:nvPr/>
        </p:nvSpPr>
        <p:spPr>
          <a:xfrm>
            <a:off x="3955005" y="5661248"/>
            <a:ext cx="4536504" cy="276999"/>
          </a:xfrm>
          <a:prstGeom prst="rect">
            <a:avLst/>
          </a:prstGeom>
          <a:noFill/>
        </p:spPr>
        <p:txBody>
          <a:bodyPr wrap="square" rtlCol="0">
            <a:spAutoFit/>
          </a:bodyPr>
          <a:lstStyle/>
          <a:p>
            <a:pPr algn="r"/>
            <a:r>
              <a:rPr lang="es-CL" sz="1200" dirty="0"/>
              <a:t>Valparaíso, abril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7361" name="Picture 19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5" y="548680"/>
            <a:ext cx="4603203"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5282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34615" y="5406525"/>
            <a:ext cx="7964776"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6" name="1 Título"/>
          <p:cNvSpPr txBox="1">
            <a:spLocks/>
          </p:cNvSpPr>
          <p:nvPr/>
        </p:nvSpPr>
        <p:spPr>
          <a:xfrm>
            <a:off x="632272" y="836712"/>
            <a:ext cx="7848873"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FEBRERO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CAPÍTULO 01. PROGRAMA 04: GOBIERNO DIGITAL</a:t>
            </a:r>
          </a:p>
        </p:txBody>
      </p:sp>
      <p:sp>
        <p:nvSpPr>
          <p:cNvPr id="8" name="1 Título"/>
          <p:cNvSpPr txBox="1">
            <a:spLocks/>
          </p:cNvSpPr>
          <p:nvPr/>
        </p:nvSpPr>
        <p:spPr>
          <a:xfrm>
            <a:off x="613528" y="2132856"/>
            <a:ext cx="7806951" cy="2880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2" name="Tabla 1">
            <a:extLst>
              <a:ext uri="{FF2B5EF4-FFF2-40B4-BE49-F238E27FC236}">
                <a16:creationId xmlns:a16="http://schemas.microsoft.com/office/drawing/2014/main" id="{6FF9562A-7A80-4E56-807D-193B7121FDD2}"/>
              </a:ext>
            </a:extLst>
          </p:cNvPr>
          <p:cNvGraphicFramePr>
            <a:graphicFrameLocks noGrp="1"/>
          </p:cNvGraphicFramePr>
          <p:nvPr/>
        </p:nvGraphicFramePr>
        <p:xfrm>
          <a:off x="628650" y="3012589"/>
          <a:ext cx="7886700" cy="1977410"/>
        </p:xfrm>
        <a:graphic>
          <a:graphicData uri="http://schemas.openxmlformats.org/drawingml/2006/table">
            <a:tbl>
              <a:tblPr/>
              <a:tblGrid>
                <a:gridCol w="724096">
                  <a:extLst>
                    <a:ext uri="{9D8B030D-6E8A-4147-A177-3AD203B41FA5}">
                      <a16:colId xmlns:a16="http://schemas.microsoft.com/office/drawing/2014/main" val="2714260516"/>
                    </a:ext>
                  </a:extLst>
                </a:gridCol>
                <a:gridCol w="267483">
                  <a:extLst>
                    <a:ext uri="{9D8B030D-6E8A-4147-A177-3AD203B41FA5}">
                      <a16:colId xmlns:a16="http://schemas.microsoft.com/office/drawing/2014/main" val="1773324049"/>
                    </a:ext>
                  </a:extLst>
                </a:gridCol>
                <a:gridCol w="267483">
                  <a:extLst>
                    <a:ext uri="{9D8B030D-6E8A-4147-A177-3AD203B41FA5}">
                      <a16:colId xmlns:a16="http://schemas.microsoft.com/office/drawing/2014/main" val="3623871551"/>
                    </a:ext>
                  </a:extLst>
                </a:gridCol>
                <a:gridCol w="2423559">
                  <a:extLst>
                    <a:ext uri="{9D8B030D-6E8A-4147-A177-3AD203B41FA5}">
                      <a16:colId xmlns:a16="http://schemas.microsoft.com/office/drawing/2014/main" val="1552906821"/>
                    </a:ext>
                  </a:extLst>
                </a:gridCol>
                <a:gridCol w="724096">
                  <a:extLst>
                    <a:ext uri="{9D8B030D-6E8A-4147-A177-3AD203B41FA5}">
                      <a16:colId xmlns:a16="http://schemas.microsoft.com/office/drawing/2014/main" val="1453904967"/>
                    </a:ext>
                  </a:extLst>
                </a:gridCol>
                <a:gridCol w="724096">
                  <a:extLst>
                    <a:ext uri="{9D8B030D-6E8A-4147-A177-3AD203B41FA5}">
                      <a16:colId xmlns:a16="http://schemas.microsoft.com/office/drawing/2014/main" val="653534795"/>
                    </a:ext>
                  </a:extLst>
                </a:gridCol>
                <a:gridCol w="724096">
                  <a:extLst>
                    <a:ext uri="{9D8B030D-6E8A-4147-A177-3AD203B41FA5}">
                      <a16:colId xmlns:a16="http://schemas.microsoft.com/office/drawing/2014/main" val="2341453005"/>
                    </a:ext>
                  </a:extLst>
                </a:gridCol>
                <a:gridCol w="724096">
                  <a:extLst>
                    <a:ext uri="{9D8B030D-6E8A-4147-A177-3AD203B41FA5}">
                      <a16:colId xmlns:a16="http://schemas.microsoft.com/office/drawing/2014/main" val="1567026930"/>
                    </a:ext>
                  </a:extLst>
                </a:gridCol>
                <a:gridCol w="659251">
                  <a:extLst>
                    <a:ext uri="{9D8B030D-6E8A-4147-A177-3AD203B41FA5}">
                      <a16:colId xmlns:a16="http://schemas.microsoft.com/office/drawing/2014/main" val="915666648"/>
                    </a:ext>
                  </a:extLst>
                </a:gridCol>
                <a:gridCol w="648444">
                  <a:extLst>
                    <a:ext uri="{9D8B030D-6E8A-4147-A177-3AD203B41FA5}">
                      <a16:colId xmlns:a16="http://schemas.microsoft.com/office/drawing/2014/main" val="2421178243"/>
                    </a:ext>
                  </a:extLst>
                </a:gridCol>
              </a:tblGrid>
              <a:tr h="137559">
                <a:tc rowSpan="2" gridSpan="4">
                  <a:txBody>
                    <a:bodyPr/>
                    <a:lstStyle/>
                    <a:p>
                      <a:pPr algn="ctr" fontAlgn="ctr"/>
                      <a:r>
                        <a:rPr lang="es-CL" sz="800" b="1" i="0" u="none" strike="noStrike">
                          <a:solidFill>
                            <a:srgbClr val="FFFFFF"/>
                          </a:solidFill>
                          <a:effectLst/>
                          <a:latin typeface="Calibri" panose="020F0502020204030204" pitchFamily="34" charset="0"/>
                        </a:rPr>
                        <a:t>Subtítulo</a:t>
                      </a:r>
                    </a:p>
                  </a:txBody>
                  <a:tcPr marL="8597" marR="8597" marT="8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274189869"/>
                  </a:ext>
                </a:extLst>
              </a:tr>
              <a:tr h="421274">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597" marR="8597" marT="8597"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184606114"/>
                  </a:ext>
                </a:extLst>
              </a:tr>
              <a:tr h="180546">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3.039.585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3.039.585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150.674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5,0%</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85478511"/>
                  </a:ext>
                </a:extLst>
              </a:tr>
              <a:tr h="137559">
                <a:tc>
                  <a:txBody>
                    <a:bodyPr/>
                    <a:lstStyle/>
                    <a:p>
                      <a:pPr algn="ctr" fontAlgn="ctr"/>
                      <a:r>
                        <a:rPr lang="es-CL" sz="800" b="1" i="0" u="none" strike="noStrike">
                          <a:solidFill>
                            <a:srgbClr val="000000"/>
                          </a:solidFill>
                          <a:effectLst/>
                          <a:latin typeface="Calibri" panose="020F0502020204030204" pitchFamily="34" charset="0"/>
                        </a:rPr>
                        <a:t>21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1.299.419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1.299.419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124.361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9,6%</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76550932"/>
                  </a:ext>
                </a:extLst>
              </a:tr>
              <a:tr h="137559">
                <a:tc>
                  <a:txBody>
                    <a:bodyPr/>
                    <a:lstStyle/>
                    <a:p>
                      <a:pPr algn="ctr" fontAlgn="ctr"/>
                      <a:r>
                        <a:rPr lang="es-CL" sz="800" b="1" i="0" u="none" strike="noStrike">
                          <a:solidFill>
                            <a:srgbClr val="000000"/>
                          </a:solidFill>
                          <a:effectLst/>
                          <a:latin typeface="Calibri" panose="020F0502020204030204" pitchFamily="34" charset="0"/>
                        </a:rPr>
                        <a:t>22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879.057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879.057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7.317</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0,8%</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0,8%</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16001503"/>
                  </a:ext>
                </a:extLst>
              </a:tr>
              <a:tr h="137559">
                <a:tc>
                  <a:txBody>
                    <a:bodyPr/>
                    <a:lstStyle/>
                    <a:p>
                      <a:pPr algn="ctr" fontAlgn="ctr"/>
                      <a:r>
                        <a:rPr lang="es-CL" sz="800" b="1" i="0" u="none" strike="noStrike">
                          <a:solidFill>
                            <a:srgbClr val="000000"/>
                          </a:solidFill>
                          <a:effectLst/>
                          <a:latin typeface="Calibri" panose="020F0502020204030204" pitchFamily="34" charset="0"/>
                        </a:rPr>
                        <a:t>24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618.000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618.000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92131485"/>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618.000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618.000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72254178"/>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Modernización del Estado - BID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618.000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618.000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62126510"/>
                  </a:ext>
                </a:extLst>
              </a:tr>
              <a:tr h="137559">
                <a:tc>
                  <a:txBody>
                    <a:bodyPr/>
                    <a:lstStyle/>
                    <a:p>
                      <a:pPr algn="ctr" fontAlgn="ctr"/>
                      <a:r>
                        <a:rPr lang="es-CL" sz="800" b="1" i="0" u="none" strike="noStrike">
                          <a:solidFill>
                            <a:srgbClr val="000000"/>
                          </a:solidFill>
                          <a:effectLst/>
                          <a:latin typeface="Calibri" panose="020F0502020204030204" pitchFamily="34" charset="0"/>
                        </a:rPr>
                        <a:t>29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243.109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243.109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18.996</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7,8%</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7,8%</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23221893"/>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2.060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2.060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77476808"/>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32.960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32.960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13.878</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42,1%</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66538892"/>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208.089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208.089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5.118</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2,5%</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944607594"/>
                  </a:ext>
                </a:extLst>
              </a:tr>
            </a:tbl>
          </a:graphicData>
        </a:graphic>
      </p:graphicFrame>
    </p:spTree>
    <p:extLst>
      <p:ext uri="{BB962C8B-B14F-4D97-AF65-F5344CB8AC3E}">
        <p14:creationId xmlns:p14="http://schemas.microsoft.com/office/powerpoint/2010/main" val="2169900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89611" y="5085184"/>
            <a:ext cx="7742591" cy="437133"/>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6" name="1 Título"/>
          <p:cNvSpPr txBox="1">
            <a:spLocks/>
          </p:cNvSpPr>
          <p:nvPr/>
        </p:nvSpPr>
        <p:spPr>
          <a:xfrm>
            <a:off x="589611" y="764704"/>
            <a:ext cx="7860248" cy="837314"/>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FEBRERO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CAPÍTULO 01. PROGRAMA 05: CONSEJO DE AUDITORÍA INTERNA GENERAL DE GOBIERNO</a:t>
            </a:r>
          </a:p>
        </p:txBody>
      </p:sp>
      <p:sp>
        <p:nvSpPr>
          <p:cNvPr id="8" name="1 Título"/>
          <p:cNvSpPr txBox="1">
            <a:spLocks/>
          </p:cNvSpPr>
          <p:nvPr/>
        </p:nvSpPr>
        <p:spPr>
          <a:xfrm>
            <a:off x="589611" y="2060848"/>
            <a:ext cx="7860248" cy="29967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2" name="Tabla 1">
            <a:extLst>
              <a:ext uri="{FF2B5EF4-FFF2-40B4-BE49-F238E27FC236}">
                <a16:creationId xmlns:a16="http://schemas.microsoft.com/office/drawing/2014/main" id="{C32181AB-2BB7-455A-B25C-17DEF5B452F4}"/>
              </a:ext>
            </a:extLst>
          </p:cNvPr>
          <p:cNvGraphicFramePr>
            <a:graphicFrameLocks noGrp="1"/>
          </p:cNvGraphicFramePr>
          <p:nvPr/>
        </p:nvGraphicFramePr>
        <p:xfrm>
          <a:off x="628650" y="3150148"/>
          <a:ext cx="7886700" cy="1702292"/>
        </p:xfrm>
        <a:graphic>
          <a:graphicData uri="http://schemas.openxmlformats.org/drawingml/2006/table">
            <a:tbl>
              <a:tblPr/>
              <a:tblGrid>
                <a:gridCol w="724096">
                  <a:extLst>
                    <a:ext uri="{9D8B030D-6E8A-4147-A177-3AD203B41FA5}">
                      <a16:colId xmlns:a16="http://schemas.microsoft.com/office/drawing/2014/main" val="3457932329"/>
                    </a:ext>
                  </a:extLst>
                </a:gridCol>
                <a:gridCol w="267483">
                  <a:extLst>
                    <a:ext uri="{9D8B030D-6E8A-4147-A177-3AD203B41FA5}">
                      <a16:colId xmlns:a16="http://schemas.microsoft.com/office/drawing/2014/main" val="3193866835"/>
                    </a:ext>
                  </a:extLst>
                </a:gridCol>
                <a:gridCol w="267483">
                  <a:extLst>
                    <a:ext uri="{9D8B030D-6E8A-4147-A177-3AD203B41FA5}">
                      <a16:colId xmlns:a16="http://schemas.microsoft.com/office/drawing/2014/main" val="222979867"/>
                    </a:ext>
                  </a:extLst>
                </a:gridCol>
                <a:gridCol w="2423559">
                  <a:extLst>
                    <a:ext uri="{9D8B030D-6E8A-4147-A177-3AD203B41FA5}">
                      <a16:colId xmlns:a16="http://schemas.microsoft.com/office/drawing/2014/main" val="366569514"/>
                    </a:ext>
                  </a:extLst>
                </a:gridCol>
                <a:gridCol w="724096">
                  <a:extLst>
                    <a:ext uri="{9D8B030D-6E8A-4147-A177-3AD203B41FA5}">
                      <a16:colId xmlns:a16="http://schemas.microsoft.com/office/drawing/2014/main" val="1374312352"/>
                    </a:ext>
                  </a:extLst>
                </a:gridCol>
                <a:gridCol w="724096">
                  <a:extLst>
                    <a:ext uri="{9D8B030D-6E8A-4147-A177-3AD203B41FA5}">
                      <a16:colId xmlns:a16="http://schemas.microsoft.com/office/drawing/2014/main" val="1027289117"/>
                    </a:ext>
                  </a:extLst>
                </a:gridCol>
                <a:gridCol w="724096">
                  <a:extLst>
                    <a:ext uri="{9D8B030D-6E8A-4147-A177-3AD203B41FA5}">
                      <a16:colId xmlns:a16="http://schemas.microsoft.com/office/drawing/2014/main" val="3777785059"/>
                    </a:ext>
                  </a:extLst>
                </a:gridCol>
                <a:gridCol w="724096">
                  <a:extLst>
                    <a:ext uri="{9D8B030D-6E8A-4147-A177-3AD203B41FA5}">
                      <a16:colId xmlns:a16="http://schemas.microsoft.com/office/drawing/2014/main" val="2730448921"/>
                    </a:ext>
                  </a:extLst>
                </a:gridCol>
                <a:gridCol w="659251">
                  <a:extLst>
                    <a:ext uri="{9D8B030D-6E8A-4147-A177-3AD203B41FA5}">
                      <a16:colId xmlns:a16="http://schemas.microsoft.com/office/drawing/2014/main" val="206256471"/>
                    </a:ext>
                  </a:extLst>
                </a:gridCol>
                <a:gridCol w="648444">
                  <a:extLst>
                    <a:ext uri="{9D8B030D-6E8A-4147-A177-3AD203B41FA5}">
                      <a16:colId xmlns:a16="http://schemas.microsoft.com/office/drawing/2014/main" val="4069665771"/>
                    </a:ext>
                  </a:extLst>
                </a:gridCol>
              </a:tblGrid>
              <a:tr h="137559">
                <a:tc rowSpan="2" gridSpan="4">
                  <a:txBody>
                    <a:bodyPr/>
                    <a:lstStyle/>
                    <a:p>
                      <a:pPr algn="ctr" fontAlgn="ctr"/>
                      <a:r>
                        <a:rPr lang="es-CL" sz="800" b="1" i="0" u="none" strike="noStrike">
                          <a:solidFill>
                            <a:srgbClr val="FFFFFF"/>
                          </a:solidFill>
                          <a:effectLst/>
                          <a:latin typeface="Calibri" panose="020F0502020204030204" pitchFamily="34" charset="0"/>
                        </a:rPr>
                        <a:t>Subtítulo</a:t>
                      </a:r>
                    </a:p>
                  </a:txBody>
                  <a:tcPr marL="8597" marR="8597" marT="8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531258176"/>
                  </a:ext>
                </a:extLst>
              </a:tr>
              <a:tr h="421274">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597" marR="8597" marT="8597"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653162822"/>
                  </a:ext>
                </a:extLst>
              </a:tr>
              <a:tr h="180546">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1.339.007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1.339.007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169.424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12,7%</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12,7%</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01129060"/>
                  </a:ext>
                </a:extLst>
              </a:tr>
              <a:tr h="137559">
                <a:tc>
                  <a:txBody>
                    <a:bodyPr/>
                    <a:lstStyle/>
                    <a:p>
                      <a:pPr algn="ctr" fontAlgn="ctr"/>
                      <a:r>
                        <a:rPr lang="es-CL" sz="800" b="1" i="0" u="none" strike="noStrike">
                          <a:solidFill>
                            <a:srgbClr val="000000"/>
                          </a:solidFill>
                          <a:effectLst/>
                          <a:latin typeface="Calibri" panose="020F0502020204030204" pitchFamily="34" charset="0"/>
                        </a:rPr>
                        <a:t>21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1.212.577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1.212.577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167.900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13,8%</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13,8%</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89628070"/>
                  </a:ext>
                </a:extLst>
              </a:tr>
              <a:tr h="137559">
                <a:tc>
                  <a:txBody>
                    <a:bodyPr/>
                    <a:lstStyle/>
                    <a:p>
                      <a:pPr algn="ctr" fontAlgn="ctr"/>
                      <a:r>
                        <a:rPr lang="es-CL" sz="800" b="1" i="0" u="none" strike="noStrike">
                          <a:solidFill>
                            <a:srgbClr val="000000"/>
                          </a:solidFill>
                          <a:effectLst/>
                          <a:latin typeface="Calibri" panose="020F0502020204030204" pitchFamily="34" charset="0"/>
                        </a:rPr>
                        <a:t>22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109.228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109.228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1.524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63523631"/>
                  </a:ext>
                </a:extLst>
              </a:tr>
              <a:tr h="137559">
                <a:tc>
                  <a:txBody>
                    <a:bodyPr/>
                    <a:lstStyle/>
                    <a:p>
                      <a:pPr algn="ctr" fontAlgn="ctr"/>
                      <a:r>
                        <a:rPr lang="es-CL" sz="800" b="1" i="0" u="none" strike="noStrike">
                          <a:solidFill>
                            <a:srgbClr val="000000"/>
                          </a:solidFill>
                          <a:effectLst/>
                          <a:latin typeface="Calibri" panose="020F0502020204030204" pitchFamily="34" charset="0"/>
                        </a:rPr>
                        <a:t>29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17.192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17.192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98519748"/>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10.682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10.682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11810"/>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6.510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6.510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05547881"/>
                  </a:ext>
                </a:extLst>
              </a:tr>
              <a:tr h="137559">
                <a:tc>
                  <a:txBody>
                    <a:bodyPr/>
                    <a:lstStyle/>
                    <a:p>
                      <a:pPr algn="ctr" fontAlgn="ctr"/>
                      <a:r>
                        <a:rPr lang="es-CL" sz="800" b="1" i="0" u="none" strike="noStrike">
                          <a:solidFill>
                            <a:srgbClr val="000000"/>
                          </a:solidFill>
                          <a:effectLst/>
                          <a:latin typeface="Calibri" panose="020F0502020204030204" pitchFamily="34" charset="0"/>
                        </a:rPr>
                        <a:t>34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80547123"/>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438708930"/>
                  </a:ext>
                </a:extLst>
              </a:tr>
            </a:tbl>
          </a:graphicData>
        </a:graphic>
      </p:graphicFrame>
    </p:spTree>
    <p:extLst>
      <p:ext uri="{BB962C8B-B14F-4D97-AF65-F5344CB8AC3E}">
        <p14:creationId xmlns:p14="http://schemas.microsoft.com/office/powerpoint/2010/main" val="3858395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FEBRERO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MINISTERIO SECRETARÍA GENERAL DE LA PRESIDENCIA</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412776"/>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spcBef>
                <a:spcPts val="1200"/>
              </a:spcBef>
              <a:spcAft>
                <a:spcPts val="1200"/>
              </a:spcAft>
            </a:pPr>
            <a:r>
              <a:rPr lang="es-CL" sz="1400" b="1" dirty="0">
                <a:latin typeface="+mn-lt"/>
                <a:ea typeface="Verdana" pitchFamily="34" charset="0"/>
                <a:cs typeface="Verdana" pitchFamily="34" charset="0"/>
              </a:rPr>
              <a:t>Principales hallazgos</a:t>
            </a:r>
          </a:p>
          <a:p>
            <a:pPr marL="342900" lvl="0" indent="-342900" algn="just">
              <a:spcBef>
                <a:spcPts val="1200"/>
              </a:spcBef>
              <a:spcAft>
                <a:spcPts val="1200"/>
              </a:spcAft>
              <a:buFont typeface="+mj-lt"/>
              <a:buAutoNum type="arabicPeriod"/>
            </a:pPr>
            <a:r>
              <a:rPr lang="es-CL" sz="1400" dirty="0">
                <a:solidFill>
                  <a:prstClr val="black"/>
                </a:solidFill>
                <a:ea typeface="+mn-ea"/>
                <a:cs typeface="+mn-cs"/>
              </a:rPr>
              <a:t>El Presupuesto 2019 de esta Partida asciende a $13.412 millones. En febrero, el ministerio presentó un gasto por </a:t>
            </a:r>
            <a:r>
              <a:rPr lang="es-CL" sz="1400" b="1" dirty="0">
                <a:solidFill>
                  <a:prstClr val="black"/>
                </a:solidFill>
                <a:ea typeface="+mn-ea"/>
                <a:cs typeface="+mn-cs"/>
              </a:rPr>
              <a:t>$682 millones, equivalente a un 4,9%, inferior al 7,1% de ejecución registrado en el mismo mes del año anterior.  Con ello, la ejecución acumulad a asciende a  $1.337 millones, equivalente a un 9,5%</a:t>
            </a:r>
          </a:p>
          <a:p>
            <a:pPr marL="342900" lvl="0" indent="-342900" algn="just">
              <a:spcBef>
                <a:spcPts val="1200"/>
              </a:spcBef>
              <a:spcAft>
                <a:spcPts val="1200"/>
              </a:spcAft>
              <a:buFont typeface="+mj-lt"/>
              <a:buAutoNum type="arabicPeriod"/>
            </a:pPr>
            <a:r>
              <a:rPr lang="es-MX" sz="1400" dirty="0">
                <a:solidFill>
                  <a:prstClr val="black"/>
                </a:solidFill>
                <a:ea typeface="+mn-ea"/>
                <a:cs typeface="+mn-cs"/>
              </a:rPr>
              <a:t>Sin embargo, en esta baja ejecución presupuestaria, debe considerarse que el año 2018 existía en esta Partida el programa Consejo Nacional de la Infancia, que ya no se encuentra en 2019, y en su reemplazo en el ministerio de Desarrollo Social se creó la Subsecretaría de la Niñez.</a:t>
            </a:r>
          </a:p>
          <a:p>
            <a:pPr marL="342900" lvl="0" indent="-342900" algn="just">
              <a:spcBef>
                <a:spcPts val="1200"/>
              </a:spcBef>
              <a:spcAft>
                <a:spcPts val="1200"/>
              </a:spcAft>
              <a:buFont typeface="+mj-lt"/>
              <a:buAutoNum type="arabicPeriod"/>
            </a:pPr>
            <a:r>
              <a:rPr lang="es-MX" sz="1400" dirty="0">
                <a:solidFill>
                  <a:prstClr val="black"/>
                </a:solidFill>
                <a:ea typeface="+mn-ea"/>
                <a:cs typeface="+mn-cs"/>
              </a:rPr>
              <a:t>El Presupuesto 2019 se distribuye, por Subtítulos de gasto, en: Personal un 76%, en Bienes y Servicios de Consumo 17%, un 5% para transferencias corrientes y un 2% para Adquisición de Activos No Financieros. En cuanto a los programas, Secretaría de la Presidencia abarca el 67% de los recursos, mientras que Gobierno digital concentra el 22,7% y Consejo de Auditoría Interna un 10%.</a:t>
            </a:r>
          </a:p>
          <a:p>
            <a:pPr marL="342900" lvl="0" indent="-342900" algn="just">
              <a:spcBef>
                <a:spcPts val="1200"/>
              </a:spcBef>
              <a:spcAft>
                <a:spcPts val="1200"/>
              </a:spcAft>
              <a:buFont typeface="+mj-lt"/>
              <a:buAutoNum type="arabicPeriod"/>
            </a:pPr>
            <a:r>
              <a:rPr lang="es-MX" sz="1400" dirty="0">
                <a:solidFill>
                  <a:prstClr val="black"/>
                </a:solidFill>
                <a:ea typeface="+mn-ea"/>
                <a:cs typeface="+mn-cs"/>
              </a:rPr>
              <a:t>En Secretaría, se creó en el mes de febrero una transferencia corriente para “Estudios para una nueva Constitución”, por $662 millones. Como esta asignación no estaba en la Lewy de Presupuestos aprobada, no tiene glosas asociadas. </a:t>
            </a:r>
          </a:p>
          <a:p>
            <a:pPr marL="342900" lvl="0" indent="-342900" algn="just">
              <a:spcBef>
                <a:spcPts val="1200"/>
              </a:spcBef>
              <a:spcAft>
                <a:spcPts val="1200"/>
              </a:spcAft>
              <a:buFont typeface="+mj-lt"/>
              <a:buAutoNum type="arabicPeriod"/>
            </a:pPr>
            <a:r>
              <a:rPr lang="es-MX" sz="1400" dirty="0">
                <a:solidFill>
                  <a:prstClr val="black"/>
                </a:solidFill>
                <a:ea typeface="+mn-ea"/>
                <a:cs typeface="+mn-cs"/>
              </a:rPr>
              <a:t>Según el contenido de la ley de presupuestos 2019, publicado por la DIPRES, la</a:t>
            </a:r>
            <a:r>
              <a:rPr lang="es-MX" sz="1400" b="1" dirty="0">
                <a:solidFill>
                  <a:prstClr val="black"/>
                </a:solidFill>
                <a:ea typeface="+mn-ea"/>
                <a:cs typeface="+mn-cs"/>
              </a:rPr>
              <a:t> Secretaría </a:t>
            </a:r>
            <a:r>
              <a:rPr lang="es-MX" sz="1400" dirty="0">
                <a:solidFill>
                  <a:prstClr val="black"/>
                </a:solidFill>
                <a:ea typeface="+mn-ea"/>
                <a:cs typeface="+mn-cs"/>
              </a:rPr>
              <a:t>contiene: “…</a:t>
            </a:r>
            <a:r>
              <a:rPr lang="es-CL" sz="1400" dirty="0">
                <a:solidFill>
                  <a:prstClr val="black"/>
                </a:solidFill>
                <a:ea typeface="+mn-ea"/>
                <a:cs typeface="+mn-cs"/>
              </a:rPr>
              <a:t>el financiamiento de 3 estudios Probidad y Transparencia, Reformas Políticas y Calidad de la Democracia (“Agenda </a:t>
            </a:r>
            <a:r>
              <a:rPr lang="es-CL" sz="1400" dirty="0" err="1">
                <a:solidFill>
                  <a:prstClr val="black"/>
                </a:solidFill>
                <a:ea typeface="+mn-ea"/>
                <a:cs typeface="+mn-cs"/>
              </a:rPr>
              <a:t>Segpres</a:t>
            </a:r>
            <a:r>
              <a:rPr lang="es-CL" sz="1400" dirty="0">
                <a:solidFill>
                  <a:prstClr val="black"/>
                </a:solidFill>
                <a:ea typeface="+mn-ea"/>
                <a:cs typeface="+mn-cs"/>
              </a:rPr>
              <a:t>”), Sociedad Civil, confianza social y construcción de consensos…”</a:t>
            </a:r>
          </a:p>
        </p:txBody>
      </p:sp>
    </p:spTree>
    <p:extLst>
      <p:ext uri="{BB962C8B-B14F-4D97-AF65-F5344CB8AC3E}">
        <p14:creationId xmlns:p14="http://schemas.microsoft.com/office/powerpoint/2010/main" val="320506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BB34E94-18B3-4431-91A7-CC7F5A7D7DAE}"/>
              </a:ext>
            </a:extLst>
          </p:cNvPr>
          <p:cNvSpPr>
            <a:spLocks noGrp="1"/>
          </p:cNvSpPr>
          <p:nvPr>
            <p:ph idx="1"/>
          </p:nvPr>
        </p:nvSpPr>
        <p:spPr/>
        <p:txBody>
          <a:bodyPr/>
          <a:lstStyle/>
          <a:p>
            <a:pPr algn="just"/>
            <a:r>
              <a:rPr lang="es-CL" sz="1400" b="1" dirty="0"/>
              <a:t>Programa Gobierno Digital</a:t>
            </a:r>
            <a:r>
              <a:rPr lang="es-CL" sz="1400" dirty="0"/>
              <a:t>: Este programa tiene por objetivo coordinar, orientar y apoyar a los distintos ministerios e instituciones del Estado para mejorar la entrega de bienes y servicios a los ciudadanos, a través del uso estratégico de las Tecnologías de Información y Comunicación, la innovación pública y la instalación de competencias, con el objetivo de contribuir a la disminución de brechas de desigualdad en Chile. Para el presenta año contempla el Proyecto de Transformación Digital M$1.121.639, que tendrá foco tanto en la transformación de los órganos de la Administración del Estado como en la innovación de los servicios que prestan, cuyo propósito es terminar con el papeleo más el Programa de Modernización del Estado.</a:t>
            </a:r>
          </a:p>
          <a:p>
            <a:pPr algn="just"/>
            <a:r>
              <a:rPr lang="es-CL" sz="1400" b="1" dirty="0"/>
              <a:t>Consejo de Auditoría Interna General de Gobierno</a:t>
            </a:r>
            <a:r>
              <a:rPr lang="es-CL" sz="1400" dirty="0"/>
              <a:t>, está enfocado principalmente al fortalecimiento y mejora de los procesos de auditoría interna gubernamental y gestión de riesgos en el Estado.</a:t>
            </a:r>
          </a:p>
        </p:txBody>
      </p:sp>
      <p:sp>
        <p:nvSpPr>
          <p:cNvPr id="5" name="Marcador de número de diapositiva 4">
            <a:extLst>
              <a:ext uri="{FF2B5EF4-FFF2-40B4-BE49-F238E27FC236}">
                <a16:creationId xmlns:a16="http://schemas.microsoft.com/office/drawing/2014/main" id="{5CC80DBC-1D50-4BAD-B55F-48C0EBEB8EC4}"/>
              </a:ext>
            </a:extLst>
          </p:cNvPr>
          <p:cNvSpPr>
            <a:spLocks noGrp="1"/>
          </p:cNvSpPr>
          <p:nvPr>
            <p:ph type="sldNum" sz="quarter" idx="12"/>
          </p:nvPr>
        </p:nvSpPr>
        <p:spPr/>
        <p:txBody>
          <a:bodyPr/>
          <a:lstStyle/>
          <a:p>
            <a:fld id="{66452F03-F775-4AB4-A3E9-A5A78C748C69}" type="slidenum">
              <a:rPr lang="es-CL" smtClean="0"/>
              <a:t>3</a:t>
            </a:fld>
            <a:endParaRPr lang="es-CL"/>
          </a:p>
        </p:txBody>
      </p:sp>
      <p:sp>
        <p:nvSpPr>
          <p:cNvPr id="6" name="1 Título">
            <a:extLst>
              <a:ext uri="{FF2B5EF4-FFF2-40B4-BE49-F238E27FC236}">
                <a16:creationId xmlns:a16="http://schemas.microsoft.com/office/drawing/2014/main" id="{A8D48A08-0343-4E07-90CE-DAE6ED5AC8AB}"/>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FEBRERO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MINISTERIO SECRETARÍA GENERAL DE LA PRESIDENCIA</a:t>
            </a:r>
          </a:p>
        </p:txBody>
      </p:sp>
    </p:spTree>
    <p:extLst>
      <p:ext uri="{BB962C8B-B14F-4D97-AF65-F5344CB8AC3E}">
        <p14:creationId xmlns:p14="http://schemas.microsoft.com/office/powerpoint/2010/main" val="3692113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lgn="just">
              <a:spcBef>
                <a:spcPts val="1200"/>
              </a:spcBef>
              <a:spcAft>
                <a:spcPts val="1200"/>
              </a:spcAft>
              <a:buFont typeface="+mj-lt"/>
              <a:buAutoNum type="arabicPeriod" startAt="5"/>
            </a:pPr>
            <a:endParaRPr lang="es-MX" sz="1600" dirty="0">
              <a:solidFill>
                <a:prstClr val="black"/>
              </a:solidFill>
            </a:endParaRPr>
          </a:p>
          <a:p>
            <a:pPr lvl="0" algn="just">
              <a:spcBef>
                <a:spcPts val="1200"/>
              </a:spcBef>
              <a:spcAft>
                <a:spcPts val="1200"/>
              </a:spcAft>
              <a:buFont typeface="+mj-lt"/>
              <a:buAutoNum type="arabicPeriod" startAt="5"/>
            </a:pPr>
            <a:endParaRPr lang="es-MX" sz="1600" dirty="0">
              <a:solidFill>
                <a:prstClr val="black"/>
              </a:solidFill>
            </a:endParaRPr>
          </a:p>
          <a:p>
            <a:pPr lvl="0" algn="just">
              <a:spcBef>
                <a:spcPts val="1200"/>
              </a:spcBef>
              <a:spcAft>
                <a:spcPts val="1200"/>
              </a:spcAft>
              <a:buFont typeface="+mj-lt"/>
              <a:buAutoNum type="arabicPeriod" startAt="5"/>
            </a:pPr>
            <a:endParaRPr lang="es-MX" sz="1600" dirty="0">
              <a:solidFill>
                <a:prstClr val="black"/>
              </a:solidFill>
            </a:endParaRPr>
          </a:p>
          <a:p>
            <a:pPr lvl="0" algn="just">
              <a:spcBef>
                <a:spcPts val="1200"/>
              </a:spcBef>
              <a:spcAft>
                <a:spcPts val="1200"/>
              </a:spcAft>
              <a:buFont typeface="+mj-lt"/>
              <a:buAutoNum type="arabicPeriod" startAt="5"/>
            </a:pPr>
            <a:endParaRPr lang="es-MX" sz="1600" dirty="0">
              <a:solidFill>
                <a:prstClr val="black"/>
              </a:solidFill>
            </a:endParaRPr>
          </a:p>
          <a:p>
            <a:pPr lvl="0" algn="just">
              <a:spcBef>
                <a:spcPts val="1200"/>
              </a:spcBef>
              <a:spcAft>
                <a:spcPts val="1200"/>
              </a:spcAft>
              <a:buFont typeface="+mj-lt"/>
              <a:buAutoNum type="arabicPeriod" startAt="5"/>
            </a:pPr>
            <a:endParaRPr lang="es-MX" sz="1600" dirty="0">
              <a:solidFill>
                <a:prstClr val="black"/>
              </a:solidFill>
            </a:endParaRPr>
          </a:p>
          <a:p>
            <a:pPr lvl="0" algn="just">
              <a:spcBef>
                <a:spcPts val="1200"/>
              </a:spcBef>
              <a:spcAft>
                <a:spcPts val="1200"/>
              </a:spcAft>
              <a:buFont typeface="+mj-lt"/>
              <a:buAutoNum type="arabicPeriod" startAt="5"/>
            </a:pPr>
            <a:r>
              <a:rPr lang="es-MX" sz="1400" dirty="0">
                <a:solidFill>
                  <a:prstClr val="black"/>
                </a:solidFill>
              </a:rPr>
              <a:t>En cuanto a los Programas de la Partida y su distribución presupuestaria, es posible señalar que el 65% del presupuesto se asignó a Secretaría, un 16% a Gobierno Digital, 10% al Consejo de Auditoría Interna y 8,2% al Consejo Nacional de  la Infancia.</a:t>
            </a:r>
            <a:endParaRPr lang="es-CL" sz="1400" dirty="0">
              <a:solidFill>
                <a:prstClr val="black"/>
              </a:solidFill>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solidFill>
                  <a:prstClr val="black">
                    <a:tint val="75000"/>
                  </a:prstClr>
                </a:solidFill>
              </a:rPr>
              <a:pPr/>
              <a:t>4</a:t>
            </a:fld>
            <a:endParaRPr lang="es-CL">
              <a:solidFill>
                <a:prstClr val="black">
                  <a:tint val="75000"/>
                </a:prstClr>
              </a:solidFill>
            </a:endParaRPr>
          </a:p>
        </p:txBody>
      </p:sp>
      <p:sp>
        <p:nvSpPr>
          <p:cNvPr id="10"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FEBRERO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MINISTERIO SECRETARÍA GENERAL DE LA PRESIDENCIA</a:t>
            </a:r>
          </a:p>
        </p:txBody>
      </p:sp>
      <p:pic>
        <p:nvPicPr>
          <p:cNvPr id="2" name="Imagen 1">
            <a:extLst>
              <a:ext uri="{FF2B5EF4-FFF2-40B4-BE49-F238E27FC236}">
                <a16:creationId xmlns:a16="http://schemas.microsoft.com/office/drawing/2014/main" id="{740DE2FC-3423-454F-9ABE-76310B1BCA2C}"/>
              </a:ext>
            </a:extLst>
          </p:cNvPr>
          <p:cNvPicPr>
            <a:picLocks noChangeAspect="1"/>
          </p:cNvPicPr>
          <p:nvPr/>
        </p:nvPicPr>
        <p:blipFill>
          <a:blip r:embed="rId2"/>
          <a:stretch>
            <a:fillRect/>
          </a:stretch>
        </p:blipFill>
        <p:spPr>
          <a:xfrm>
            <a:off x="460379" y="2132856"/>
            <a:ext cx="4111622" cy="2895851"/>
          </a:xfrm>
          <a:prstGeom prst="rect">
            <a:avLst/>
          </a:prstGeom>
        </p:spPr>
      </p:pic>
      <p:pic>
        <p:nvPicPr>
          <p:cNvPr id="4" name="Imagen 3">
            <a:extLst>
              <a:ext uri="{FF2B5EF4-FFF2-40B4-BE49-F238E27FC236}">
                <a16:creationId xmlns:a16="http://schemas.microsoft.com/office/drawing/2014/main" id="{752E4D9E-7933-4386-8FB1-B9783A99F63E}"/>
              </a:ext>
            </a:extLst>
          </p:cNvPr>
          <p:cNvPicPr>
            <a:picLocks noChangeAspect="1"/>
          </p:cNvPicPr>
          <p:nvPr/>
        </p:nvPicPr>
        <p:blipFill>
          <a:blip r:embed="rId3"/>
          <a:stretch>
            <a:fillRect/>
          </a:stretch>
        </p:blipFill>
        <p:spPr>
          <a:xfrm>
            <a:off x="4559412" y="2132856"/>
            <a:ext cx="4130568" cy="2895851"/>
          </a:xfrm>
          <a:prstGeom prst="rect">
            <a:avLst/>
          </a:prstGeom>
        </p:spPr>
      </p:pic>
    </p:spTree>
    <p:extLst>
      <p:ext uri="{BB962C8B-B14F-4D97-AF65-F5344CB8AC3E}">
        <p14:creationId xmlns:p14="http://schemas.microsoft.com/office/powerpoint/2010/main" val="3101924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Título"/>
          <p:cNvSpPr>
            <a:spLocks noGrp="1"/>
          </p:cNvSpPr>
          <p:nvPr>
            <p:ph type="title"/>
          </p:nvPr>
        </p:nvSpPr>
        <p:spPr>
          <a:xfrm>
            <a:off x="457200" y="550591"/>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FEBRERO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MINISTERIO SECRETARÍA GENERAL DE LA PRESIDENCIA</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5</a:t>
            </a:fld>
            <a:endParaRPr lang="es-CL"/>
          </a:p>
        </p:txBody>
      </p:sp>
      <p:graphicFrame>
        <p:nvGraphicFramePr>
          <p:cNvPr id="7" name="2 Gráfico">
            <a:extLst>
              <a:ext uri="{FF2B5EF4-FFF2-40B4-BE49-F238E27FC236}">
                <a16:creationId xmlns:a16="http://schemas.microsoft.com/office/drawing/2014/main" id="{07E64580-E7A6-4D61-803A-558CCE8D2DC5}"/>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07606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6</a:t>
            </a:fld>
            <a:endParaRPr lang="es-CL"/>
          </a:p>
        </p:txBody>
      </p:sp>
      <p:sp>
        <p:nvSpPr>
          <p:cNvPr id="6" name="1 Título"/>
          <p:cNvSpPr>
            <a:spLocks noGrp="1"/>
          </p:cNvSpPr>
          <p:nvPr>
            <p:ph type="title"/>
          </p:nvPr>
        </p:nvSpPr>
        <p:spPr>
          <a:xfrm>
            <a:off x="467544" y="723473"/>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FEBRERO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MINISTERIO SECRETARÍA GENERAL DE LA PRESIDENCIA</a:t>
            </a:r>
          </a:p>
        </p:txBody>
      </p:sp>
      <p:graphicFrame>
        <p:nvGraphicFramePr>
          <p:cNvPr id="7" name="1 Gráfico">
            <a:extLst>
              <a:ext uri="{FF2B5EF4-FFF2-40B4-BE49-F238E27FC236}">
                <a16:creationId xmlns:a16="http://schemas.microsoft.com/office/drawing/2014/main" id="{5DEE9E19-4B2C-479D-89DB-FF54FBE7F2B2}"/>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06076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80010" y="836712"/>
            <a:ext cx="77643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FEBRERO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MINISTERIO SECRETARÍA GENERAL DE LA PRESIDENCIA</a:t>
            </a:r>
          </a:p>
        </p:txBody>
      </p:sp>
      <p:sp>
        <p:nvSpPr>
          <p:cNvPr id="4" name="3 Marcador de pie de página"/>
          <p:cNvSpPr>
            <a:spLocks noGrp="1"/>
          </p:cNvSpPr>
          <p:nvPr>
            <p:ph type="ftr" sz="quarter" idx="11"/>
          </p:nvPr>
        </p:nvSpPr>
        <p:spPr>
          <a:xfrm>
            <a:off x="518849" y="4896752"/>
            <a:ext cx="7848872"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7</a:t>
            </a:fld>
            <a:endParaRPr lang="es-CL"/>
          </a:p>
        </p:txBody>
      </p:sp>
      <p:sp>
        <p:nvSpPr>
          <p:cNvPr id="6" name="1 Título"/>
          <p:cNvSpPr txBox="1">
            <a:spLocks/>
          </p:cNvSpPr>
          <p:nvPr/>
        </p:nvSpPr>
        <p:spPr>
          <a:xfrm>
            <a:off x="395536" y="2130246"/>
            <a:ext cx="7848872" cy="3186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9F8AE077-8AF1-4DDA-8759-6FEFBC8AADB4}"/>
              </a:ext>
            </a:extLst>
          </p:cNvPr>
          <p:cNvGraphicFramePr>
            <a:graphicFrameLocks noGrp="1"/>
          </p:cNvGraphicFramePr>
          <p:nvPr/>
        </p:nvGraphicFramePr>
        <p:xfrm>
          <a:off x="800101" y="3115469"/>
          <a:ext cx="7543798" cy="1771650"/>
        </p:xfrm>
        <a:graphic>
          <a:graphicData uri="http://schemas.openxmlformats.org/drawingml/2006/table">
            <a:tbl>
              <a:tblPr/>
              <a:tblGrid>
                <a:gridCol w="794708">
                  <a:extLst>
                    <a:ext uri="{9D8B030D-6E8A-4147-A177-3AD203B41FA5}">
                      <a16:colId xmlns:a16="http://schemas.microsoft.com/office/drawing/2014/main" val="1734057782"/>
                    </a:ext>
                  </a:extLst>
                </a:gridCol>
                <a:gridCol w="2123176">
                  <a:extLst>
                    <a:ext uri="{9D8B030D-6E8A-4147-A177-3AD203B41FA5}">
                      <a16:colId xmlns:a16="http://schemas.microsoft.com/office/drawing/2014/main" val="1369507040"/>
                    </a:ext>
                  </a:extLst>
                </a:gridCol>
                <a:gridCol w="794708">
                  <a:extLst>
                    <a:ext uri="{9D8B030D-6E8A-4147-A177-3AD203B41FA5}">
                      <a16:colId xmlns:a16="http://schemas.microsoft.com/office/drawing/2014/main" val="594389114"/>
                    </a:ext>
                  </a:extLst>
                </a:gridCol>
                <a:gridCol w="794708">
                  <a:extLst>
                    <a:ext uri="{9D8B030D-6E8A-4147-A177-3AD203B41FA5}">
                      <a16:colId xmlns:a16="http://schemas.microsoft.com/office/drawing/2014/main" val="2649050575"/>
                    </a:ext>
                  </a:extLst>
                </a:gridCol>
                <a:gridCol w="794708">
                  <a:extLst>
                    <a:ext uri="{9D8B030D-6E8A-4147-A177-3AD203B41FA5}">
                      <a16:colId xmlns:a16="http://schemas.microsoft.com/office/drawing/2014/main" val="2845298641"/>
                    </a:ext>
                  </a:extLst>
                </a:gridCol>
                <a:gridCol w="794708">
                  <a:extLst>
                    <a:ext uri="{9D8B030D-6E8A-4147-A177-3AD203B41FA5}">
                      <a16:colId xmlns:a16="http://schemas.microsoft.com/office/drawing/2014/main" val="1011145209"/>
                    </a:ext>
                  </a:extLst>
                </a:gridCol>
                <a:gridCol w="723541">
                  <a:extLst>
                    <a:ext uri="{9D8B030D-6E8A-4147-A177-3AD203B41FA5}">
                      <a16:colId xmlns:a16="http://schemas.microsoft.com/office/drawing/2014/main" val="66002684"/>
                    </a:ext>
                  </a:extLst>
                </a:gridCol>
                <a:gridCol w="723541">
                  <a:extLst>
                    <a:ext uri="{9D8B030D-6E8A-4147-A177-3AD203B41FA5}">
                      <a16:colId xmlns:a16="http://schemas.microsoft.com/office/drawing/2014/main" val="3963137088"/>
                    </a:ext>
                  </a:extLst>
                </a:gridCol>
              </a:tblGrid>
              <a:tr h="152400">
                <a:tc rowSpan="2" gridSpan="2">
                  <a:txBody>
                    <a:bodyPr/>
                    <a:lstStyle/>
                    <a:p>
                      <a:pPr algn="ctr" fontAlgn="ctr"/>
                      <a:r>
                        <a:rPr lang="es-CL" sz="900" b="1" i="0" u="none" strike="noStrike">
                          <a:solidFill>
                            <a:srgbClr val="FFFFFF"/>
                          </a:solidFill>
                          <a:effectLst/>
                          <a:latin typeface="Calibri" panose="020F0502020204030204" pitchFamily="34" charset="0"/>
                        </a:rPr>
                        <a:t>Subtítulo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Presupuesto 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Ejecución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79496420"/>
                  </a:ext>
                </a:extLst>
              </a:tr>
              <a:tr h="466725">
                <a:tc gridSpan="2"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9525" marR="9525" marT="9525"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Ley 2019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Ppto. Vigente </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953987809"/>
                  </a:ext>
                </a:extLst>
              </a:tr>
              <a:tr h="200025">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13.412.731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14.075.003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662.272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1.337.377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9,5%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72844775"/>
                  </a:ext>
                </a:extLst>
              </a:tr>
              <a:tr h="190500">
                <a:tc>
                  <a:txBody>
                    <a:bodyPr/>
                    <a:lstStyle/>
                    <a:p>
                      <a:pPr algn="ctr" fontAlgn="ctr"/>
                      <a:r>
                        <a:rPr lang="es-CL" sz="900" b="0"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GASTOS EN PERSONAL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10.241.660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10.241.660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1.248.684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12,2%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12,2%</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40437576"/>
                  </a:ext>
                </a:extLst>
              </a:tr>
              <a:tr h="190500">
                <a:tc>
                  <a:txBody>
                    <a:bodyPr/>
                    <a:lstStyle/>
                    <a:p>
                      <a:pPr algn="ctr" fontAlgn="ctr"/>
                      <a:r>
                        <a:rPr lang="es-CL" sz="900" b="0"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BIENES Y SERVICIOS DE CONSUMO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2.220.842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2.220.842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69.697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3,1%</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50056882"/>
                  </a:ext>
                </a:extLst>
              </a:tr>
              <a:tr h="190500">
                <a:tc>
                  <a:txBody>
                    <a:bodyPr/>
                    <a:lstStyle/>
                    <a:p>
                      <a:pPr algn="ctr" fontAlgn="ctr"/>
                      <a:r>
                        <a:rPr lang="es-CL" sz="900" b="0"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TRANSFERENCIAS CORRIENTES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618.000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1.280.272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662.272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44917039"/>
                  </a:ext>
                </a:extLst>
              </a:tr>
              <a:tr h="190500">
                <a:tc>
                  <a:txBody>
                    <a:bodyPr/>
                    <a:lstStyle/>
                    <a:p>
                      <a:pPr algn="ctr" fontAlgn="ctr"/>
                      <a:r>
                        <a:rPr lang="es-CL" sz="900" b="0" i="0" u="none" strike="noStrike">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ADQUISICIÓN DE ACTIVOS NO FINANCIEROS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331.189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331.189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18.996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5,7%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5,7%</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11958077"/>
                  </a:ext>
                </a:extLst>
              </a:tr>
              <a:tr h="190500">
                <a:tc>
                  <a:txBody>
                    <a:bodyPr/>
                    <a:lstStyle/>
                    <a:p>
                      <a:pPr algn="ctr" fontAlgn="ctr"/>
                      <a:r>
                        <a:rPr lang="es-CL" sz="900" b="0" i="0" u="none" strike="noStrike">
                          <a:solidFill>
                            <a:srgbClr val="000000"/>
                          </a:solidFill>
                          <a:effectLst/>
                          <a:latin typeface="Calibri" panose="020F0502020204030204" pitchFamily="34" charset="0"/>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SERVICIO DE LA DEUDA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1.040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1.040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dirty="0">
                          <a:solidFill>
                            <a:srgbClr val="000000"/>
                          </a:solidFill>
                          <a:effectLst/>
                          <a:latin typeface="Calibri" panose="020F0502020204030204" pitchFamily="34" charset="0"/>
                        </a:rPr>
                        <a:t>0,0%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850214103"/>
                  </a:ext>
                </a:extLst>
              </a:tr>
            </a:tbl>
          </a:graphicData>
        </a:graphic>
      </p:graphicFrame>
    </p:spTree>
    <p:extLst>
      <p:ext uri="{BB962C8B-B14F-4D97-AF65-F5344CB8AC3E}">
        <p14:creationId xmlns:p14="http://schemas.microsoft.com/office/powerpoint/2010/main" val="524812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37815" y="908720"/>
            <a:ext cx="756084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latin typeface="+mn-lt"/>
                <a:ea typeface="Verdana" pitchFamily="34" charset="0"/>
                <a:cs typeface="Verdana" pitchFamily="34" charset="0"/>
              </a:rPr>
              <a:t>EJECUCIÓN ACUMULADA DE GASTOS A FEBRERO 2019 </a:t>
            </a:r>
            <a:br>
              <a:rPr lang="es-CL" sz="1600" b="1" dirty="0">
                <a:solidFill>
                  <a:schemeClr val="tx1"/>
                </a:solidFill>
                <a:latin typeface="+mn-lt"/>
                <a:ea typeface="Verdana" pitchFamily="34" charset="0"/>
                <a:cs typeface="Verdana" pitchFamily="34" charset="0"/>
              </a:rPr>
            </a:br>
            <a:r>
              <a:rPr lang="es-CL" sz="1600" b="1" dirty="0">
                <a:solidFill>
                  <a:schemeClr val="tx1"/>
                </a:solidFill>
                <a:latin typeface="+mn-lt"/>
                <a:ea typeface="Verdana" pitchFamily="34" charset="0"/>
                <a:cs typeface="Verdana" pitchFamily="34" charset="0"/>
              </a:rPr>
              <a:t>PARTIDA 22, RESUMEN POR CAPÍTULOS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8" name="3 Marcador de pie de página"/>
          <p:cNvSpPr txBox="1">
            <a:spLocks/>
          </p:cNvSpPr>
          <p:nvPr/>
        </p:nvSpPr>
        <p:spPr>
          <a:xfrm>
            <a:off x="750800" y="5157192"/>
            <a:ext cx="7056785"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CL" sz="1050" b="1" dirty="0"/>
              <a:t>Fuente</a:t>
            </a:r>
            <a:r>
              <a:rPr lang="es-CL" sz="1050" dirty="0"/>
              <a:t>: Elaboración propia en base  a Informes de ejecución presupuestaria mensual de DIPRES</a:t>
            </a:r>
          </a:p>
        </p:txBody>
      </p:sp>
      <p:sp>
        <p:nvSpPr>
          <p:cNvPr id="6" name="1 Título"/>
          <p:cNvSpPr txBox="1">
            <a:spLocks/>
          </p:cNvSpPr>
          <p:nvPr/>
        </p:nvSpPr>
        <p:spPr>
          <a:xfrm>
            <a:off x="755575" y="2276872"/>
            <a:ext cx="7488833" cy="333419"/>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2F5E6A08-3515-4BA8-BC4D-A8352B64A454}"/>
              </a:ext>
            </a:extLst>
          </p:cNvPr>
          <p:cNvGraphicFramePr>
            <a:graphicFrameLocks noGrp="1"/>
          </p:cNvGraphicFramePr>
          <p:nvPr/>
        </p:nvGraphicFramePr>
        <p:xfrm>
          <a:off x="628650" y="3292026"/>
          <a:ext cx="7886699" cy="1418536"/>
        </p:xfrm>
        <a:graphic>
          <a:graphicData uri="http://schemas.openxmlformats.org/drawingml/2006/table">
            <a:tbl>
              <a:tblPr/>
              <a:tblGrid>
                <a:gridCol w="749516">
                  <a:extLst>
                    <a:ext uri="{9D8B030D-6E8A-4147-A177-3AD203B41FA5}">
                      <a16:colId xmlns:a16="http://schemas.microsoft.com/office/drawing/2014/main" val="1587309898"/>
                    </a:ext>
                  </a:extLst>
                </a:gridCol>
                <a:gridCol w="276873">
                  <a:extLst>
                    <a:ext uri="{9D8B030D-6E8A-4147-A177-3AD203B41FA5}">
                      <a16:colId xmlns:a16="http://schemas.microsoft.com/office/drawing/2014/main" val="1026612143"/>
                    </a:ext>
                  </a:extLst>
                </a:gridCol>
                <a:gridCol w="2508642">
                  <a:extLst>
                    <a:ext uri="{9D8B030D-6E8A-4147-A177-3AD203B41FA5}">
                      <a16:colId xmlns:a16="http://schemas.microsoft.com/office/drawing/2014/main" val="2533710086"/>
                    </a:ext>
                  </a:extLst>
                </a:gridCol>
                <a:gridCol w="749516">
                  <a:extLst>
                    <a:ext uri="{9D8B030D-6E8A-4147-A177-3AD203B41FA5}">
                      <a16:colId xmlns:a16="http://schemas.microsoft.com/office/drawing/2014/main" val="1776389630"/>
                    </a:ext>
                  </a:extLst>
                </a:gridCol>
                <a:gridCol w="749516">
                  <a:extLst>
                    <a:ext uri="{9D8B030D-6E8A-4147-A177-3AD203B41FA5}">
                      <a16:colId xmlns:a16="http://schemas.microsoft.com/office/drawing/2014/main" val="1139094908"/>
                    </a:ext>
                  </a:extLst>
                </a:gridCol>
                <a:gridCol w="749516">
                  <a:extLst>
                    <a:ext uri="{9D8B030D-6E8A-4147-A177-3AD203B41FA5}">
                      <a16:colId xmlns:a16="http://schemas.microsoft.com/office/drawing/2014/main" val="975036958"/>
                    </a:ext>
                  </a:extLst>
                </a:gridCol>
                <a:gridCol w="749516">
                  <a:extLst>
                    <a:ext uri="{9D8B030D-6E8A-4147-A177-3AD203B41FA5}">
                      <a16:colId xmlns:a16="http://schemas.microsoft.com/office/drawing/2014/main" val="3486034890"/>
                    </a:ext>
                  </a:extLst>
                </a:gridCol>
                <a:gridCol w="682396">
                  <a:extLst>
                    <a:ext uri="{9D8B030D-6E8A-4147-A177-3AD203B41FA5}">
                      <a16:colId xmlns:a16="http://schemas.microsoft.com/office/drawing/2014/main" val="2580543309"/>
                    </a:ext>
                  </a:extLst>
                </a:gridCol>
                <a:gridCol w="671208">
                  <a:extLst>
                    <a:ext uri="{9D8B030D-6E8A-4147-A177-3AD203B41FA5}">
                      <a16:colId xmlns:a16="http://schemas.microsoft.com/office/drawing/2014/main" val="3062585894"/>
                    </a:ext>
                  </a:extLst>
                </a:gridCol>
              </a:tblGrid>
              <a:tr h="142746">
                <a:tc rowSpan="2" gridSpan="3">
                  <a:txBody>
                    <a:bodyPr/>
                    <a:lstStyle/>
                    <a:p>
                      <a:pPr algn="ctr" fontAlgn="ctr"/>
                      <a:r>
                        <a:rPr lang="es-CL" sz="800" b="1" i="0" u="none" strike="noStrike">
                          <a:solidFill>
                            <a:srgbClr val="FFFFFF"/>
                          </a:solidFill>
                          <a:effectLst/>
                          <a:latin typeface="Calibri" panose="020F0502020204030204" pitchFamily="34" charset="0"/>
                        </a:rPr>
                        <a:t>Subtítulo</a:t>
                      </a:r>
                    </a:p>
                  </a:txBody>
                  <a:tcPr marL="8922" marR="8922" marT="8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922" marR="8922" marT="89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922" marR="8922" marT="89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770502721"/>
                  </a:ext>
                </a:extLst>
              </a:tr>
              <a:tr h="437159">
                <a:tc gridSpan="3"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922" marR="8922" marT="8922"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922" marR="8922" marT="8922"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922" marR="8922" marT="892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922" marR="8922" marT="8922"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922" marR="8922" marT="8922"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922" marR="8922" marT="892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429516057"/>
                  </a:ext>
                </a:extLst>
              </a:tr>
              <a:tr h="187354">
                <a:tc>
                  <a:txBody>
                    <a:bodyPr/>
                    <a:lstStyle/>
                    <a:p>
                      <a:pPr algn="ctr" fontAlgn="ctr"/>
                      <a:r>
                        <a:rPr lang="es-CL" sz="800" b="1" i="0" u="none" strike="noStrike">
                          <a:solidFill>
                            <a:srgbClr val="000000"/>
                          </a:solidFill>
                          <a:effectLst/>
                          <a:latin typeface="Calibri" panose="020F0502020204030204" pitchFamily="34" charset="0"/>
                        </a:rPr>
                        <a:t>01</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1" i="0" u="none" strike="noStrike">
                          <a:solidFill>
                            <a:srgbClr val="000000"/>
                          </a:solidFill>
                          <a:effectLst/>
                          <a:latin typeface="Calibri" panose="020F0502020204030204" pitchFamily="34" charset="0"/>
                        </a:rPr>
                        <a:t> </a:t>
                      </a:r>
                    </a:p>
                  </a:txBody>
                  <a:tcPr marL="8922" marR="8922" marT="892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Secretaría Gral de la Presidencia de la República</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13.412.731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14.075.003 </a:t>
                      </a:r>
                    </a:p>
                  </a:txBody>
                  <a:tcPr marL="8922" marR="8922" marT="892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662.272 </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1.337.377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a:t>
                      </a:r>
                    </a:p>
                  </a:txBody>
                  <a:tcPr marL="8922" marR="8922" marT="892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9,5%</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94526379"/>
                  </a:ext>
                </a:extLst>
              </a:tr>
              <a:tr h="240883">
                <a:tc>
                  <a:txBody>
                    <a:bodyPr/>
                    <a:lstStyle/>
                    <a:p>
                      <a:pPr algn="ctr" fontAlgn="ctr"/>
                      <a:r>
                        <a:rPr lang="es-CL" sz="800" b="1" i="0" u="none" strike="noStrike">
                          <a:solidFill>
                            <a:srgbClr val="000000"/>
                          </a:solidFill>
                          <a:effectLst/>
                          <a:latin typeface="Calibri" panose="020F0502020204030204" pitchFamily="34" charset="0"/>
                        </a:rPr>
                        <a:t>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Secretaría General de la Presidencia de la República</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9.034.139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9.696.411 </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662.272 </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1.017.279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11,3%</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10,5%</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67339592"/>
                  </a:ext>
                </a:extLst>
              </a:tr>
              <a:tr h="205197">
                <a:tc>
                  <a:txBody>
                    <a:bodyPr/>
                    <a:lstStyle/>
                    <a:p>
                      <a:pPr algn="ctr" fontAlgn="ctr"/>
                      <a:r>
                        <a:rPr lang="es-CL" sz="800" b="1" i="0" u="none" strike="noStrike">
                          <a:solidFill>
                            <a:srgbClr val="000000"/>
                          </a:solidFill>
                          <a:effectLst/>
                          <a:latin typeface="Calibri" panose="020F0502020204030204" pitchFamily="34" charset="0"/>
                        </a:rPr>
                        <a:t>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Gobierno Digital</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3.039.585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3.039.585 </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150.674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36779193"/>
                  </a:ext>
                </a:extLst>
              </a:tr>
              <a:tr h="205197">
                <a:tc>
                  <a:txBody>
                    <a:bodyPr/>
                    <a:lstStyle/>
                    <a:p>
                      <a:pPr algn="ctr" fontAlgn="ctr"/>
                      <a:r>
                        <a:rPr lang="es-CL" sz="800" b="1" i="0" u="none" strike="noStrike">
                          <a:solidFill>
                            <a:srgbClr val="000000"/>
                          </a:solidFill>
                          <a:effectLst/>
                          <a:latin typeface="Calibri" panose="020F0502020204030204" pitchFamily="34" charset="0"/>
                        </a:rPr>
                        <a:t>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Consejo de Auditoría Interna General de Gobierno</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1.339.007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1.339.007 </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169.424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12,7%</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12,7%</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949003338"/>
                  </a:ext>
                </a:extLst>
              </a:tr>
            </a:tbl>
          </a:graphicData>
        </a:graphic>
      </p:graphicFrame>
    </p:spTree>
    <p:extLst>
      <p:ext uri="{BB962C8B-B14F-4D97-AF65-F5344CB8AC3E}">
        <p14:creationId xmlns:p14="http://schemas.microsoft.com/office/powerpoint/2010/main" val="178714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54749" y="5517232"/>
            <a:ext cx="7833675"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606382" y="764704"/>
            <a:ext cx="7942830" cy="837314"/>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FEBRERO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22. CAPÍTULO 01. PROGRAMA 01: SECRETARÍA GENERAL DE LA PRESIDENCIA DE LA REPÚBLICA</a:t>
            </a:r>
          </a:p>
        </p:txBody>
      </p:sp>
      <p:sp>
        <p:nvSpPr>
          <p:cNvPr id="9" name="1 Título"/>
          <p:cNvSpPr txBox="1">
            <a:spLocks/>
          </p:cNvSpPr>
          <p:nvPr/>
        </p:nvSpPr>
        <p:spPr>
          <a:xfrm>
            <a:off x="589611" y="1916832"/>
            <a:ext cx="7860248" cy="311324"/>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2" name="Tabla 1">
            <a:extLst>
              <a:ext uri="{FF2B5EF4-FFF2-40B4-BE49-F238E27FC236}">
                <a16:creationId xmlns:a16="http://schemas.microsoft.com/office/drawing/2014/main" id="{BD514D58-7783-413E-8F8A-3C0924D54455}"/>
              </a:ext>
            </a:extLst>
          </p:cNvPr>
          <p:cNvGraphicFramePr>
            <a:graphicFrameLocks noGrp="1"/>
          </p:cNvGraphicFramePr>
          <p:nvPr/>
        </p:nvGraphicFramePr>
        <p:xfrm>
          <a:off x="628650" y="2797653"/>
          <a:ext cx="7886700" cy="2407282"/>
        </p:xfrm>
        <a:graphic>
          <a:graphicData uri="http://schemas.openxmlformats.org/drawingml/2006/table">
            <a:tbl>
              <a:tblPr/>
              <a:tblGrid>
                <a:gridCol w="724096">
                  <a:extLst>
                    <a:ext uri="{9D8B030D-6E8A-4147-A177-3AD203B41FA5}">
                      <a16:colId xmlns:a16="http://schemas.microsoft.com/office/drawing/2014/main" val="1925397628"/>
                    </a:ext>
                  </a:extLst>
                </a:gridCol>
                <a:gridCol w="267483">
                  <a:extLst>
                    <a:ext uri="{9D8B030D-6E8A-4147-A177-3AD203B41FA5}">
                      <a16:colId xmlns:a16="http://schemas.microsoft.com/office/drawing/2014/main" val="262947259"/>
                    </a:ext>
                  </a:extLst>
                </a:gridCol>
                <a:gridCol w="267483">
                  <a:extLst>
                    <a:ext uri="{9D8B030D-6E8A-4147-A177-3AD203B41FA5}">
                      <a16:colId xmlns:a16="http://schemas.microsoft.com/office/drawing/2014/main" val="3263263818"/>
                    </a:ext>
                  </a:extLst>
                </a:gridCol>
                <a:gridCol w="2423559">
                  <a:extLst>
                    <a:ext uri="{9D8B030D-6E8A-4147-A177-3AD203B41FA5}">
                      <a16:colId xmlns:a16="http://schemas.microsoft.com/office/drawing/2014/main" val="3041089004"/>
                    </a:ext>
                  </a:extLst>
                </a:gridCol>
                <a:gridCol w="724096">
                  <a:extLst>
                    <a:ext uri="{9D8B030D-6E8A-4147-A177-3AD203B41FA5}">
                      <a16:colId xmlns:a16="http://schemas.microsoft.com/office/drawing/2014/main" val="2129367722"/>
                    </a:ext>
                  </a:extLst>
                </a:gridCol>
                <a:gridCol w="724096">
                  <a:extLst>
                    <a:ext uri="{9D8B030D-6E8A-4147-A177-3AD203B41FA5}">
                      <a16:colId xmlns:a16="http://schemas.microsoft.com/office/drawing/2014/main" val="1893117392"/>
                    </a:ext>
                  </a:extLst>
                </a:gridCol>
                <a:gridCol w="724096">
                  <a:extLst>
                    <a:ext uri="{9D8B030D-6E8A-4147-A177-3AD203B41FA5}">
                      <a16:colId xmlns:a16="http://schemas.microsoft.com/office/drawing/2014/main" val="1024280516"/>
                    </a:ext>
                  </a:extLst>
                </a:gridCol>
                <a:gridCol w="724096">
                  <a:extLst>
                    <a:ext uri="{9D8B030D-6E8A-4147-A177-3AD203B41FA5}">
                      <a16:colId xmlns:a16="http://schemas.microsoft.com/office/drawing/2014/main" val="116765923"/>
                    </a:ext>
                  </a:extLst>
                </a:gridCol>
                <a:gridCol w="659251">
                  <a:extLst>
                    <a:ext uri="{9D8B030D-6E8A-4147-A177-3AD203B41FA5}">
                      <a16:colId xmlns:a16="http://schemas.microsoft.com/office/drawing/2014/main" val="790753840"/>
                    </a:ext>
                  </a:extLst>
                </a:gridCol>
                <a:gridCol w="648444">
                  <a:extLst>
                    <a:ext uri="{9D8B030D-6E8A-4147-A177-3AD203B41FA5}">
                      <a16:colId xmlns:a16="http://schemas.microsoft.com/office/drawing/2014/main" val="3336826395"/>
                    </a:ext>
                  </a:extLst>
                </a:gridCol>
              </a:tblGrid>
              <a:tr h="137559">
                <a:tc rowSpan="2" gridSpan="4">
                  <a:txBody>
                    <a:bodyPr/>
                    <a:lstStyle/>
                    <a:p>
                      <a:pPr algn="ctr" fontAlgn="ctr"/>
                      <a:r>
                        <a:rPr lang="es-CL" sz="800" b="1" i="0" u="none" strike="noStrike">
                          <a:solidFill>
                            <a:srgbClr val="FFFFFF"/>
                          </a:solidFill>
                          <a:effectLst/>
                          <a:latin typeface="Calibri" panose="020F0502020204030204" pitchFamily="34" charset="0"/>
                        </a:rPr>
                        <a:t>Subtítulo</a:t>
                      </a:r>
                    </a:p>
                  </a:txBody>
                  <a:tcPr marL="8597" marR="8597" marT="8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4283536209"/>
                  </a:ext>
                </a:extLst>
              </a:tr>
              <a:tr h="421274">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597" marR="8597" marT="8597"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572082121"/>
                  </a:ext>
                </a:extLst>
              </a:tr>
              <a:tr h="180546">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9.034.139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9.696.411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662.272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1.017.279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11,3%</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10,5%</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62757887"/>
                  </a:ext>
                </a:extLst>
              </a:tr>
              <a:tr h="137559">
                <a:tc>
                  <a:txBody>
                    <a:bodyPr/>
                    <a:lstStyle/>
                    <a:p>
                      <a:pPr algn="ctr" fontAlgn="ctr"/>
                      <a:r>
                        <a:rPr lang="es-CL" sz="800" b="1" i="0" u="none" strike="noStrike">
                          <a:solidFill>
                            <a:srgbClr val="000000"/>
                          </a:solidFill>
                          <a:effectLst/>
                          <a:latin typeface="Calibri" panose="020F0502020204030204" pitchFamily="34" charset="0"/>
                        </a:rPr>
                        <a:t>21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7.729.664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7.729.664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956.423</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12,4%</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57255435"/>
                  </a:ext>
                </a:extLst>
              </a:tr>
              <a:tr h="137559">
                <a:tc>
                  <a:txBody>
                    <a:bodyPr/>
                    <a:lstStyle/>
                    <a:p>
                      <a:pPr algn="ctr" fontAlgn="ctr"/>
                      <a:r>
                        <a:rPr lang="es-CL" sz="800" b="1" i="0" u="none" strike="noStrike">
                          <a:solidFill>
                            <a:srgbClr val="000000"/>
                          </a:solidFill>
                          <a:effectLst/>
                          <a:latin typeface="Calibri" panose="020F0502020204030204" pitchFamily="34" charset="0"/>
                        </a:rPr>
                        <a:t>22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1.232.557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1.232.557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60.856</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4,9%</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4,9%</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68765966"/>
                  </a:ext>
                </a:extLst>
              </a:tr>
              <a:tr h="137559">
                <a:tc>
                  <a:txBody>
                    <a:bodyPr/>
                    <a:lstStyle/>
                    <a:p>
                      <a:pPr algn="ctr" fontAlgn="ctr"/>
                      <a:r>
                        <a:rPr lang="es-CL" sz="800" b="1" i="0" u="none" strike="noStrike">
                          <a:solidFill>
                            <a:srgbClr val="000000"/>
                          </a:solidFill>
                          <a:effectLst/>
                          <a:latin typeface="Calibri" panose="020F0502020204030204" pitchFamily="34" charset="0"/>
                        </a:rPr>
                        <a:t>24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662.272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662.272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39951459"/>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662.272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662.272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78519300"/>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Estudios para una Nueva Constitución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662.272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662.272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5494994"/>
                  </a:ext>
                </a:extLst>
              </a:tr>
              <a:tr h="137559">
                <a:tc>
                  <a:txBody>
                    <a:bodyPr/>
                    <a:lstStyle/>
                    <a:p>
                      <a:pPr algn="ctr" fontAlgn="ctr"/>
                      <a:r>
                        <a:rPr lang="es-CL" sz="800" b="1" i="0" u="none" strike="noStrike">
                          <a:solidFill>
                            <a:srgbClr val="000000"/>
                          </a:solidFill>
                          <a:effectLst/>
                          <a:latin typeface="Calibri" panose="020F0502020204030204" pitchFamily="34" charset="0"/>
                        </a:rPr>
                        <a:t>29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70.888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70.888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12241867"/>
                  </a:ext>
                </a:extLst>
              </a:tr>
              <a:tr h="154754">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515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515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88363689"/>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2.524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2.524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68073870"/>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32.319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32.319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38951952"/>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35.530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35.530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9199919"/>
                  </a:ext>
                </a:extLst>
              </a:tr>
              <a:tr h="137559">
                <a:tc>
                  <a:txBody>
                    <a:bodyPr/>
                    <a:lstStyle/>
                    <a:p>
                      <a:pPr algn="ctr" fontAlgn="ctr"/>
                      <a:r>
                        <a:rPr lang="es-CL" sz="800" b="1" i="0" u="none" strike="noStrike">
                          <a:solidFill>
                            <a:srgbClr val="000000"/>
                          </a:solidFill>
                          <a:effectLst/>
                          <a:latin typeface="Calibri" panose="020F0502020204030204" pitchFamily="34" charset="0"/>
                        </a:rPr>
                        <a:t>34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1.030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1.030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91221092"/>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1.030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1.030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164187729"/>
                  </a:ext>
                </a:extLst>
              </a:tr>
            </a:tbl>
          </a:graphicData>
        </a:graphic>
      </p:graphicFrame>
    </p:spTree>
    <p:extLst>
      <p:ext uri="{BB962C8B-B14F-4D97-AF65-F5344CB8AC3E}">
        <p14:creationId xmlns:p14="http://schemas.microsoft.com/office/powerpoint/2010/main" val="827320115"/>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3224</TotalTime>
  <Words>1369</Words>
  <Application>Microsoft Office PowerPoint</Application>
  <PresentationFormat>Presentación en pantalla (4:3)</PresentationFormat>
  <Paragraphs>490</Paragraphs>
  <Slides>11</Slides>
  <Notes>3</Notes>
  <HiddenSlides>0</HiddenSlides>
  <MMClips>0</MMClips>
  <ScaleCrop>false</ScaleCrop>
  <HeadingPairs>
    <vt:vector size="8" baseType="variant">
      <vt:variant>
        <vt:lpstr>Fuentes usadas</vt:lpstr>
      </vt:variant>
      <vt:variant>
        <vt:i4>4</vt:i4>
      </vt:variant>
      <vt:variant>
        <vt:lpstr>Tema</vt:lpstr>
      </vt:variant>
      <vt:variant>
        <vt:i4>3</vt:i4>
      </vt:variant>
      <vt:variant>
        <vt:lpstr>Servidores OLE incrustados</vt:lpstr>
      </vt:variant>
      <vt:variant>
        <vt:i4>1</vt:i4>
      </vt:variant>
      <vt:variant>
        <vt:lpstr>Títulos de diapositiva</vt:lpstr>
      </vt:variant>
      <vt:variant>
        <vt:i4>11</vt:i4>
      </vt:variant>
    </vt:vector>
  </HeadingPairs>
  <TitlesOfParts>
    <vt:vector size="19" baseType="lpstr">
      <vt:lpstr>Andalus</vt:lpstr>
      <vt:lpstr>Arial</vt:lpstr>
      <vt:lpstr>Calibri</vt:lpstr>
      <vt:lpstr>Times New Roman</vt:lpstr>
      <vt:lpstr>1_Tema de Office</vt:lpstr>
      <vt:lpstr>Tema de Office</vt:lpstr>
      <vt:lpstr>2_Tema de Office</vt:lpstr>
      <vt:lpstr>Imagen de mapa de bits</vt:lpstr>
      <vt:lpstr>EJECUCIÓN ACUMULADA DE GASTOS PRESUPUESTARIOS AL MES DE FEBRERO 2019 PARTIDA 22: MINISTERIO SECRETARÍA DE LA PRESIDENCIA</vt:lpstr>
      <vt:lpstr>EJECUCIÓN ACUMULADA DE GASTOS A FEBRERO 2019  PARTIDA 22 MINISTERIO SECRETARÍA GENERAL DE LA PRESIDENCIA</vt:lpstr>
      <vt:lpstr>EJECUCIÓN ACUMULADA DE GASTOS A FEBRERO 2019  PARTIDA 22 MINISTERIO SECRETARÍA GENERAL DE LA PRESIDENCIA</vt:lpstr>
      <vt:lpstr>EJECUCIÓN ACUMULADA DE GASTOS A FEBRERO 2019  PARTIDA 22 MINISTERIO SECRETARÍA GENERAL DE LA PRESIDENCIA</vt:lpstr>
      <vt:lpstr>EJECUCIÓN ACUMULADA DE GASTOS A FEBRERO 2019  PARTIDA 22 MINISTERIO SECRETARÍA GENERAL DE LA PRESIDENCIA</vt:lpstr>
      <vt:lpstr>COMPORTAMIENTO DE LA EJECUCIÓN ACUMULADA DE GASTOS A FEBRERO 2019  PARTIDA 22 MINISTERIO SECRETARÍA GENERAL DE LA PRESIDENCIA</vt:lpstr>
      <vt:lpstr>EJECUCIÓN ACUMULADA DE GASTOS A FEBRERO 2019  PARTIDA 22 MINISTERIO SECRETARÍA GENERAL DE LA PRESIDENCIA</vt:lpstr>
      <vt:lpstr>EJECUCIÓN ACUMULADA DE GASTOS A FEBRERO 2019  PARTIDA 22, RESUMEN POR CAPÍTULOS</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RCATALAN</cp:lastModifiedBy>
  <cp:revision>236</cp:revision>
  <cp:lastPrinted>2017-05-05T19:52:29Z</cp:lastPrinted>
  <dcterms:created xsi:type="dcterms:W3CDTF">2016-06-23T13:38:47Z</dcterms:created>
  <dcterms:modified xsi:type="dcterms:W3CDTF">2019-04-29T20:20:50Z</dcterms:modified>
</cp:coreProperties>
</file>