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4"/>
  </p:notesMasterIdLst>
  <p:handoutMasterIdLst>
    <p:handoutMasterId r:id="rId25"/>
  </p:handoutMasterIdLst>
  <p:sldIdLst>
    <p:sldId id="256" r:id="rId3"/>
    <p:sldId id="298" r:id="rId4"/>
    <p:sldId id="299" r:id="rId5"/>
    <p:sldId id="304" r:id="rId6"/>
    <p:sldId id="309" r:id="rId7"/>
    <p:sldId id="307" r:id="rId8"/>
    <p:sldId id="301" r:id="rId9"/>
    <p:sldId id="264" r:id="rId10"/>
    <p:sldId id="263" r:id="rId11"/>
    <p:sldId id="265" r:id="rId12"/>
    <p:sldId id="267" r:id="rId13"/>
    <p:sldId id="269" r:id="rId14"/>
    <p:sldId id="275" r:id="rId15"/>
    <p:sldId id="276" r:id="rId16"/>
    <p:sldId id="300" r:id="rId17"/>
    <p:sldId id="277" r:id="rId18"/>
    <p:sldId id="278" r:id="rId19"/>
    <p:sldId id="306" r:id="rId20"/>
    <p:sldId id="272" r:id="rId21"/>
    <p:sldId id="305" r:id="rId22"/>
    <p:sldId id="308" r:id="rId23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033" autoAdjust="0"/>
  </p:normalViewPr>
  <p:slideViewPr>
    <p:cSldViewPr>
      <p:cViewPr varScale="1">
        <p:scale>
          <a:sx n="76" d="100"/>
          <a:sy n="76" d="100"/>
        </p:scale>
        <p:origin x="84" y="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0" i="0" baseline="0">
                <a:effectLst/>
              </a:rPr>
              <a:t>Distribución Presupuesto Inicial por Subtítulos de Gasto</a:t>
            </a:r>
            <a:endParaRPr lang="es-CL" sz="12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30826592950344178"/>
          <c:w val="1"/>
          <c:h val="0.38937759254033005"/>
        </c:manualLayout>
      </c:layout>
      <c:pie3DChart>
        <c:varyColors val="1"/>
        <c:ser>
          <c:idx val="0"/>
          <c:order val="0"/>
          <c:tx>
            <c:strRef>
              <c:f>'Partida 21'!$D$63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B9AA-4273-A137-C1F9BA7A3E5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B9AA-4273-A137-C1F9BA7A3E5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B9AA-4273-A137-C1F9BA7A3E5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B9AA-4273-A137-C1F9BA7A3E5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B9AA-4273-A137-C1F9BA7A3E5E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21'!$C$64:$C$68</c:f>
              <c:strCache>
                <c:ptCount val="5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TRANSFERENCIAS DE CAPITAL                                                       </c:v>
                </c:pt>
                <c:pt idx="4">
                  <c:v>OTROS</c:v>
                </c:pt>
              </c:strCache>
            </c:strRef>
          </c:cat>
          <c:val>
            <c:numRef>
              <c:f>'Partida 21'!$D$64:$D$68</c:f>
              <c:numCache>
                <c:formatCode>#,##0</c:formatCode>
                <c:ptCount val="5"/>
                <c:pt idx="0">
                  <c:v>72930551</c:v>
                </c:pt>
                <c:pt idx="1">
                  <c:v>15491640</c:v>
                </c:pt>
                <c:pt idx="2">
                  <c:v>411199737</c:v>
                </c:pt>
                <c:pt idx="3">
                  <c:v>133743174</c:v>
                </c:pt>
                <c:pt idx="4">
                  <c:v>12786379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9AA-4273-A137-C1F9BA7A3E5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5113153422555534"/>
          <c:y val="0.75729255445851407"/>
          <c:w val="0.44576311296619736"/>
          <c:h val="0.2210272496425751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solidFill>
      <a:schemeClr val="bg1"/>
    </a:soli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0" i="0" baseline="0">
                <a:effectLst/>
              </a:rPr>
              <a:t>Distribución Presupuesto Inicial por Capítulo</a:t>
            </a:r>
          </a:p>
          <a:p>
            <a:pPr>
              <a:defRPr/>
            </a:pPr>
            <a:r>
              <a:rPr lang="en-US" sz="1400" b="0" i="0" baseline="0">
                <a:effectLst/>
              </a:rPr>
              <a:t>(en Millones de $)</a:t>
            </a:r>
            <a:endParaRPr lang="es-CL" sz="11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'Partida 21'!$M$62</c:f>
              <c:strCache>
                <c:ptCount val="1"/>
                <c:pt idx="0">
                  <c:v>Presupuesto Inicial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21'!$L$63:$L$71</c:f>
              <c:strCache>
                <c:ptCount val="9"/>
                <c:pt idx="0">
                  <c:v>Sub.de Ser.Sociales</c:v>
                </c:pt>
                <c:pt idx="1">
                  <c:v>FOSIS</c:v>
                </c:pt>
                <c:pt idx="2">
                  <c:v>INJUV</c:v>
                </c:pt>
                <c:pt idx="3">
                  <c:v>CONADI</c:v>
                </c:pt>
                <c:pt idx="4">
                  <c:v>SENADIS</c:v>
                </c:pt>
                <c:pt idx="5">
                  <c:v>SENAMA</c:v>
                </c:pt>
                <c:pt idx="6">
                  <c:v>Sub. de Eva. Social</c:v>
                </c:pt>
                <c:pt idx="7">
                  <c:v>Sub.de la Niñez</c:v>
                </c:pt>
                <c:pt idx="8">
                  <c:v>Sis.Prot.Integral a la Infancia</c:v>
                </c:pt>
              </c:strCache>
            </c:strRef>
          </c:cat>
          <c:val>
            <c:numRef>
              <c:f>'Partida 21'!$M$63:$M$71</c:f>
              <c:numCache>
                <c:formatCode>#,##0</c:formatCode>
                <c:ptCount val="9"/>
                <c:pt idx="0">
                  <c:v>297815785000</c:v>
                </c:pt>
                <c:pt idx="1">
                  <c:v>87059888000</c:v>
                </c:pt>
                <c:pt idx="2">
                  <c:v>8463108000</c:v>
                </c:pt>
                <c:pt idx="3">
                  <c:v>128023644000</c:v>
                </c:pt>
                <c:pt idx="4">
                  <c:v>22798344000</c:v>
                </c:pt>
                <c:pt idx="5">
                  <c:v>39533041000</c:v>
                </c:pt>
                <c:pt idx="6">
                  <c:v>23581689000</c:v>
                </c:pt>
                <c:pt idx="7">
                  <c:v>4350903000</c:v>
                </c:pt>
                <c:pt idx="8">
                  <c:v>55849992000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E18-4118-930A-06F66E33DC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774821360"/>
        <c:axId val="774822672"/>
      </c:barChart>
      <c:catAx>
        <c:axId val="77482136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774822672"/>
        <c:crosses val="autoZero"/>
        <c:auto val="1"/>
        <c:lblAlgn val="ctr"/>
        <c:lblOffset val="100"/>
        <c:noMultiLvlLbl val="0"/>
      </c:catAx>
      <c:valAx>
        <c:axId val="774822672"/>
        <c:scaling>
          <c:orientation val="minMax"/>
          <c:max val="3000000000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774821360"/>
        <c:crosses val="autoZero"/>
        <c:crossBetween val="between"/>
        <c:dispUnits>
          <c:builtInUnit val="millions"/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>
          <a:lumMod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 i="0" baseline="0">
                <a:effectLst/>
              </a:rPr>
              <a:t>% Ejecución Mensual 2017- 2018 - 2019</a:t>
            </a:r>
            <a:endParaRPr lang="es-CL" sz="400">
              <a:effectLst/>
            </a:endParaRPr>
          </a:p>
        </c:rich>
      </c:tx>
      <c:layout>
        <c:manualLayout>
          <c:xMode val="edge"/>
          <c:yMode val="edge"/>
          <c:x val="0.34818027029226561"/>
          <c:y val="3.95263292359174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21'!$C$26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21'!$D$25:$O$25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21'!$D$26:$O$26</c:f>
              <c:numCache>
                <c:formatCode>0.0%</c:formatCode>
                <c:ptCount val="12"/>
                <c:pt idx="0">
                  <c:v>0.23108695618361413</c:v>
                </c:pt>
                <c:pt idx="1">
                  <c:v>6.5513656391288533E-2</c:v>
                </c:pt>
                <c:pt idx="2">
                  <c:v>0.14103167003029679</c:v>
                </c:pt>
                <c:pt idx="3">
                  <c:v>2.412567719255523E-2</c:v>
                </c:pt>
                <c:pt idx="4">
                  <c:v>4.6618815528488865E-2</c:v>
                </c:pt>
                <c:pt idx="5">
                  <c:v>5.267806310037379E-2</c:v>
                </c:pt>
                <c:pt idx="6">
                  <c:v>3.9709575893583461E-2</c:v>
                </c:pt>
                <c:pt idx="7">
                  <c:v>6.9779897697146473E-2</c:v>
                </c:pt>
                <c:pt idx="8">
                  <c:v>3.9852670188844579E-2</c:v>
                </c:pt>
                <c:pt idx="9">
                  <c:v>6.669877004699569E-2</c:v>
                </c:pt>
                <c:pt idx="10">
                  <c:v>5.7925126646338594E-2</c:v>
                </c:pt>
                <c:pt idx="11">
                  <c:v>0.17322439600597742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0A0-40BB-A846-3744C23AF5EF}"/>
            </c:ext>
          </c:extLst>
        </c:ser>
        <c:ser>
          <c:idx val="0"/>
          <c:order val="1"/>
          <c:tx>
            <c:strRef>
              <c:f>'Partida 21'!$C$27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21'!$D$25:$O$25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21'!$D$27:$O$27</c:f>
              <c:numCache>
                <c:formatCode>0.0%</c:formatCode>
                <c:ptCount val="12"/>
                <c:pt idx="0">
                  <c:v>0.12070260611355964</c:v>
                </c:pt>
                <c:pt idx="1">
                  <c:v>4.0254742212498716E-2</c:v>
                </c:pt>
                <c:pt idx="2">
                  <c:v>7.6982571027503957E-2</c:v>
                </c:pt>
                <c:pt idx="3">
                  <c:v>0.24742944323993527</c:v>
                </c:pt>
                <c:pt idx="4">
                  <c:v>3.0572781661889155E-2</c:v>
                </c:pt>
                <c:pt idx="5">
                  <c:v>4.4445722261740157E-2</c:v>
                </c:pt>
                <c:pt idx="6">
                  <c:v>5.4060575064785052E-2</c:v>
                </c:pt>
                <c:pt idx="7">
                  <c:v>4.9052542394656354E-2</c:v>
                </c:pt>
                <c:pt idx="8">
                  <c:v>6.0985854754737605E-2</c:v>
                </c:pt>
                <c:pt idx="9">
                  <c:v>4.8882003639969675E-2</c:v>
                </c:pt>
                <c:pt idx="10">
                  <c:v>6.1896289127028596E-2</c:v>
                </c:pt>
                <c:pt idx="11">
                  <c:v>0.19055119375702775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0A0-40BB-A846-3744C23AF5EF}"/>
            </c:ext>
          </c:extLst>
        </c:ser>
        <c:ser>
          <c:idx val="1"/>
          <c:order val="2"/>
          <c:tx>
            <c:strRef>
              <c:f>'Partida 21'!$C$28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21'!$D$25:$O$25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21'!$D$28:$E$28</c:f>
              <c:numCache>
                <c:formatCode>0.0%</c:formatCode>
                <c:ptCount val="2"/>
                <c:pt idx="0">
                  <c:v>0.14173455713243191</c:v>
                </c:pt>
                <c:pt idx="1">
                  <c:v>2.6790190808916901E-2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0A0-40BB-A846-3744C23AF5E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6401624"/>
        <c:axId val="1"/>
      </c:barChart>
      <c:catAx>
        <c:axId val="196401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0.25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1624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 i="0" baseline="0">
                <a:effectLst/>
              </a:rPr>
              <a:t>% Ejecución Acumulada  2017 - 2018 - 2019</a:t>
            </a:r>
            <a:endParaRPr lang="es-CL" sz="1000">
              <a:effectLst/>
            </a:endParaRPr>
          </a:p>
        </c:rich>
      </c:tx>
      <c:layout>
        <c:manualLayout>
          <c:xMode val="edge"/>
          <c:yMode val="edge"/>
          <c:x val="0.30808112324492981"/>
          <c:y val="4.488077880519945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21'!$C$20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21'!$D$19:$O$19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21'!$D$20:$O$20</c:f>
              <c:numCache>
                <c:formatCode>0.0%</c:formatCode>
                <c:ptCount val="12"/>
                <c:pt idx="0">
                  <c:v>0.23108695618361413</c:v>
                </c:pt>
                <c:pt idx="1">
                  <c:v>0.29165551759878056</c:v>
                </c:pt>
                <c:pt idx="2">
                  <c:v>0.43075010702789102</c:v>
                </c:pt>
                <c:pt idx="3">
                  <c:v>0.45066222063734124</c:v>
                </c:pt>
                <c:pt idx="4">
                  <c:v>0.49728103616583008</c:v>
                </c:pt>
                <c:pt idx="5">
                  <c:v>0.5491801046667637</c:v>
                </c:pt>
                <c:pt idx="6">
                  <c:v>0.58692162147554394</c:v>
                </c:pt>
                <c:pt idx="7">
                  <c:v>0.65670151917269048</c:v>
                </c:pt>
                <c:pt idx="8">
                  <c:v>0.69655418936153501</c:v>
                </c:pt>
                <c:pt idx="9">
                  <c:v>0.76325295940853066</c:v>
                </c:pt>
                <c:pt idx="10">
                  <c:v>0.8227218674073058</c:v>
                </c:pt>
                <c:pt idx="11">
                  <c:v>0.97852600999605555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A20-4549-9BB5-1E244EAABDF5}"/>
            </c:ext>
          </c:extLst>
        </c:ser>
        <c:ser>
          <c:idx val="0"/>
          <c:order val="1"/>
          <c:tx>
            <c:strRef>
              <c:f>'Partida 21'!$C$21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21'!$D$19:$O$19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21'!$D$21:$O$21</c:f>
              <c:numCache>
                <c:formatCode>0.0%</c:formatCode>
                <c:ptCount val="12"/>
                <c:pt idx="0">
                  <c:v>0.12070260611355964</c:v>
                </c:pt>
                <c:pt idx="1">
                  <c:v>0.15408469702593311</c:v>
                </c:pt>
                <c:pt idx="2">
                  <c:v>0.22808914483445022</c:v>
                </c:pt>
                <c:pt idx="3">
                  <c:v>0.47502046929264619</c:v>
                </c:pt>
                <c:pt idx="4">
                  <c:v>0.50448964506300542</c:v>
                </c:pt>
                <c:pt idx="5">
                  <c:v>0.54841781577387827</c:v>
                </c:pt>
                <c:pt idx="6">
                  <c:v>0.60434365796248835</c:v>
                </c:pt>
                <c:pt idx="7">
                  <c:v>0.65337803445177101</c:v>
                </c:pt>
                <c:pt idx="8">
                  <c:v>0.71436260365073667</c:v>
                </c:pt>
                <c:pt idx="9">
                  <c:v>0.76324460729070631</c:v>
                </c:pt>
                <c:pt idx="10">
                  <c:v>0.82514089641773491</c:v>
                </c:pt>
                <c:pt idx="11">
                  <c:v>0.98889312512019323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A20-4549-9BB5-1E244EAABDF5}"/>
            </c:ext>
          </c:extLst>
        </c:ser>
        <c:ser>
          <c:idx val="1"/>
          <c:order val="2"/>
          <c:tx>
            <c:strRef>
              <c:f>'Partida 21'!$C$22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Pt>
            <c:idx val="0"/>
            <c:marker>
              <c:symbol val="circle"/>
              <c:size val="6"/>
              <c:spPr>
                <a:gradFill rotWithShape="1">
                  <a:gsLst>
                    <a:gs pos="0">
                      <a:schemeClr val="accent2">
                        <a:shade val="51000"/>
                        <a:satMod val="130000"/>
                      </a:schemeClr>
                    </a:gs>
                    <a:gs pos="80000">
                      <a:schemeClr val="accent2">
                        <a:shade val="93000"/>
                        <a:satMod val="130000"/>
                      </a:schemeClr>
                    </a:gs>
                    <a:gs pos="100000">
                      <a:schemeClr val="accent2">
                        <a:shade val="94000"/>
                        <a:satMod val="135000"/>
                      </a:schemeClr>
                    </a:gs>
                  </a:gsLst>
                  <a:lin ang="16200000" scaled="0"/>
                </a:gradFill>
                <a:ln w="9525">
                  <a:solidFill>
                    <a:schemeClr val="accent2"/>
                  </a:solidFill>
                  <a:round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/>
                </a:sp3d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7A20-4549-9BB5-1E244EAABDF5}"/>
              </c:ext>
            </c:extLst>
          </c:dPt>
          <c:dLbls>
            <c:dLbl>
              <c:idx val="0"/>
              <c:layout>
                <c:manualLayout>
                  <c:x val="-5.8880578925573933E-2"/>
                  <c:y val="1.92103095327825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A20-4549-9BB5-1E244EAABDF5}"/>
                </c:ext>
              </c:extLst>
            </c:dLbl>
            <c:dLbl>
              <c:idx val="1"/>
              <c:layout>
                <c:manualLayout>
                  <c:x val="-2.2880915236609501E-2"/>
                  <c:y val="3.60872430486908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A20-4549-9BB5-1E244EAABDF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21'!$D$19:$O$19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21'!$D$22:$E$22</c:f>
              <c:numCache>
                <c:formatCode>0.0%</c:formatCode>
                <c:ptCount val="2"/>
                <c:pt idx="0">
                  <c:v>0.14173455713243191</c:v>
                </c:pt>
                <c:pt idx="1">
                  <c:v>0.16809918043233985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7A20-4549-9BB5-1E244EAABD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6400640"/>
        <c:axId val="1"/>
      </c:lineChart>
      <c:catAx>
        <c:axId val="196400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064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22-05-2019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22-05-2019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22-05-2019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22-05-2019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22-05-2019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22-05-2019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22-05-2019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22-05-2019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22-05-2019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22-05-2019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22-05-2019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22-05-2019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22-05-2019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22-05-2019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22-05-2019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22-05-2019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22-05-2019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22-05-2019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22-05-2019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22-05-2019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22-05-2019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22-05-2019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22-05-2019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22-05-2019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22-05-2019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8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22-05-2019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grpSp>
        <p:nvGrpSpPr>
          <p:cNvPr id="7" name="Grupo 6">
            <a:extLst>
              <a:ext uri="{FF2B5EF4-FFF2-40B4-BE49-F238E27FC236}">
                <a16:creationId xmlns:a16="http://schemas.microsoft.com/office/drawing/2014/main" id="{BB2088A0-C720-43CC-B360-430E8C9550D3}"/>
              </a:ext>
            </a:extLst>
          </p:cNvPr>
          <p:cNvGrpSpPr/>
          <p:nvPr userDrawn="1"/>
        </p:nvGrpSpPr>
        <p:grpSpPr>
          <a:xfrm>
            <a:off x="5436096" y="44624"/>
            <a:ext cx="3672408" cy="504056"/>
            <a:chOff x="5436096" y="44624"/>
            <a:chExt cx="3672408" cy="504056"/>
          </a:xfrm>
        </p:grpSpPr>
        <p:sp>
          <p:nvSpPr>
            <p:cNvPr id="8" name="4 CuadroTexto">
              <a:extLst>
                <a:ext uri="{FF2B5EF4-FFF2-40B4-BE49-F238E27FC236}">
                  <a16:creationId xmlns:a16="http://schemas.microsoft.com/office/drawing/2014/main" id="{14C839D8-1C9A-438E-AC6A-FE96B90A593C}"/>
                </a:ext>
              </a:extLst>
            </p:cNvPr>
            <p:cNvSpPr txBox="1"/>
            <p:nvPr userDrawn="1"/>
          </p:nvSpPr>
          <p:spPr>
            <a:xfrm>
              <a:off x="6156176" y="116632"/>
              <a:ext cx="2189753" cy="16346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7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7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11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9" name="2 Objeto">
              <a:extLst>
                <a:ext uri="{FF2B5EF4-FFF2-40B4-BE49-F238E27FC236}">
                  <a16:creationId xmlns:a16="http://schemas.microsoft.com/office/drawing/2014/main" id="{B35283CA-BEF1-490C-AA34-092E5CB5687A}"/>
                </a:ext>
              </a:extLst>
            </p:cNvPr>
            <p:cNvGraphicFramePr>
              <a:graphicFrameLocks noChangeAspect="1"/>
            </p:cNvGraphicFramePr>
            <p:nvPr userDrawn="1">
              <p:extLst>
                <p:ext uri="{D42A27DB-BD31-4B8C-83A1-F6EECF244321}">
                  <p14:modId xmlns:p14="http://schemas.microsoft.com/office/powerpoint/2010/main" val="612204099"/>
                </p:ext>
              </p:extLst>
            </p:nvPr>
          </p:nvGraphicFramePr>
          <p:xfrm>
            <a:off x="5436096" y="44624"/>
            <a:ext cx="565001" cy="4172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20" name="Imagen de mapa de bits" r:id="rId14" imgW="743054" imgH="523810" progId="PBrush">
                    <p:embed/>
                  </p:oleObj>
                </mc:Choice>
                <mc:Fallback>
                  <p:oleObj name="Imagen de mapa de bits" r:id="rId14" imgW="743054" imgH="523810" progId="PBrush">
                    <p:embed/>
                    <p:pic>
                      <p:nvPicPr>
                        <p:cNvPr id="3" name="2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36096" y="44624"/>
                          <a:ext cx="565001" cy="4172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" name="4 Rectángulo">
              <a:extLst>
                <a:ext uri="{FF2B5EF4-FFF2-40B4-BE49-F238E27FC236}">
                  <a16:creationId xmlns:a16="http://schemas.microsoft.com/office/drawing/2014/main" id="{32803465-98D9-4704-B5DB-2062F7E2715B}"/>
                </a:ext>
              </a:extLst>
            </p:cNvPr>
            <p:cNvSpPr/>
            <p:nvPr userDrawn="1"/>
          </p:nvSpPr>
          <p:spPr>
            <a:xfrm>
              <a:off x="6012160" y="87015"/>
              <a:ext cx="309634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240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05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NIDAD TÉCNCIA DE APOYO PRESUPUESTARIO</a:t>
              </a:r>
              <a:endParaRPr lang="es-CL" sz="1000" dirty="0">
                <a:effectLst/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FEBRERO 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21: 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DESARROLLO SOCIAL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abril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4B53E3AE-5962-4D9F-B880-01036A46DE5F}"/>
              </a:ext>
            </a:extLst>
          </p:cNvPr>
          <p:cNvGrpSpPr/>
          <p:nvPr/>
        </p:nvGrpSpPr>
        <p:grpSpPr>
          <a:xfrm>
            <a:off x="410078" y="836712"/>
            <a:ext cx="6682202" cy="893319"/>
            <a:chOff x="410078" y="836712"/>
            <a:chExt cx="6682202" cy="893319"/>
          </a:xfrm>
        </p:grpSpPr>
        <p:sp>
          <p:nvSpPr>
            <p:cNvPr id="11" name="4 CuadroTexto">
              <a:extLst>
                <a:ext uri="{FF2B5EF4-FFF2-40B4-BE49-F238E27FC236}">
                  <a16:creationId xmlns:a16="http://schemas.microsoft.com/office/drawing/2014/main" id="{AA16EB0F-BEB7-45CE-BD1B-E1E3342044D8}"/>
                </a:ext>
              </a:extLst>
            </p:cNvPr>
            <p:cNvSpPr txBox="1"/>
            <p:nvPr/>
          </p:nvSpPr>
          <p:spPr>
            <a:xfrm>
              <a:off x="1844875" y="1064930"/>
              <a:ext cx="3771241" cy="34995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12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12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24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12" name="5 Objeto">
              <a:extLst>
                <a:ext uri="{FF2B5EF4-FFF2-40B4-BE49-F238E27FC236}">
                  <a16:creationId xmlns:a16="http://schemas.microsoft.com/office/drawing/2014/main" id="{3C813A8A-E48E-4E10-8C87-A89B6E609F01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072545"/>
                </p:ext>
              </p:extLst>
            </p:nvPr>
          </p:nvGraphicFramePr>
          <p:xfrm>
            <a:off x="410078" y="836712"/>
            <a:ext cx="1209594" cy="8933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09" name="Imagen de mapa de bits" r:id="rId3" imgW="743054" imgH="523810" progId="PBrush">
                    <p:embed/>
                  </p:oleObj>
                </mc:Choice>
                <mc:Fallback>
                  <p:oleObj name="Imagen de mapa de bits" r:id="rId3" imgW="743054" imgH="523810" progId="PBrush">
                    <p:embed/>
                    <p:pic>
                      <p:nvPicPr>
                        <p:cNvPr id="6" name="5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0078" y="836712"/>
                          <a:ext cx="1209594" cy="8933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" name="7 Rectángulo">
              <a:extLst>
                <a:ext uri="{FF2B5EF4-FFF2-40B4-BE49-F238E27FC236}">
                  <a16:creationId xmlns:a16="http://schemas.microsoft.com/office/drawing/2014/main" id="{27B4F62C-F56C-49B9-872E-33EE24258062}"/>
                </a:ext>
              </a:extLst>
            </p:cNvPr>
            <p:cNvSpPr/>
            <p:nvPr/>
          </p:nvSpPr>
          <p:spPr>
            <a:xfrm>
              <a:off x="1547664" y="992922"/>
              <a:ext cx="5544616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40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NIDAD </a:t>
              </a:r>
              <a:r>
                <a:rPr lang="es-CL" sz="1600" b="1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TÉCNICA DE APOYO 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PRESUPUESTARIO</a:t>
              </a:r>
              <a:endParaRPr lang="es-CL" sz="1400" dirty="0"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51277" y="1436941"/>
            <a:ext cx="7841446" cy="33587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15DF7BA2-E744-4643-82BD-4A2B05688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8612" y="635635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01. PROGRAMA 01:  SUBSECRETARÍA DE SERVICIOS SOCIALES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7D8D4B8-62DA-4B4B-B457-34CAA56F34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6646936"/>
              </p:ext>
            </p:extLst>
          </p:nvPr>
        </p:nvGraphicFramePr>
        <p:xfrm>
          <a:off x="488612" y="1772816"/>
          <a:ext cx="7886701" cy="4325594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1293278070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4243764813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645778639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76294478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507901445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792665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58836338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713093046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611129232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515582195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0321713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</a:t>
                      </a:r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7307008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64.650.708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64.702.708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10.060.776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585445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21.406.517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21.441.517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2.838.908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356407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2.958.250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2.975.250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184.557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544057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667685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068610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38.549.493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38.549.493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1.482.282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28017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1.753.166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1.753.166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438.292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004772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de las Familias - Programa Red Telecentros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1.753.166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1.753.166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438.292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262803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36.796.327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36.796.327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1.043.990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561925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Elige Vivir Sano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1.314.444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1.314.444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17.018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64543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de apoyo a la selección de Beneficios Sociales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6.033.738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6.033.738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368.947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081325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Apoyo, Monitoreo y Supervisión a la Gestión Territorial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1.199.112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1.199.112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241.789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546865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al Pago Electrónico de Prestaciones Monetarias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5.294.655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5.294.655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75130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Cuidado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3.093.172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3.093.172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21588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Pago Cuidadores de Personas con Discapacidad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8.456.924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8.456.924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6060190"/>
                  </a:ext>
                </a:extLst>
              </a:tr>
              <a:tr h="1347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Apoyo a la Atención de Salud Mental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320.831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320.831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286.507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897515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Asuntos Indígenas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1.110.581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1.110.581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113.976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230958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Clase Media Protegida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470.504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470.504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880624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Noche Digna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9.502.366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9.502.366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13.310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348896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333.419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333.419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31.028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166898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17.629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891123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22.951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645958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26.109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905354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72.648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72.648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21.007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707404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194.082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194.082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6.503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580531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1.403.018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1.403.018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5.524.001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662225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487.435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487.435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78.493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636368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913.083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913.083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113.773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027661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5.331.735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213269,4%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213269,4%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28088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68916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501024" y="1687614"/>
            <a:ext cx="382573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E02A0E49-6F6F-4266-BE4A-092819F29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1560" y="6391358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09323" y="62068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01. PROGRAMA 05:  INGRESO ÉTICO FAMILIAR Y SISTEMA CHILE SOLIDARIO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A0001A1-C482-4A65-8D21-79B090D2F4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6673090"/>
              </p:ext>
            </p:extLst>
          </p:nvPr>
        </p:nvGraphicFramePr>
        <p:xfrm>
          <a:off x="558303" y="2005678"/>
          <a:ext cx="7932258" cy="4303623"/>
        </p:xfrm>
        <a:graphic>
          <a:graphicData uri="http://schemas.openxmlformats.org/drawingml/2006/table">
            <a:tbl>
              <a:tblPr/>
              <a:tblGrid>
                <a:gridCol w="265826">
                  <a:extLst>
                    <a:ext uri="{9D8B030D-6E8A-4147-A177-3AD203B41FA5}">
                      <a16:colId xmlns:a16="http://schemas.microsoft.com/office/drawing/2014/main" val="1814218627"/>
                    </a:ext>
                  </a:extLst>
                </a:gridCol>
                <a:gridCol w="265826">
                  <a:extLst>
                    <a:ext uri="{9D8B030D-6E8A-4147-A177-3AD203B41FA5}">
                      <a16:colId xmlns:a16="http://schemas.microsoft.com/office/drawing/2014/main" val="1076187667"/>
                    </a:ext>
                  </a:extLst>
                </a:gridCol>
                <a:gridCol w="265826">
                  <a:extLst>
                    <a:ext uri="{9D8B030D-6E8A-4147-A177-3AD203B41FA5}">
                      <a16:colId xmlns:a16="http://schemas.microsoft.com/office/drawing/2014/main" val="2366690185"/>
                    </a:ext>
                  </a:extLst>
                </a:gridCol>
                <a:gridCol w="2998521">
                  <a:extLst>
                    <a:ext uri="{9D8B030D-6E8A-4147-A177-3AD203B41FA5}">
                      <a16:colId xmlns:a16="http://schemas.microsoft.com/office/drawing/2014/main" val="137077753"/>
                    </a:ext>
                  </a:extLst>
                </a:gridCol>
                <a:gridCol w="712415">
                  <a:extLst>
                    <a:ext uri="{9D8B030D-6E8A-4147-A177-3AD203B41FA5}">
                      <a16:colId xmlns:a16="http://schemas.microsoft.com/office/drawing/2014/main" val="4129548768"/>
                    </a:ext>
                  </a:extLst>
                </a:gridCol>
                <a:gridCol w="712415">
                  <a:extLst>
                    <a:ext uri="{9D8B030D-6E8A-4147-A177-3AD203B41FA5}">
                      <a16:colId xmlns:a16="http://schemas.microsoft.com/office/drawing/2014/main" val="1576550657"/>
                    </a:ext>
                  </a:extLst>
                </a:gridCol>
                <a:gridCol w="712415">
                  <a:extLst>
                    <a:ext uri="{9D8B030D-6E8A-4147-A177-3AD203B41FA5}">
                      <a16:colId xmlns:a16="http://schemas.microsoft.com/office/drawing/2014/main" val="12988338"/>
                    </a:ext>
                  </a:extLst>
                </a:gridCol>
                <a:gridCol w="712415">
                  <a:extLst>
                    <a:ext uri="{9D8B030D-6E8A-4147-A177-3AD203B41FA5}">
                      <a16:colId xmlns:a16="http://schemas.microsoft.com/office/drawing/2014/main" val="1901268431"/>
                    </a:ext>
                  </a:extLst>
                </a:gridCol>
                <a:gridCol w="648616">
                  <a:extLst>
                    <a:ext uri="{9D8B030D-6E8A-4147-A177-3AD203B41FA5}">
                      <a16:colId xmlns:a16="http://schemas.microsoft.com/office/drawing/2014/main" val="1586649322"/>
                    </a:ext>
                  </a:extLst>
                </a:gridCol>
                <a:gridCol w="637983">
                  <a:extLst>
                    <a:ext uri="{9D8B030D-6E8A-4147-A177-3AD203B41FA5}">
                      <a16:colId xmlns:a16="http://schemas.microsoft.com/office/drawing/2014/main" val="2609683215"/>
                    </a:ext>
                  </a:extLst>
                </a:gridCol>
              </a:tblGrid>
              <a:tr h="1195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007" marR="7007" marT="7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007" marR="7007" marT="70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8607801"/>
                  </a:ext>
                </a:extLst>
              </a:tr>
              <a:tr h="2493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2627404"/>
                  </a:ext>
                </a:extLst>
              </a:tr>
              <a:tr h="1195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233.165.077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233.165.077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47.808.561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2122045"/>
                  </a:ext>
                </a:extLst>
              </a:tr>
              <a:tr h="1195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233.164.077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233.164.077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18.500.911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7546334"/>
                  </a:ext>
                </a:extLst>
              </a:tr>
              <a:tr h="1195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425.660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425.660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5192063"/>
                  </a:ext>
                </a:extLst>
              </a:tr>
              <a:tr h="1195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PRODEMU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425.660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425.660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47682"/>
                  </a:ext>
                </a:extLst>
              </a:tr>
              <a:tr h="1195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131.335.199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131.335.199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16.870.081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5142554"/>
                  </a:ext>
                </a:extLst>
              </a:tr>
              <a:tr h="1195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Habilidades para la Vida - JUNAEB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1.022.494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1.022.494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5232788"/>
                  </a:ext>
                </a:extLst>
              </a:tr>
              <a:tr h="1195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Salud Chile Solidario - Fondo Nacional de Salud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4.247.544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4.247.544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0807006"/>
                  </a:ext>
                </a:extLst>
              </a:tr>
              <a:tr h="1195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Ayudas Técnicas - SENADIS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1.871.708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1.871.708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7635789"/>
                  </a:ext>
                </a:extLst>
              </a:tr>
              <a:tr h="1195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Alimentación - JUNAEB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8.031.425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8.031.425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8893486"/>
                  </a:ext>
                </a:extLst>
              </a:tr>
              <a:tr h="1195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Solidaridad e Inversión Social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19.453.205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19.453.205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9.726.603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6427191"/>
                  </a:ext>
                </a:extLst>
              </a:tr>
              <a:tr h="1195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015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INTEGRA - Subsecretaría de Educación Parvularia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2.435.833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2.435.833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4478256"/>
                  </a:ext>
                </a:extLst>
              </a:tr>
              <a:tr h="1195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016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Salud Oral - JUNAEB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395.110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395.110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249443"/>
                  </a:ext>
                </a:extLst>
              </a:tr>
              <a:tr h="1195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Proempleo - Subsecretaría del Trabajo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4.347.447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4.347.447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7954404"/>
                  </a:ext>
                </a:extLst>
              </a:tr>
              <a:tr h="23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018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Educacional Pro-Retención, Ley N° 19.873 - M. de Educación                                                                                                                                    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16.998.205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16.998.205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5669909"/>
                  </a:ext>
                </a:extLst>
              </a:tr>
              <a:tr h="1195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020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Educación Media - JUNAEB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1.097.445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1.097.445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3357248"/>
                  </a:ext>
                </a:extLst>
              </a:tr>
              <a:tr h="1195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Empleo a la Mujer, Ley N° 20.595 - SENCE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71.434.783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71.434.783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7.143.478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8884429"/>
                  </a:ext>
                </a:extLst>
              </a:tr>
              <a:tr h="1195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101.403.218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101.403.218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1.630.830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2249483"/>
                  </a:ext>
                </a:extLst>
              </a:tr>
              <a:tr h="1195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Bonificación Ley N° 20.595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44.289.597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44.289.597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47.787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7404456"/>
                  </a:ext>
                </a:extLst>
              </a:tr>
              <a:tr h="1195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Habitabilidad Chile Solidario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11.852.074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11.852.074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678.000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8196392"/>
                  </a:ext>
                </a:extLst>
              </a:tr>
              <a:tr h="1195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Identificación Chile Solidario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254.889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254.889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5042808"/>
                  </a:ext>
                </a:extLst>
              </a:tr>
              <a:tr h="1195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Bonos Art. 2° Transitorio, Ley N° 19.949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21.684.845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21.684.845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4008683"/>
                  </a:ext>
                </a:extLst>
              </a:tr>
              <a:tr h="1195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Integral al Adulto Mayor Chile Solidario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6.719.942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6.719.942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329.280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8138581"/>
                  </a:ext>
                </a:extLst>
              </a:tr>
              <a:tr h="1195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Personas en Situación de Calle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4.587.704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4.587.704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3.450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21753"/>
                  </a:ext>
                </a:extLst>
              </a:tr>
              <a:tr h="1195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Familias para el Autoconsumo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3.425.722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3.425.722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437.500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9390962"/>
                  </a:ext>
                </a:extLst>
              </a:tr>
              <a:tr h="1195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Eje (Ley N° 20.595)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2.007.495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2.007.495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130.041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6882923"/>
                  </a:ext>
                </a:extLst>
              </a:tr>
              <a:tr h="23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986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Niños(as) y Adolescentes con un Adulto Significativo Privado de Libertad (Ley N° 20.595)                                                                                                                                           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5.631.570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5.631.570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4.772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7117937"/>
                  </a:ext>
                </a:extLst>
              </a:tr>
              <a:tr h="127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para Niños(as) con Cuidadores Principales Temporeras(os)                                                                                                 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440.214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440.214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2490071"/>
                  </a:ext>
                </a:extLst>
              </a:tr>
              <a:tr h="23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Generación de Microemprendimiento Indígena Urbano Chile Solidario - CONADI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509.166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509.166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2701106"/>
                  </a:ext>
                </a:extLst>
              </a:tr>
              <a:tr h="1221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29.307.650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2930765,0%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2930765,0%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1116397"/>
                  </a:ext>
                </a:extLst>
              </a:tr>
              <a:tr h="1195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29.307.650</a:t>
                      </a:r>
                    </a:p>
                  </a:txBody>
                  <a:tcPr marL="7007" marR="7007" marT="70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2930765,0%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2930765,0%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66747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556791"/>
            <a:ext cx="7860248" cy="35495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43A6AB45-80C7-4A9F-A5EA-19017C6C26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9323" y="74379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02. PROGRAMA 01:  FONDO DE SOLIDARIDAD E INVERSIÓN SOCIAL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F03CDEC-A3FB-43B2-B4AE-FEB211E2AC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6999692"/>
              </p:ext>
            </p:extLst>
          </p:nvPr>
        </p:nvGraphicFramePr>
        <p:xfrm>
          <a:off x="514949" y="1881330"/>
          <a:ext cx="7886701" cy="3936047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1669160060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661634114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725150454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131165299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420090025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11303400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485529745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479221160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1568479693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2639120733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0034468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8489042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87.059.888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87.059.888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14.740.963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99007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16.671.006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16.671.006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2.290.116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537298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2.618.769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2.618.769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373.510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459583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25.082.336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25.082.336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10.952.580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712365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808.090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808.090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877418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Alianzas Público-Privadas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808.090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808.090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987749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24.274.246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24.274.246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10.952.580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451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Acompañamiento Psicosocial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11.628.876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11.628.876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5.434.916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011714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Acompañamiento Sociolaboral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10.905.510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10.905.510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5.224.134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231515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Eje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1.739.860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1.739.860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293.530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181722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1.019.355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1.019.355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15.104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16275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51.618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51.618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374179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26.420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159015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494697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262.650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262.650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857650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627.167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627.167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049524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41.667.422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41.667.422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287.546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010300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40.821.217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40.821.217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245.524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653017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Emprendimiento y Microfinanzas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28.657.630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28.657.630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204.775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637191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Social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5.651.380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5.651.380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703503"/>
                  </a:ext>
                </a:extLst>
              </a:tr>
              <a:tr h="1347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Empleabilidad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5.659.704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5.659.704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23.570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295954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Educación Financiera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852.503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852.503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5.159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139653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846.205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846.205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847630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Intervención en Territorios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846.205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846.205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427535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822.107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82210,7%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82210,7%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345219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822.107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82210,7%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82210,7%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62241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556792"/>
            <a:ext cx="7860248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A4889FAC-65B0-4D30-B4DE-1165C5058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90100" y="6340129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9323" y="74379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05. PROGRAMA 01:  INSTITUTO NACIONAL DE LA JUVENTUD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C6E8923-E828-4AE1-B4E9-ECAB181FD7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8670761"/>
              </p:ext>
            </p:extLst>
          </p:nvPr>
        </p:nvGraphicFramePr>
        <p:xfrm>
          <a:off x="622008" y="1850044"/>
          <a:ext cx="7886698" cy="3021557"/>
        </p:xfrm>
        <a:graphic>
          <a:graphicData uri="http://schemas.openxmlformats.org/drawingml/2006/table">
            <a:tbl>
              <a:tblPr/>
              <a:tblGrid>
                <a:gridCol w="262452">
                  <a:extLst>
                    <a:ext uri="{9D8B030D-6E8A-4147-A177-3AD203B41FA5}">
                      <a16:colId xmlns:a16="http://schemas.microsoft.com/office/drawing/2014/main" val="2031161168"/>
                    </a:ext>
                  </a:extLst>
                </a:gridCol>
                <a:gridCol w="262452">
                  <a:extLst>
                    <a:ext uri="{9D8B030D-6E8A-4147-A177-3AD203B41FA5}">
                      <a16:colId xmlns:a16="http://schemas.microsoft.com/office/drawing/2014/main" val="2467039112"/>
                    </a:ext>
                  </a:extLst>
                </a:gridCol>
                <a:gridCol w="262452">
                  <a:extLst>
                    <a:ext uri="{9D8B030D-6E8A-4147-A177-3AD203B41FA5}">
                      <a16:colId xmlns:a16="http://schemas.microsoft.com/office/drawing/2014/main" val="2848918007"/>
                    </a:ext>
                  </a:extLst>
                </a:gridCol>
                <a:gridCol w="3015580">
                  <a:extLst>
                    <a:ext uri="{9D8B030D-6E8A-4147-A177-3AD203B41FA5}">
                      <a16:colId xmlns:a16="http://schemas.microsoft.com/office/drawing/2014/main" val="3040079339"/>
                    </a:ext>
                  </a:extLst>
                </a:gridCol>
                <a:gridCol w="703373">
                  <a:extLst>
                    <a:ext uri="{9D8B030D-6E8A-4147-A177-3AD203B41FA5}">
                      <a16:colId xmlns:a16="http://schemas.microsoft.com/office/drawing/2014/main" val="3554651398"/>
                    </a:ext>
                  </a:extLst>
                </a:gridCol>
                <a:gridCol w="703373">
                  <a:extLst>
                    <a:ext uri="{9D8B030D-6E8A-4147-A177-3AD203B41FA5}">
                      <a16:colId xmlns:a16="http://schemas.microsoft.com/office/drawing/2014/main" val="3761942054"/>
                    </a:ext>
                  </a:extLst>
                </a:gridCol>
                <a:gridCol w="703373">
                  <a:extLst>
                    <a:ext uri="{9D8B030D-6E8A-4147-A177-3AD203B41FA5}">
                      <a16:colId xmlns:a16="http://schemas.microsoft.com/office/drawing/2014/main" val="1675497122"/>
                    </a:ext>
                  </a:extLst>
                </a:gridCol>
                <a:gridCol w="703373">
                  <a:extLst>
                    <a:ext uri="{9D8B030D-6E8A-4147-A177-3AD203B41FA5}">
                      <a16:colId xmlns:a16="http://schemas.microsoft.com/office/drawing/2014/main" val="1404520643"/>
                    </a:ext>
                  </a:extLst>
                </a:gridCol>
                <a:gridCol w="640384">
                  <a:extLst>
                    <a:ext uri="{9D8B030D-6E8A-4147-A177-3AD203B41FA5}">
                      <a16:colId xmlns:a16="http://schemas.microsoft.com/office/drawing/2014/main" val="2140282199"/>
                    </a:ext>
                  </a:extLst>
                </a:gridCol>
                <a:gridCol w="629886">
                  <a:extLst>
                    <a:ext uri="{9D8B030D-6E8A-4147-A177-3AD203B41FA5}">
                      <a16:colId xmlns:a16="http://schemas.microsoft.com/office/drawing/2014/main" val="533409054"/>
                    </a:ext>
                  </a:extLst>
                </a:gridCol>
              </a:tblGrid>
              <a:tr h="12601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1384516"/>
                  </a:ext>
                </a:extLst>
              </a:tr>
              <a:tr h="3859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2083323"/>
                  </a:ext>
                </a:extLst>
              </a:tr>
              <a:tr h="1654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8.463.108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8.463.108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1.227.389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4170004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3.871.501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3.871.501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506.138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5962395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767.055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767.055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77.927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1080907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3.757.116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3.757.116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535.932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3669457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3.728.359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3.728.359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535.932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364564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Promoción de la Asociatividad y la Ciudadanía Juvenil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1.005.467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1.005.467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223.123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9391904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Empoderamiento e Inclusión de Jóvenes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196.504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196.504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26.005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297070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Observatorio de Juventud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220.943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220.943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26.755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7527410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Servicio Joven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2.305.445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2.305.445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260.049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1576387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28.757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28.757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9975269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Iberoamericana de la Juventud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28.757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28.757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8632149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65.436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65.436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3355419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20.559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20.559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1974872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4.114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4.114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345674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8.663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8.663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9111031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23.651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23.651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8635212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8.449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8.449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7651385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107.141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5357,1%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5357,1%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8312437"/>
                  </a:ext>
                </a:extLst>
              </a:tr>
              <a:tr h="1338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107.141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5357,1%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5357,1%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6869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628799"/>
            <a:ext cx="7860248" cy="30580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					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7C0A706D-C8BC-47F8-A45C-FF9587BFE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2802" y="635635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9323" y="62068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06. PROGRAMA 01:  CORPORACIÓN NACIONAL DE DESARROLLO INDÍGENA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BF92CF3-047C-4C24-BD28-071BE048A9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908284"/>
              </p:ext>
            </p:extLst>
          </p:nvPr>
        </p:nvGraphicFramePr>
        <p:xfrm>
          <a:off x="628649" y="1942742"/>
          <a:ext cx="7886701" cy="3652892"/>
        </p:xfrm>
        <a:graphic>
          <a:graphicData uri="http://schemas.openxmlformats.org/drawingml/2006/table">
            <a:tbl>
              <a:tblPr/>
              <a:tblGrid>
                <a:gridCol w="257735">
                  <a:extLst>
                    <a:ext uri="{9D8B030D-6E8A-4147-A177-3AD203B41FA5}">
                      <a16:colId xmlns:a16="http://schemas.microsoft.com/office/drawing/2014/main" val="2638312169"/>
                    </a:ext>
                  </a:extLst>
                </a:gridCol>
                <a:gridCol w="257735">
                  <a:extLst>
                    <a:ext uri="{9D8B030D-6E8A-4147-A177-3AD203B41FA5}">
                      <a16:colId xmlns:a16="http://schemas.microsoft.com/office/drawing/2014/main" val="4174985139"/>
                    </a:ext>
                  </a:extLst>
                </a:gridCol>
                <a:gridCol w="257735">
                  <a:extLst>
                    <a:ext uri="{9D8B030D-6E8A-4147-A177-3AD203B41FA5}">
                      <a16:colId xmlns:a16="http://schemas.microsoft.com/office/drawing/2014/main" val="2099427014"/>
                    </a:ext>
                  </a:extLst>
                </a:gridCol>
                <a:gridCol w="3103133">
                  <a:extLst>
                    <a:ext uri="{9D8B030D-6E8A-4147-A177-3AD203B41FA5}">
                      <a16:colId xmlns:a16="http://schemas.microsoft.com/office/drawing/2014/main" val="4255032634"/>
                    </a:ext>
                  </a:extLst>
                </a:gridCol>
                <a:gridCol w="690731">
                  <a:extLst>
                    <a:ext uri="{9D8B030D-6E8A-4147-A177-3AD203B41FA5}">
                      <a16:colId xmlns:a16="http://schemas.microsoft.com/office/drawing/2014/main" val="998944012"/>
                    </a:ext>
                  </a:extLst>
                </a:gridCol>
                <a:gridCol w="690731">
                  <a:extLst>
                    <a:ext uri="{9D8B030D-6E8A-4147-A177-3AD203B41FA5}">
                      <a16:colId xmlns:a16="http://schemas.microsoft.com/office/drawing/2014/main" val="513747451"/>
                    </a:ext>
                  </a:extLst>
                </a:gridCol>
                <a:gridCol w="690731">
                  <a:extLst>
                    <a:ext uri="{9D8B030D-6E8A-4147-A177-3AD203B41FA5}">
                      <a16:colId xmlns:a16="http://schemas.microsoft.com/office/drawing/2014/main" val="2251075315"/>
                    </a:ext>
                  </a:extLst>
                </a:gridCol>
                <a:gridCol w="690731">
                  <a:extLst>
                    <a:ext uri="{9D8B030D-6E8A-4147-A177-3AD203B41FA5}">
                      <a16:colId xmlns:a16="http://schemas.microsoft.com/office/drawing/2014/main" val="1603768082"/>
                    </a:ext>
                  </a:extLst>
                </a:gridCol>
                <a:gridCol w="628874">
                  <a:extLst>
                    <a:ext uri="{9D8B030D-6E8A-4147-A177-3AD203B41FA5}">
                      <a16:colId xmlns:a16="http://schemas.microsoft.com/office/drawing/2014/main" val="1237321518"/>
                    </a:ext>
                  </a:extLst>
                </a:gridCol>
                <a:gridCol w="618565">
                  <a:extLst>
                    <a:ext uri="{9D8B030D-6E8A-4147-A177-3AD203B41FA5}">
                      <a16:colId xmlns:a16="http://schemas.microsoft.com/office/drawing/2014/main" val="1740883734"/>
                    </a:ext>
                  </a:extLst>
                </a:gridCol>
              </a:tblGrid>
              <a:tr h="1237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5215535"/>
                  </a:ext>
                </a:extLst>
              </a:tr>
              <a:tr h="3788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4504075"/>
                  </a:ext>
                </a:extLst>
              </a:tr>
              <a:tr h="1623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128.023.644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128.023.644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33.397.129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5437081"/>
                  </a:ext>
                </a:extLst>
              </a:tr>
              <a:tr h="123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10.155.085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10.155.085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1.419.255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0566652"/>
                  </a:ext>
                </a:extLst>
              </a:tr>
              <a:tr h="123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1.484.745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1.484.745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161.575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6331206"/>
                  </a:ext>
                </a:extLst>
              </a:tr>
              <a:tr h="123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19.928.791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19.928.791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67.560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708953"/>
                  </a:ext>
                </a:extLst>
              </a:tr>
              <a:tr h="123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12.921.768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12.921.768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67.560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3468746"/>
                  </a:ext>
                </a:extLst>
              </a:tr>
              <a:tr h="123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Desarrollo Indígena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9.352.577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9.352.577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7.369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4298178"/>
                  </a:ext>
                </a:extLst>
              </a:tr>
              <a:tr h="123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579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Cultura y Educación Indígena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2.191.614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2.191.614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4640933"/>
                  </a:ext>
                </a:extLst>
              </a:tr>
              <a:tr h="123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Protección del Medio Ambiente y Recursos Naturales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64.832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64.832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109519"/>
                  </a:ext>
                </a:extLst>
              </a:tr>
              <a:tr h="123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Consulta a los Pueblos Indígenas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1.048.376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1.048.376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60.191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94491"/>
                  </a:ext>
                </a:extLst>
              </a:tr>
              <a:tr h="123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Turismo y Pueblos Indígenas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264.369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264.369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9511749"/>
                  </a:ext>
                </a:extLst>
              </a:tr>
              <a:tr h="123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5.117.242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5.117.242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8802025"/>
                  </a:ext>
                </a:extLst>
              </a:tr>
              <a:tr h="123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Desarrollo Agropecuario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4.099.807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4.099.807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533715"/>
                  </a:ext>
                </a:extLst>
              </a:tr>
              <a:tr h="123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Bienes Nacionales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584.163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584.163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7415038"/>
                  </a:ext>
                </a:extLst>
              </a:tr>
              <a:tr h="123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433.272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433.272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5301054"/>
                  </a:ext>
                </a:extLst>
              </a:tr>
              <a:tr h="123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1.889.781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1.889.781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178028"/>
                  </a:ext>
                </a:extLst>
              </a:tr>
              <a:tr h="123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887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Turismo y Pueblos Indígenas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416.905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416.905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5904459"/>
                  </a:ext>
                </a:extLst>
              </a:tr>
              <a:tr h="123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888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Protección Ambiental Indígena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214.243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214.243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2437199"/>
                  </a:ext>
                </a:extLst>
              </a:tr>
              <a:tr h="123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889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Instrumentos Cofinanciados de Apoyo al Fondo de Desarrollo Indígena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569.485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569.485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1627129"/>
                  </a:ext>
                </a:extLst>
              </a:tr>
              <a:tr h="123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Fondo de Cultura y Educación  Indígena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689.148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689.148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4453659"/>
                  </a:ext>
                </a:extLst>
              </a:tr>
              <a:tr h="123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103.272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103.272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7457540"/>
                  </a:ext>
                </a:extLst>
              </a:tr>
              <a:tr h="123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17.968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17.968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7971297"/>
                  </a:ext>
                </a:extLst>
              </a:tr>
              <a:tr h="123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7.737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7.737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7530151"/>
                  </a:ext>
                </a:extLst>
              </a:tr>
              <a:tr h="123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36.483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36.483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110661"/>
                  </a:ext>
                </a:extLst>
              </a:tr>
              <a:tr h="123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41.084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41.084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1706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1628800"/>
            <a:ext cx="7932256" cy="3090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					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9FDE14D4-2059-4443-A311-81834BE01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6798" y="6356349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9323" y="62068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06. PROGRAMA 01:  CORPORACIÓN NACIONAL DE DESARROLLO INDÍGENA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5824A61-C09C-4A54-901B-21EA1393E9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7108728"/>
              </p:ext>
            </p:extLst>
          </p:nvPr>
        </p:nvGraphicFramePr>
        <p:xfrm>
          <a:off x="628650" y="1948236"/>
          <a:ext cx="7886701" cy="2098482"/>
        </p:xfrm>
        <a:graphic>
          <a:graphicData uri="http://schemas.openxmlformats.org/drawingml/2006/table">
            <a:tbl>
              <a:tblPr/>
              <a:tblGrid>
                <a:gridCol w="257735">
                  <a:extLst>
                    <a:ext uri="{9D8B030D-6E8A-4147-A177-3AD203B41FA5}">
                      <a16:colId xmlns:a16="http://schemas.microsoft.com/office/drawing/2014/main" val="3901416105"/>
                    </a:ext>
                  </a:extLst>
                </a:gridCol>
                <a:gridCol w="257735">
                  <a:extLst>
                    <a:ext uri="{9D8B030D-6E8A-4147-A177-3AD203B41FA5}">
                      <a16:colId xmlns:a16="http://schemas.microsoft.com/office/drawing/2014/main" val="2655633546"/>
                    </a:ext>
                  </a:extLst>
                </a:gridCol>
                <a:gridCol w="257735">
                  <a:extLst>
                    <a:ext uri="{9D8B030D-6E8A-4147-A177-3AD203B41FA5}">
                      <a16:colId xmlns:a16="http://schemas.microsoft.com/office/drawing/2014/main" val="2137182062"/>
                    </a:ext>
                  </a:extLst>
                </a:gridCol>
                <a:gridCol w="3103133">
                  <a:extLst>
                    <a:ext uri="{9D8B030D-6E8A-4147-A177-3AD203B41FA5}">
                      <a16:colId xmlns:a16="http://schemas.microsoft.com/office/drawing/2014/main" val="3106484688"/>
                    </a:ext>
                  </a:extLst>
                </a:gridCol>
                <a:gridCol w="690731">
                  <a:extLst>
                    <a:ext uri="{9D8B030D-6E8A-4147-A177-3AD203B41FA5}">
                      <a16:colId xmlns:a16="http://schemas.microsoft.com/office/drawing/2014/main" val="1748861041"/>
                    </a:ext>
                  </a:extLst>
                </a:gridCol>
                <a:gridCol w="690731">
                  <a:extLst>
                    <a:ext uri="{9D8B030D-6E8A-4147-A177-3AD203B41FA5}">
                      <a16:colId xmlns:a16="http://schemas.microsoft.com/office/drawing/2014/main" val="3462311487"/>
                    </a:ext>
                  </a:extLst>
                </a:gridCol>
                <a:gridCol w="690731">
                  <a:extLst>
                    <a:ext uri="{9D8B030D-6E8A-4147-A177-3AD203B41FA5}">
                      <a16:colId xmlns:a16="http://schemas.microsoft.com/office/drawing/2014/main" val="1529033619"/>
                    </a:ext>
                  </a:extLst>
                </a:gridCol>
                <a:gridCol w="690731">
                  <a:extLst>
                    <a:ext uri="{9D8B030D-6E8A-4147-A177-3AD203B41FA5}">
                      <a16:colId xmlns:a16="http://schemas.microsoft.com/office/drawing/2014/main" val="288006427"/>
                    </a:ext>
                  </a:extLst>
                </a:gridCol>
                <a:gridCol w="628874">
                  <a:extLst>
                    <a:ext uri="{9D8B030D-6E8A-4147-A177-3AD203B41FA5}">
                      <a16:colId xmlns:a16="http://schemas.microsoft.com/office/drawing/2014/main" val="1792033690"/>
                    </a:ext>
                  </a:extLst>
                </a:gridCol>
                <a:gridCol w="618565">
                  <a:extLst>
                    <a:ext uri="{9D8B030D-6E8A-4147-A177-3AD203B41FA5}">
                      <a16:colId xmlns:a16="http://schemas.microsoft.com/office/drawing/2014/main" val="1850554133"/>
                    </a:ext>
                  </a:extLst>
                </a:gridCol>
              </a:tblGrid>
              <a:tr h="1190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6434585"/>
                  </a:ext>
                </a:extLst>
              </a:tr>
              <a:tr h="3711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9752061"/>
                  </a:ext>
                </a:extLst>
              </a:tr>
              <a:tr h="123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92.075.752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92.075.752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285.463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1060476"/>
                  </a:ext>
                </a:extLst>
              </a:tr>
              <a:tr h="123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81.182.687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81.182.687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285.463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6885862"/>
                  </a:ext>
                </a:extLst>
              </a:tr>
              <a:tr h="123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043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Tierras y Aguas Indígenas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74.310.950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74.310.950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10.050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5757249"/>
                  </a:ext>
                </a:extLst>
              </a:tr>
              <a:tr h="123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044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Asociados de Administración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1.115.120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1.115.120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87.112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0568470"/>
                  </a:ext>
                </a:extLst>
              </a:tr>
              <a:tr h="123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045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Chile Indígena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5.756.617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5.756.617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188.301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429744"/>
                  </a:ext>
                </a:extLst>
              </a:tr>
              <a:tr h="123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3.703.137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3.703.137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1506874"/>
                  </a:ext>
                </a:extLst>
              </a:tr>
              <a:tr h="123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Desarrollo Agropecuario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3.703.137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3.703.137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4580699"/>
                  </a:ext>
                </a:extLst>
              </a:tr>
              <a:tr h="123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7.189.928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7.189.928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3762285"/>
                  </a:ext>
                </a:extLst>
              </a:tr>
              <a:tr h="123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Fondo de Tierras y Aguas Indígenas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7.189.928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7.189.928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3414253"/>
                  </a:ext>
                </a:extLst>
              </a:tr>
              <a:tr h="123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4.275.999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4.275.999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31.461.276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735,8%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735,8%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9947090"/>
                  </a:ext>
                </a:extLst>
              </a:tr>
              <a:tr h="123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3.626.274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3.626.274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1.362.650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7781922"/>
                  </a:ext>
                </a:extLst>
              </a:tr>
              <a:tr h="123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647.725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647.725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182.323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024050"/>
                  </a:ext>
                </a:extLst>
              </a:tr>
              <a:tr h="123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29.916.303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1495815,2%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1495815,2%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526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60268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556792"/>
            <a:ext cx="7860248" cy="32103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95A74C45-2E92-4835-98EE-B539A9AE9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9323" y="74379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07. PROGRAMA 01:  SERVICIO NACIONAL DE LA DISCAPACIDAD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85FC2AE-4712-4A9F-AEE0-2CE6E10CD0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8740016"/>
              </p:ext>
            </p:extLst>
          </p:nvPr>
        </p:nvGraphicFramePr>
        <p:xfrm>
          <a:off x="585273" y="1877830"/>
          <a:ext cx="7886701" cy="4054982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3965829842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4074374921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748555061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344857950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76079667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8345086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411288124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453610721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672701454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2858050647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6062314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0913800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22.798.344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22.798.344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2.911.461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03089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5.128.833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5.128.833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618.343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483185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1.370.811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1.370.811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56.821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936903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17.330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3.038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474278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17.319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3.038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469643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152534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16.065.972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16.065.972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1.017.275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418824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16.056.836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16.056.836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1.017.275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812608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20.422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8.813.399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8.813.399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562.958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185710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Ayuda al Niño Limitado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935.452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935.452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92853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Atención Temprana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862.131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862.131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118.157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216230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Acceso a la Justicia de las Personas con Discapacidad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346.206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346.206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328.520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161736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Participación Inclusiva Territorial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449.910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449.910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209190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de Organizaciones Inclusivas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56.325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56.325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973453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Tránsito a la Vida Independiente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1.978.276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1.978.276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7.640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082086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Adultos con Discapacidad en Residencias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2.520.377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2.520.377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1437395"/>
                  </a:ext>
                </a:extLst>
              </a:tr>
              <a:tr h="253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Cumplimiento a la Ley de Inserción Laboral de Personas en situación de discapacidad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94.760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94.760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171634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562645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CEDDIS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958867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214.398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214.398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978225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2.465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262999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051571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2.101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20789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209.317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209.317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902009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1.215.860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121586,0%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121586,0%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703782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1.215.860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121586,0%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121586,0%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4929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1689162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123C2DB7-33DF-45F8-B5BB-1F1044DAC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8559" y="6165304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9323" y="74379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08. PROGRAMA 01:  SERVICIO NACIONAL DEL ADULTO MAYOR</a:t>
            </a: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87F08C06-A8E7-44F2-835E-5E62E13472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9813892"/>
              </p:ext>
            </p:extLst>
          </p:nvPr>
        </p:nvGraphicFramePr>
        <p:xfrm>
          <a:off x="628649" y="2016933"/>
          <a:ext cx="7886701" cy="3936047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380752560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834528948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000702774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96893605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468817665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44435494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3082385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486928355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2800011630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2773650577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7370586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9989851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39.533.041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39.533.041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5.078.643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769887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5.177.916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5.177.916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702.332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419791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1.218.797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1.218.797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159.934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842595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29.155.189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29.155.189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2.809.381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421156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1.602.847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1.602.847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400.712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083739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Nacional de Protección a la Ancianidad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1.602.847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1.602.847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400.712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850626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27.539.079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27.539.079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2.408.669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132787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del Adulto Mayor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4.869.954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4.869.954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142062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Escuelas de Formación para Dirigentes Mayores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164.585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164.585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1357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Escuela para Funcionarios Públicos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59.909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59.909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125172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Turismo Social para el Adulto Mayor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346.919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346.919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6.496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753425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Servicios de Atención al Adulto Mayor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9.922.513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9.922.513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1.414.544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79843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Buen Trato al Adulto Mayor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120.056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10.064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669576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Envejecimiento Activo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409.624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409.624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584456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Fondo Subsidio ELEAM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7.645.608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7.645.608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577.290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077039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Cuidados Domiciliarios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879.531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879.531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50.010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661838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Centros Diurnos del Adulto Mayor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2.967.568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2.967.568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296.798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999050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Voluntariado País de Mayores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152.812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152.812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15.197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731506"/>
                  </a:ext>
                </a:extLst>
              </a:tr>
              <a:tr h="1347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947557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Iberoamericana de Seguridad Social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467479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124.362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124.362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600698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28.840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57011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975631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845524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46.762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46.762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675430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41.022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98535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72475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1704269"/>
            <a:ext cx="7776864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885E2E1E-4785-438E-9B4D-707ECAC0A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3221" y="5994882"/>
            <a:ext cx="7799279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9323" y="74379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08. PROGRAMA 01:  SERVICIO NACIONAL DEL ADULTO MAYOR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FF55344-85F7-411C-B3BD-42A3DC1AB5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3407066"/>
              </p:ext>
            </p:extLst>
          </p:nvPr>
        </p:nvGraphicFramePr>
        <p:xfrm>
          <a:off x="603221" y="2037802"/>
          <a:ext cx="7886701" cy="1289534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2950504594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402198851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404830015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811768605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401234286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67582299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406070778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849225658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1480323958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3292452738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0042080"/>
                  </a:ext>
                </a:extLst>
              </a:tr>
              <a:tr h="3805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076947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3.488.637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3.488.637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65747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3.488.637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3.488.637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580395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368.140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368.140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1.406.996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518037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362.273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362.273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830236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4.867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096630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1.406.996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140699,6%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140699,6%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92296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70664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1556792"/>
            <a:ext cx="6822518" cy="372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6E85AEEE-F80B-467F-BD3F-1FC3A3799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9552" y="6349473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9323" y="74379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09. PROGRAMA 01:  SUBSECRETARÍA DE EVALUACIÓN SOCIAL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7704935-0922-45AB-B624-52C1556000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6211207"/>
              </p:ext>
            </p:extLst>
          </p:nvPr>
        </p:nvGraphicFramePr>
        <p:xfrm>
          <a:off x="628649" y="1906191"/>
          <a:ext cx="7886701" cy="2892311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1401405716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591054770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912694712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320376898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422495566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188562185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13332806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411061966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3641375415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3739594299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1461614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714842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23.581.689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25.475.645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1.893.956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3.242.493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712805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8.818.133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8.854.542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1.203.118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735560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4.151.408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6.671.464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2.520.056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61.859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698165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9.384.167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6.775.702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-2.608.465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374402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5.033.508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5.033.508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328467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Iniciativas para la Superación de la Pobreza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5.025.257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5.025.257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639979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19.885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258374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Concurso Políticas Públicas PUC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667085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1.631.736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1.631.736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761480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Colaboración INE Encuesta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1.631.736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1.631.736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843975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2.718.923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110.458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-2.608.465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27705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Encuesta Casen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2.718.923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110.458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-2.608.465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951508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1.226.981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1.226.981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30.602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055409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5.043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23457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291.982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291.982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32583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929.956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929.956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28.440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322000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1.946.956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1.945.956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1.946.914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194691,4%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405195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1.946.956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1.945.956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1.946.914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194691,4%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7919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Para el año 2019 la Partida presentó un presupuesto aprobado de </a:t>
            </a:r>
            <a:r>
              <a:rPr lang="es-CL" sz="1600" b="1" dirty="0"/>
              <a:t>$619.108 millones</a:t>
            </a:r>
            <a:r>
              <a:rPr lang="es-CL" sz="1600" dirty="0"/>
              <a:t>, de los cuales un 74,6% se destina a transferencias corrientes y de capital, con una participación de un 55,8% y 18,8% respectivamente, subtítulos que al cuarto trimestre de 2019 registraron erogaciones del 99,2% y 99,1% respectivamente sobre el presupuesto vigente.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La ejecución del Ministerio del mes de FEBRERO ascendió a </a:t>
            </a:r>
            <a:r>
              <a:rPr lang="es-CL" sz="1600" b="1" dirty="0"/>
              <a:t>$132.129 millones</a:t>
            </a:r>
            <a:r>
              <a:rPr lang="es-CL" sz="1600" dirty="0"/>
              <a:t>, es decir, un </a:t>
            </a:r>
            <a:r>
              <a:rPr lang="es-CL" sz="1600" b="1" dirty="0"/>
              <a:t>21,3%</a:t>
            </a:r>
            <a:r>
              <a:rPr lang="es-CL" sz="1600" dirty="0"/>
              <a:t> respecto de la ley inicial, representando un gasto mayor en 2,9 puntos porcentuales al registrado a igual mes del año 2017.  Mientras que la ejecución acumulada al cuarto trimestre de 2019 fue superior en 6,6 puntos porcentuales a igual periodo del ejercicio anterior.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Respecto a los aumentos y disminuciones al presupuesto inicial, la Partida presenta al mes de FEBRERO un incremento consolidado de </a:t>
            </a:r>
            <a:r>
              <a:rPr lang="es-CL" sz="1600" b="1" dirty="0"/>
              <a:t>$74.296 millones</a:t>
            </a:r>
            <a:r>
              <a:rPr lang="es-CL" sz="1600" dirty="0"/>
              <a:t>.  Afectando principalmente los gastos en “servicio de la deuda” e “íntegros al fisco” que presentan aumentos de $51.723 millones y $24.618 millones respectivamente.  Asimismo, los subtítulos 24 “transferencias corrientes” y 29 “adquisición de activos no financieros”, experimentan disminuciones por un monto de $7.419 millones y $86 millones respectivamente. 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1628800"/>
            <a:ext cx="6706056" cy="3844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729F9989-D377-43D1-AAE2-CDDF2A33F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7768" y="5991225"/>
            <a:ext cx="805903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09323" y="74379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10. PROGRAMA 01:  SUBSECRETARÍA DE LA NIÑEZ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7A81FB0-2E32-4043-A043-FF8B948489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162659"/>
              </p:ext>
            </p:extLst>
          </p:nvPr>
        </p:nvGraphicFramePr>
        <p:xfrm>
          <a:off x="659166" y="2000424"/>
          <a:ext cx="7886701" cy="1853519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343011043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58980539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339436114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65457734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630274761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94588296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07573011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034441400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68769024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4207253074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0868877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923349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4.350.903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4.350.903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190.737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675124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1.701.560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1.701.560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162.923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054781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921.805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921.805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6.770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50485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1.588.017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1.588.017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1671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139.521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139.521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19.244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93038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20.600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18.039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243087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958791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3.981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235940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23.017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31892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86.369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86.369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14244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10792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1628800"/>
            <a:ext cx="6706056" cy="3844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729F9989-D377-43D1-AAE2-CDDF2A33F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6780" y="5991225"/>
            <a:ext cx="81500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09323" y="62068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10. PROGRAMA 02:  SISTEMA DE PROTECCIÓN INTEGRAL A LA INFANCIA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FADF236-95BB-41FA-9150-6FF9B811ED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4088927"/>
              </p:ext>
            </p:extLst>
          </p:nvPr>
        </p:nvGraphicFramePr>
        <p:xfrm>
          <a:off x="591569" y="1924040"/>
          <a:ext cx="7886701" cy="3014675"/>
        </p:xfrm>
        <a:graphic>
          <a:graphicData uri="http://schemas.openxmlformats.org/drawingml/2006/table">
            <a:tbl>
              <a:tblPr/>
              <a:tblGrid>
                <a:gridCol w="261495">
                  <a:extLst>
                    <a:ext uri="{9D8B030D-6E8A-4147-A177-3AD203B41FA5}">
                      <a16:colId xmlns:a16="http://schemas.microsoft.com/office/drawing/2014/main" val="3475358900"/>
                    </a:ext>
                  </a:extLst>
                </a:gridCol>
                <a:gridCol w="261495">
                  <a:extLst>
                    <a:ext uri="{9D8B030D-6E8A-4147-A177-3AD203B41FA5}">
                      <a16:colId xmlns:a16="http://schemas.microsoft.com/office/drawing/2014/main" val="2540306646"/>
                    </a:ext>
                  </a:extLst>
                </a:gridCol>
                <a:gridCol w="261495">
                  <a:extLst>
                    <a:ext uri="{9D8B030D-6E8A-4147-A177-3AD203B41FA5}">
                      <a16:colId xmlns:a16="http://schemas.microsoft.com/office/drawing/2014/main" val="798750755"/>
                    </a:ext>
                  </a:extLst>
                </a:gridCol>
                <a:gridCol w="3033346">
                  <a:extLst>
                    <a:ext uri="{9D8B030D-6E8A-4147-A177-3AD203B41FA5}">
                      <a16:colId xmlns:a16="http://schemas.microsoft.com/office/drawing/2014/main" val="3960089041"/>
                    </a:ext>
                  </a:extLst>
                </a:gridCol>
                <a:gridCol w="700808">
                  <a:extLst>
                    <a:ext uri="{9D8B030D-6E8A-4147-A177-3AD203B41FA5}">
                      <a16:colId xmlns:a16="http://schemas.microsoft.com/office/drawing/2014/main" val="114933049"/>
                    </a:ext>
                  </a:extLst>
                </a:gridCol>
                <a:gridCol w="700808">
                  <a:extLst>
                    <a:ext uri="{9D8B030D-6E8A-4147-A177-3AD203B41FA5}">
                      <a16:colId xmlns:a16="http://schemas.microsoft.com/office/drawing/2014/main" val="2329115283"/>
                    </a:ext>
                  </a:extLst>
                </a:gridCol>
                <a:gridCol w="700808">
                  <a:extLst>
                    <a:ext uri="{9D8B030D-6E8A-4147-A177-3AD203B41FA5}">
                      <a16:colId xmlns:a16="http://schemas.microsoft.com/office/drawing/2014/main" val="1112181821"/>
                    </a:ext>
                  </a:extLst>
                </a:gridCol>
                <a:gridCol w="700808">
                  <a:extLst>
                    <a:ext uri="{9D8B030D-6E8A-4147-A177-3AD203B41FA5}">
                      <a16:colId xmlns:a16="http://schemas.microsoft.com/office/drawing/2014/main" val="1371511978"/>
                    </a:ext>
                  </a:extLst>
                </a:gridCol>
                <a:gridCol w="638049">
                  <a:extLst>
                    <a:ext uri="{9D8B030D-6E8A-4147-A177-3AD203B41FA5}">
                      <a16:colId xmlns:a16="http://schemas.microsoft.com/office/drawing/2014/main" val="4210480067"/>
                    </a:ext>
                  </a:extLst>
                </a:gridCol>
                <a:gridCol w="627589">
                  <a:extLst>
                    <a:ext uri="{9D8B030D-6E8A-4147-A177-3AD203B41FA5}">
                      <a16:colId xmlns:a16="http://schemas.microsoft.com/office/drawing/2014/main" val="4146415629"/>
                    </a:ext>
                  </a:extLst>
                </a:gridCol>
              </a:tblGrid>
              <a:tr h="1255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6597481"/>
                  </a:ext>
                </a:extLst>
              </a:tr>
              <a:tr h="3843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0810432"/>
                  </a:ext>
                </a:extLst>
              </a:tr>
              <a:tr h="1647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55.849.992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55.849.992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13.099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2115703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55.849.492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55.849.492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13.099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3081026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191.762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191.762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2076383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Fono Infancia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191.762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191.762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6538360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39.601.094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39.601.094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1863376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Desarrollo Biopsicosocial - Ministerio de Salud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19.491.981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19.491.981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408472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Recién Nacido - Ministerio de Salud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15.069.679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15.069.679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2440356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Prebásica - JUNJI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5.039.434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5.039.434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9780333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16.056.636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16.056.636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13.099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0601986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Intervenciones de Apoyo al Desarrollo Infantil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3.494.869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3.494.869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0810515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Concursable de Iniciativas para la Infancia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460.734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460.734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8857061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Fortalecimiento Municipal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3.349.875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3.349.875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7928354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Diagnóstico de Vulnerabilidad en Pre-escolares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97.584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97.584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6814153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Educativo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2.736.051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2.736.051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13.099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4074822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Salud Mental Infantil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2.119.544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2.119.544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277520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Aprendizaje Integral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3.348.243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3.348.243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1122448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Ayudas Técnicas Chile Crece Contigo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449.736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449.736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8964908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9325183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90826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2584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2565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A nivel de subtítulo, los que presentan el mayor nivel de gasto por su incidencia en la ejecución total de la Partida con un 74,8%, son: </a:t>
            </a:r>
            <a:r>
              <a:rPr lang="es-CL" sz="1600" b="1" dirty="0"/>
              <a:t>“transferencias corrientes” y “transferencias de capital”, </a:t>
            </a:r>
            <a:r>
              <a:rPr lang="es-CL" sz="1600" dirty="0"/>
              <a:t>con erogaciones de </a:t>
            </a:r>
            <a:r>
              <a:rPr lang="es-CL" sz="1600" b="1" dirty="0"/>
              <a:t>99,2% y 99,1% </a:t>
            </a:r>
            <a:r>
              <a:rPr lang="es-CL" sz="1600" dirty="0"/>
              <a:t>respectivamente.</a:t>
            </a:r>
            <a:r>
              <a:rPr lang="es-CL" sz="1600" b="1" dirty="0"/>
              <a:t>  </a:t>
            </a:r>
          </a:p>
          <a:p>
            <a:pPr marL="360363" algn="just">
              <a:spcBef>
                <a:spcPts val="1200"/>
              </a:spcBef>
              <a:spcAft>
                <a:spcPts val="1200"/>
              </a:spcAft>
            </a:pPr>
            <a:r>
              <a:rPr lang="es-CL" sz="1600" dirty="0"/>
              <a:t>En el caso de las </a:t>
            </a:r>
            <a:r>
              <a:rPr lang="es-CL" sz="1600" b="1" dirty="0"/>
              <a:t>transferencias corrientes </a:t>
            </a:r>
            <a:r>
              <a:rPr lang="es-CL" sz="1600" dirty="0"/>
              <a:t>el gasto se explica por las transferencias al gobierno central realizadas por la Subsecretaría de Servicios Sociales (programa Ingreso Ético Familiar y Sistema Chile Solidario) a través de las asignaciones 24.02.021 “Subsidio Empleo a la Mujer, Ley N°20.595 – SENCE”; 24.03.10 “Programa de Bonificación Ley N°20.595” y 24.03.337 “Bonos Art. 2° Transitorio, Ley N°19.949” que alcanzan una ejecución superior al 99% (representando a su vez sobre el 36% del gasto total del subtítulo a nivel de Partida).</a:t>
            </a:r>
          </a:p>
          <a:p>
            <a:pPr marL="360363" algn="just">
              <a:spcBef>
                <a:spcPts val="1200"/>
              </a:spcBef>
              <a:spcAft>
                <a:spcPts val="1200"/>
              </a:spcAft>
            </a:pPr>
            <a:r>
              <a:rPr lang="es-CL" sz="1600" dirty="0"/>
              <a:t>Por su parte, del total de gasto registrados en </a:t>
            </a:r>
            <a:r>
              <a:rPr lang="es-CL" sz="1600" b="1" dirty="0"/>
              <a:t>servicio de la deuda </a:t>
            </a:r>
            <a:r>
              <a:rPr lang="es-CL" sz="1600" dirty="0"/>
              <a:t>que alcanza los </a:t>
            </a:r>
            <a:r>
              <a:rPr lang="es-CL" sz="1600" b="1" i="1" dirty="0"/>
              <a:t>$57.758 millones</a:t>
            </a:r>
            <a:r>
              <a:rPr lang="es-CL" sz="1600" dirty="0"/>
              <a:t>, $51.812 millones corresponden a deuda flotante (recursos destinados al pago de las obligaciones devengadas al 31 de FEBRERO de 2017) en los Programas: Subsecretaría de Servicios Sociales ($2.666 millones); Ingreso Ético Familiar ($28.020 millones); Sistema de Protección Integral a la Infancia ($3.921 millones); FOSIS ($1.562 millones); INJ ($22 millones); CONADI ($11.020 millones); SENADIS ($1.368 millones); SENAMA ($1.308 millones); y, la Subsecretaría de Evaluación Social ($1.923 millones)</a:t>
            </a:r>
            <a:r>
              <a:rPr lang="es-CL" sz="1600" b="1" i="1" dirty="0"/>
              <a:t>.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</p:spTree>
    <p:extLst>
      <p:ext uri="{BB962C8B-B14F-4D97-AF65-F5344CB8AC3E}">
        <p14:creationId xmlns:p14="http://schemas.microsoft.com/office/powerpoint/2010/main" val="2882976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2565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r>
              <a:rPr lang="es-CL" sz="1600" dirty="0"/>
              <a:t>En cuanto a los programas, el 70% del presupuesto inicial, se concentró en el programa Ingreso Ético Familiar y Sistema Chile Solidario (37%), Fondo de Solidaridad e Inversión Social (13%) y la Corporación Nacional de Desarrollo Indígena (20%), los que al mes de FEBRERO alcanzaron niveles de ejecución de 99,8%, 99,4% y 98,8% respectivamente, calculados respecto al presupuesto vigente.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r>
              <a:rPr lang="es-CL" sz="1600" dirty="0"/>
              <a:t>El programa Ingreso Ético Familiar y Sistema Chile Solidario es el que presentó el mayor avance con un 99,8%, mientras que el Servicio Nacional del Adulto Mayor es el que presentó la ejecución menor con un 90%, explicado éste último por el bajo nivel de gasto de los subtítulos 24 transparencias corrientes y 31 iniciativas de inversión, que alcanzan gastos de 95% y 42,4% respectivamente, representando a su vez el 86% del Programa.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</p:spTree>
    <p:extLst>
      <p:ext uri="{BB962C8B-B14F-4D97-AF65-F5344CB8AC3E}">
        <p14:creationId xmlns:p14="http://schemas.microsoft.com/office/powerpoint/2010/main" val="3233117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2565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110001EA-2C44-4899-8247-871C66D3042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4146850"/>
              </p:ext>
            </p:extLst>
          </p:nvPr>
        </p:nvGraphicFramePr>
        <p:xfrm>
          <a:off x="252552" y="1556792"/>
          <a:ext cx="4248472" cy="32052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13594317-D3C6-40BE-B9FC-A00888CBC9A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7929695"/>
              </p:ext>
            </p:extLst>
          </p:nvPr>
        </p:nvGraphicFramePr>
        <p:xfrm>
          <a:off x="4572000" y="1556792"/>
          <a:ext cx="4248472" cy="32052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130915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7DD71C77-DA25-4970-A658-2F5DCF233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0F7BEAB2-3A71-4F7A-93E8-36F59B195B5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0114840"/>
              </p:ext>
            </p:extLst>
          </p:nvPr>
        </p:nvGraphicFramePr>
        <p:xfrm>
          <a:off x="500062" y="1628800"/>
          <a:ext cx="7960369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86358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7DD71C77-DA25-4970-A658-2F5DCF233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9871" y="57354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3A4A131C-E679-4744-A6BB-8C12A5C745D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9193002"/>
              </p:ext>
            </p:extLst>
          </p:nvPr>
        </p:nvGraphicFramePr>
        <p:xfrm>
          <a:off x="669727" y="1628800"/>
          <a:ext cx="7920880" cy="38979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214737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8142" y="632033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83568" y="1448542"/>
            <a:ext cx="7941568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459546A-4DA5-4BC6-A668-61FF540743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1876270"/>
              </p:ext>
            </p:extLst>
          </p:nvPr>
        </p:nvGraphicFramePr>
        <p:xfrm>
          <a:off x="628648" y="1833813"/>
          <a:ext cx="7886701" cy="1782141"/>
        </p:xfrm>
        <a:graphic>
          <a:graphicData uri="http://schemas.openxmlformats.org/drawingml/2006/table">
            <a:tbl>
              <a:tblPr/>
              <a:tblGrid>
                <a:gridCol w="282880">
                  <a:extLst>
                    <a:ext uri="{9D8B030D-6E8A-4147-A177-3AD203B41FA5}">
                      <a16:colId xmlns:a16="http://schemas.microsoft.com/office/drawing/2014/main" val="542651110"/>
                    </a:ext>
                  </a:extLst>
                </a:gridCol>
                <a:gridCol w="3190889">
                  <a:extLst>
                    <a:ext uri="{9D8B030D-6E8A-4147-A177-3AD203B41FA5}">
                      <a16:colId xmlns:a16="http://schemas.microsoft.com/office/drawing/2014/main" val="3665635943"/>
                    </a:ext>
                  </a:extLst>
                </a:gridCol>
                <a:gridCol w="758119">
                  <a:extLst>
                    <a:ext uri="{9D8B030D-6E8A-4147-A177-3AD203B41FA5}">
                      <a16:colId xmlns:a16="http://schemas.microsoft.com/office/drawing/2014/main" val="1657138394"/>
                    </a:ext>
                  </a:extLst>
                </a:gridCol>
                <a:gridCol w="758119">
                  <a:extLst>
                    <a:ext uri="{9D8B030D-6E8A-4147-A177-3AD203B41FA5}">
                      <a16:colId xmlns:a16="http://schemas.microsoft.com/office/drawing/2014/main" val="2987337301"/>
                    </a:ext>
                  </a:extLst>
                </a:gridCol>
                <a:gridCol w="758119">
                  <a:extLst>
                    <a:ext uri="{9D8B030D-6E8A-4147-A177-3AD203B41FA5}">
                      <a16:colId xmlns:a16="http://schemas.microsoft.com/office/drawing/2014/main" val="2719003343"/>
                    </a:ext>
                  </a:extLst>
                </a:gridCol>
                <a:gridCol w="758119">
                  <a:extLst>
                    <a:ext uri="{9D8B030D-6E8A-4147-A177-3AD203B41FA5}">
                      <a16:colId xmlns:a16="http://schemas.microsoft.com/office/drawing/2014/main" val="4126375227"/>
                    </a:ext>
                  </a:extLst>
                </a:gridCol>
                <a:gridCol w="690228">
                  <a:extLst>
                    <a:ext uri="{9D8B030D-6E8A-4147-A177-3AD203B41FA5}">
                      <a16:colId xmlns:a16="http://schemas.microsoft.com/office/drawing/2014/main" val="53592392"/>
                    </a:ext>
                  </a:extLst>
                </a:gridCol>
                <a:gridCol w="690228">
                  <a:extLst>
                    <a:ext uri="{9D8B030D-6E8A-4147-A177-3AD203B41FA5}">
                      <a16:colId xmlns:a16="http://schemas.microsoft.com/office/drawing/2014/main" val="2991251072"/>
                    </a:ext>
                  </a:extLst>
                </a:gridCol>
              </a:tblGrid>
              <a:tr h="1357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2494552"/>
                  </a:ext>
                </a:extLst>
              </a:tr>
              <a:tr h="4158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0744893"/>
                  </a:ext>
                </a:extLst>
              </a:tr>
              <a:tr h="14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646.151.481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648.097.437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1.945.956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108.944.648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0537797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72.930.551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73.001.960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71.409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9.741.133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6049832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15.491.640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18.028.696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2.537.056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1.082.953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2105265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17.341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17.341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3.038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449744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411.199.737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408.591.272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-2.608.465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25.654.217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4738866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3.226.744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3.226.744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98.353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0799051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3.488.637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3.488.637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0888200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133.743.174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133.743.174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573.009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1366511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6.053.657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7.999.613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1.945.956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71.791.945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1185,9%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897,4%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07487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827584" y="1473138"/>
            <a:ext cx="778824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96234104-58D0-4E2E-A5F1-DF3F3FF8E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8651" y="6278543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2I RESUMEN POR CAPÍTULOS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1AF732F-8F6D-4752-A377-FE9A472CDD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7195109"/>
              </p:ext>
            </p:extLst>
          </p:nvPr>
        </p:nvGraphicFramePr>
        <p:xfrm>
          <a:off x="628649" y="1812577"/>
          <a:ext cx="7886698" cy="2239668"/>
        </p:xfrm>
        <a:graphic>
          <a:graphicData uri="http://schemas.openxmlformats.org/drawingml/2006/table">
            <a:tbl>
              <a:tblPr/>
              <a:tblGrid>
                <a:gridCol w="273464">
                  <a:extLst>
                    <a:ext uri="{9D8B030D-6E8A-4147-A177-3AD203B41FA5}">
                      <a16:colId xmlns:a16="http://schemas.microsoft.com/office/drawing/2014/main" val="3937748460"/>
                    </a:ext>
                  </a:extLst>
                </a:gridCol>
                <a:gridCol w="273464">
                  <a:extLst>
                    <a:ext uri="{9D8B030D-6E8A-4147-A177-3AD203B41FA5}">
                      <a16:colId xmlns:a16="http://schemas.microsoft.com/office/drawing/2014/main" val="1879839128"/>
                    </a:ext>
                  </a:extLst>
                </a:gridCol>
                <a:gridCol w="3084673">
                  <a:extLst>
                    <a:ext uri="{9D8B030D-6E8A-4147-A177-3AD203B41FA5}">
                      <a16:colId xmlns:a16="http://schemas.microsoft.com/office/drawing/2014/main" val="2531624926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4158599941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2228101831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242818447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2627162170"/>
                    </a:ext>
                  </a:extLst>
                </a:gridCol>
                <a:gridCol w="667252">
                  <a:extLst>
                    <a:ext uri="{9D8B030D-6E8A-4147-A177-3AD203B41FA5}">
                      <a16:colId xmlns:a16="http://schemas.microsoft.com/office/drawing/2014/main" val="3853523951"/>
                    </a:ext>
                  </a:extLst>
                </a:gridCol>
                <a:gridCol w="656313">
                  <a:extLst>
                    <a:ext uri="{9D8B030D-6E8A-4147-A177-3AD203B41FA5}">
                      <a16:colId xmlns:a16="http://schemas.microsoft.com/office/drawing/2014/main" val="2229042298"/>
                    </a:ext>
                  </a:extLst>
                </a:gridCol>
              </a:tblGrid>
              <a:tr h="1312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3932067"/>
                  </a:ext>
                </a:extLst>
              </a:tr>
              <a:tr h="4019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5803915"/>
                  </a:ext>
                </a:extLst>
              </a:tr>
              <a:tr h="17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Servicios Sociales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297.815.785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297.867.785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52.000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57.869.337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9456788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Servicios Sociales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64.650.708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64.702.708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52.000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10.060.776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841913"/>
                  </a:ext>
                </a:extLst>
              </a:tr>
              <a:tr h="1558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Ingreso Etico Familiar y Sistema Chile Solidario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233.165.077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233.165.077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47.808.561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8668309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Solidaridad e Inversión Social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87.059.888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87.059.888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14.740.963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3889592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la Juventud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8.463.108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8.463.108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1.227.389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4497218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Corporacion Nacional De Desarrollo Indigena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128.023.644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128.023.644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33.397.129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1166067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Discapacidad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22.798.344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22.798.344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2.911.461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6401726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Adulto Mayor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39.533.041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39.533.041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5.078.643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5781623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Subsecretaria de Evaluación Social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23.581.689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25.475.645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1.893.956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3.242.493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687640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 Niñez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4.350.903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4.350.903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190.737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5555331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de Protección Integral a la Infancia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55.849.992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55.849.992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13.099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86008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4472</TotalTime>
  <Words>5572</Words>
  <Application>Microsoft Office PowerPoint</Application>
  <PresentationFormat>Presentación en pantalla (4:3)</PresentationFormat>
  <Paragraphs>2942</Paragraphs>
  <Slides>21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8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FEBRERO DE 2019 PARTIDA 21:  MINISTERIO DE DESARROLLO SOCIAL</vt:lpstr>
      <vt:lpstr>EJECUCIÓN ACUMULADA DE GASTOS A FEBRERO DE 2019  PARTIDA 21 MINISTERIO DE DESARROLLO SOCIAL</vt:lpstr>
      <vt:lpstr>EJECUCIÓN ACUMULADA DE GASTOS A FEBRERO DE 2019  PARTIDA 21 MINISTERIO DE DESARROLLO SOCIAL</vt:lpstr>
      <vt:lpstr>EJECUCIÓN ACUMULADA DE GASTOS A FEBRERO DE 2019  PARTIDA 21 MINISTERIO DE DESARROLLO SOCIAL</vt:lpstr>
      <vt:lpstr>EJECUCIÓN ACUMULADA DE GASTOS A FEBRERO DE 2019  PARTIDA 21 MINISTERIO DE DESARROLLO SOCIAL</vt:lpstr>
      <vt:lpstr>Presentación de PowerPoint</vt:lpstr>
      <vt:lpstr>Presentación de PowerPoint</vt:lpstr>
      <vt:lpstr>EJECUCIÓN ACUMULADA DE GASTOS A FEBRERO DE 2019  PARTIDA 21 MINISTERIO DE DESARROLLO SOCIAL</vt:lpstr>
      <vt:lpstr>EJECUCIÓN ACUMULADA DE GASTOS A FEBRERO DE 2019  PARTIDA 2I RESUMEN POR CAPÍTULOS</vt:lpstr>
      <vt:lpstr>EJECUCIÓN ACUMULADA DE GASTOS A FEBRERO DE 2019  PARTIDA 21. CAPÍTULO 01. PROGRAMA 01:  SUBSECRETARÍA DE SERVICIOS SOCIALES</vt:lpstr>
      <vt:lpstr>EJECUCIÓN ACUMULADA DE GASTOS A FEBRERO DE 2019  PARTIDA 21. CAPÍTULO 01. PROGRAMA 05:  INGRESO ÉTICO FAMILIAR Y SISTEMA CHILE SOLIDARIO</vt:lpstr>
      <vt:lpstr>EJECUCIÓN ACUMULADA DE GASTOS A FEBRERO DE 2019  PARTIDA 21. CAPÍTULO 02. PROGRAMA 01:  FONDO DE SOLIDARIDAD E INVERSIÓN SOCIAL</vt:lpstr>
      <vt:lpstr>EJECUCIÓN ACUMULADA DE GASTOS A FEBRERO DE 2019  PARTIDA 21. CAPÍTULO 05. PROGRAMA 01:  INSTITUTO NACIONAL DE LA JUVENTUD</vt:lpstr>
      <vt:lpstr>EJECUCIÓN ACUMULADA DE GASTOS A FEBRERO DE 2019  PARTIDA 21. CAPÍTULO 06. PROGRAMA 01:  CORPORACIÓN NACIONAL DE DESARROLLO INDÍGENA</vt:lpstr>
      <vt:lpstr>EJECUCIÓN ACUMULADA DE GASTOS A FEBRERO DE 2019  PARTIDA 21. CAPÍTULO 06. PROGRAMA 01:  CORPORACIÓN NACIONAL DE DESARROLLO INDÍGENA</vt:lpstr>
      <vt:lpstr>EJECUCIÓN ACUMULADA DE GASTOS A FEBRERO DE 2019  PARTIDA 21. CAPÍTULO 07. PROGRAMA 01:  SERVICIO NACIONAL DE LA DISCAPACIDAD</vt:lpstr>
      <vt:lpstr>EJECUCIÓN ACUMULADA DE GASTOS A FEBRERO DE 2019  PARTIDA 21. CAPÍTULO 08. PROGRAMA 01:  SERVICIO NACIONAL DEL ADULTO MAYOR</vt:lpstr>
      <vt:lpstr>EJECUCIÓN ACUMULADA DE GASTOS A FEBRERO DE 2019  PARTIDA 21. CAPÍTULO 08. PROGRAMA 01:  SERVICIO NACIONAL DEL ADULTO MAYOR</vt:lpstr>
      <vt:lpstr>EJECUCIÓN ACUMULADA DE GASTOS A FEBRERO DE 2019  PARTIDA 21. CAPÍTULO 09. PROGRAMA 01:  SUBSECRETARÍA DE EVALUACIÓN SOCIAL</vt:lpstr>
      <vt:lpstr>EJECUCIÓN ACUMULADA DE GASTOS A FEBRERO DE 2019  PARTIDA 21. CAPÍTULO 10. PROGRAMA 01:  SUBSECRETARÍA DE LA NIÑEZ</vt:lpstr>
      <vt:lpstr>EJECUCIÓN ACUMULADA DE GASTOS A FEBRERO DE 2019  PARTIDA 21. CAPÍTULO 10. PROGRAMA 02:  SISTEMA DE PROTECCIÓN INTEGRAL A LA INFANCIA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267</cp:revision>
  <cp:lastPrinted>2017-06-15T16:55:12Z</cp:lastPrinted>
  <dcterms:created xsi:type="dcterms:W3CDTF">2016-06-23T13:38:47Z</dcterms:created>
  <dcterms:modified xsi:type="dcterms:W3CDTF">2019-05-22T19:04:34Z</dcterms:modified>
</cp:coreProperties>
</file>